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Lst>
  <p:sldSz cy="5715000" cx="10058400"/>
  <p:notesSz cx="6858000" cy="9144000"/>
  <p:embeddedFontLst>
    <p:embeddedFont>
      <p:font typeface="Garamond"/>
      <p:regular r:id="rId256"/>
      <p:bold r:id="rId257"/>
      <p:italic r:id="rId258"/>
      <p:boldItalic r:id="rId259"/>
    </p:embeddedFont>
    <p:embeddedFont>
      <p:font typeface="Noto Sans Symbols"/>
      <p:regular r:id="rId260"/>
      <p:bold r:id="rId261"/>
    </p:embeddedFont>
    <p:embeddedFont>
      <p:font typeface="Open Sans"/>
      <p:regular r:id="rId262"/>
      <p:bold r:id="rId263"/>
      <p:italic r:id="rId264"/>
      <p:boldItalic r:id="rId2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orient="horz" pos="1800">
          <p15:clr>
            <a:srgbClr val="A4A3A4"/>
          </p15:clr>
        </p15:guide>
        <p15:guide id="4" pos="3168">
          <p15:clr>
            <a:srgbClr val="A4A3A4"/>
          </p15:clr>
        </p15:guide>
      </p15:sldGuideLst>
    </p:ext>
    <p:ext uri="GoogleSlidesCustomDataVersion2">
      <go:slidesCustomData xmlns:go="http://customooxmlschemas.google.com/" r:id="rId266" roundtripDataSignature="AMtx7mgLd4cg/AzowkgcoOQAxz+F4ejy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1C3A2E-80D2-47BE-8E92-7927E1F9FCD7}">
  <a:tblStyle styleId="{B01C3A2E-80D2-47BE-8E92-7927E1F9FCD7}" styleName="Table_0">
    <a:wholeTbl>
      <a:tcTxStyle b="off" i="off">
        <a:font>
          <a:latin typeface="Verdana"/>
          <a:ea typeface="Verdana"/>
          <a:cs typeface="Verdan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2F4"/>
          </a:solidFill>
        </a:fill>
      </a:tcStyle>
    </a:wholeTbl>
    <a:band1H>
      <a:tcTxStyle/>
      <a:tcStyle>
        <a:fill>
          <a:solidFill>
            <a:srgbClr val="E0E4E9"/>
          </a:solidFill>
        </a:fill>
      </a:tcStyle>
    </a:band1H>
    <a:band2H>
      <a:tcTxStyle/>
    </a:band2H>
    <a:band1V>
      <a:tcTxStyle/>
      <a:tcStyle>
        <a:fill>
          <a:solidFill>
            <a:srgbClr val="E0E4E9"/>
          </a:solidFill>
        </a:fill>
      </a:tcStyle>
    </a:band1V>
    <a:band2V>
      <a:tcTxStyle/>
    </a:band2V>
    <a:lastCol>
      <a:tcTxStyle b="on" i="off">
        <a:font>
          <a:latin typeface="Verdana"/>
          <a:ea typeface="Verdana"/>
          <a:cs typeface="Verdana"/>
        </a:font>
        <a:schemeClr val="lt1"/>
      </a:tcTxStyle>
      <a:tcStyle>
        <a:fill>
          <a:solidFill>
            <a:schemeClr val="accent1"/>
          </a:solidFill>
        </a:fill>
      </a:tcStyle>
    </a:lastCol>
    <a:firstCol>
      <a:tcTxStyle b="on" i="off">
        <a:font>
          <a:latin typeface="Verdana"/>
          <a:ea typeface="Verdana"/>
          <a:cs typeface="Verdana"/>
        </a:font>
        <a:schemeClr val="lt1"/>
      </a:tcTxStyle>
      <a:tcStyle>
        <a:fill>
          <a:solidFill>
            <a:schemeClr val="accent1"/>
          </a:solidFill>
        </a:fill>
      </a:tcStyle>
    </a:firstCol>
    <a:lastRow>
      <a:tcTxStyle b="on" i="off">
        <a:font>
          <a:latin typeface="Verdana"/>
          <a:ea typeface="Verdana"/>
          <a:cs typeface="Verdan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Verdana"/>
          <a:ea typeface="Verdana"/>
          <a:cs typeface="Verdan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765445B-B0E8-42B0-95B1-2AFD7D39FEC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 pos="1800" orient="horz"/>
        <p:guide pos="316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OpenSans-italic.fntdata"/><Relationship Id="rId142" Type="http://schemas.openxmlformats.org/officeDocument/2006/relationships/slide" Target="slides/slide136.xml"/><Relationship Id="rId263" Type="http://schemas.openxmlformats.org/officeDocument/2006/relationships/font" Target="fonts/OpenSans-bold.fntdata"/><Relationship Id="rId141" Type="http://schemas.openxmlformats.org/officeDocument/2006/relationships/slide" Target="slides/slide135.xml"/><Relationship Id="rId262" Type="http://schemas.openxmlformats.org/officeDocument/2006/relationships/font" Target="fonts/OpenSans-regular.fntdata"/><Relationship Id="rId140" Type="http://schemas.openxmlformats.org/officeDocument/2006/relationships/slide" Target="slides/slide134.xml"/><Relationship Id="rId261" Type="http://schemas.openxmlformats.org/officeDocument/2006/relationships/font" Target="fonts/NotoSansSymbols-bold.fntdata"/><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266" Type="http://customschemas.google.com/relationships/presentationmetadata" Target="metadata"/><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OpenSans-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NotoSansSymbols-regular.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Garamond-boldItalic.fntdata"/><Relationship Id="rId137" Type="http://schemas.openxmlformats.org/officeDocument/2006/relationships/slide" Target="slides/slide131.xml"/><Relationship Id="rId258" Type="http://schemas.openxmlformats.org/officeDocument/2006/relationships/font" Target="fonts/Garamond-italic.fntdata"/><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font" Target="fonts/Garamond-bold.fntdata"/><Relationship Id="rId135" Type="http://schemas.openxmlformats.org/officeDocument/2006/relationships/slide" Target="slides/slide129.xml"/><Relationship Id="rId256" Type="http://schemas.openxmlformats.org/officeDocument/2006/relationships/font" Target="fonts/Garamond-regular.fntdata"/><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7" name="Google Shape;1667;p10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6" name="Google Shape;1676;p10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9" name="Google Shape;1689;p10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8" name="Google Shape;1698;p10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8" name="Google Shape;1708;p10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7" name="Google Shape;1717;p10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7" name="Google Shape;1727;p10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8" name="Google Shape;1738;p10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7" name="Google Shape;1747;p10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6" name="Google Shape;1756;p10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6" name="Google Shape;1766;p11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7" name="Google Shape;1777;p11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7" name="Google Shape;1787;p11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11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7" name="Google Shape;1797;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8" name="Google Shape;1798;p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7" name="Google Shape;1807;p11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6" name="Google Shape;1816;p11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5" name="Google Shape;1825;p11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4" name="Google Shape;1834;p11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5" name="Google Shape;1845;p11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6" name="Google Shape;1856;p11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6" name="Google Shape;1866;p12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1" name="Google Shape;1891;p12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0" name="Google Shape;1900;p12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12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8" name="Google Shape;1918;p12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8" name="Google Shape;1928;p12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8" name="Google Shape;1938;p12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2" name="Google Shape;1952;p12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5" name="Google Shape;1965;p12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4" name="Google Shape;1974;p12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4" name="Google Shape;1984;p13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4" name="Google Shape;1994;p13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4" name="Google Shape;2004;p13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4" name="Google Shape;2014;p13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4" name="Google Shape;2024;p13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4" name="Google Shape;2034;p13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4" name="Google Shape;2044;p13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5" name="Google Shape;2055;p13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5" name="Google Shape;2065;p13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5" name="Google Shape;2075;p13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5" name="Google Shape;2085;p14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5" name="Google Shape;2095;p14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4" name="Google Shape;2104;p14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3" name="Google Shape;2113;p14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3" name="Google Shape;2123;p14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2" name="Google Shape;2132;p14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1" name="Google Shape;2141;p14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0" name="Google Shape;2150;p14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9" name="Google Shape;2159;p14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8" name="Google Shape;2168;p14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7" name="Google Shape;2177;p15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6" name="Google Shape;2186;p15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6" name="Google Shape;2196;p15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6" name="Google Shape;2206;p15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5" name="Google Shape;2215;p15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4" name="Google Shape;2224;p15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3" name="Google Shape;2233;p15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2" name="Google Shape;2242;p15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1" name="Google Shape;2251;p15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0" name="Google Shape;2260;p15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9" name="Google Shape;2269;p16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p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8" name="Google Shape;2278;p16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8" name="Google Shape;2288;p16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7" name="Google Shape;2297;p16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p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2" name="Google Shape;2332;p16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2" name="Google Shape;2342;p16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5" name="Google Shape;2375;p16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7" name="Google Shape;2407;p16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6" name="Google Shape;2416;p16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5" name="Google Shape;2425;p16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4" name="Google Shape;2434;p17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3" name="Google Shape;2443;p17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8" name="Google Shape;2458;p17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p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8" name="Google Shape;2468;p17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7" name="Google Shape;2477;p17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6" name="Google Shape;2486;p17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8" name="Google Shape;2498;p17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p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7" name="Google Shape;2507;p17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p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6" name="Google Shape;2516;p17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p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5" name="Google Shape;2525;p17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p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4" name="Google Shape;2534;p18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p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4" name="Google Shape;2564;p18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4" name="Google Shape;2574;p18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3" name="Google Shape;2583;p18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2" name="Google Shape;2592;p18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1" name="Google Shape;2601;p18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18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p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0" name="Google Shape;2620;p18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0" name="Google Shape;2630;p18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p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0" name="Google Shape;2640;p18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0" name="Shape 2650"/>
        <p:cNvGrpSpPr/>
        <p:nvPr/>
      </p:nvGrpSpPr>
      <p:grpSpPr>
        <a:xfrm>
          <a:off x="0" y="0"/>
          <a:ext cx="0" cy="0"/>
          <a:chOff x="0" y="0"/>
          <a:chExt cx="0" cy="0"/>
        </a:xfrm>
      </p:grpSpPr>
      <p:sp>
        <p:nvSpPr>
          <p:cNvPr id="2651" name="Google Shape;2651;p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2" name="Google Shape;2652;p19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p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1" name="Google Shape;2661;p19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p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0" name="Google Shape;2670;p19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p19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9" name="Google Shape;2679;p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0" name="Google Shape;2680;p1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p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9" name="Google Shape;2689;p19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p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0" name="Google Shape;2700;p19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p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9" name="Google Shape;2709;p19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p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8" name="Google Shape;2718;p19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p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p19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p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19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p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5" name="Google Shape;2745;p20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3" name="Shape 2753"/>
        <p:cNvGrpSpPr/>
        <p:nvPr/>
      </p:nvGrpSpPr>
      <p:grpSpPr>
        <a:xfrm>
          <a:off x="0" y="0"/>
          <a:ext cx="0" cy="0"/>
          <a:chOff x="0" y="0"/>
          <a:chExt cx="0" cy="0"/>
        </a:xfrm>
      </p:grpSpPr>
      <p:sp>
        <p:nvSpPr>
          <p:cNvPr id="2754" name="Google Shape;2754;p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5" name="Google Shape;2755;p20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p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5" name="Google Shape;2765;p20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p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4" name="Google Shape;2774;p20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p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4" name="Google Shape;2784;p20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4" name="Shape 2794"/>
        <p:cNvGrpSpPr/>
        <p:nvPr/>
      </p:nvGrpSpPr>
      <p:grpSpPr>
        <a:xfrm>
          <a:off x="0" y="0"/>
          <a:ext cx="0" cy="0"/>
          <a:chOff x="0" y="0"/>
          <a:chExt cx="0" cy="0"/>
        </a:xfrm>
      </p:grpSpPr>
      <p:sp>
        <p:nvSpPr>
          <p:cNvPr id="2795" name="Google Shape;2795;p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6" name="Google Shape;2796;p20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p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0" name="Google Shape;2810;p20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p2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2" name="Google Shape;2822;p20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p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7" name="Google Shape;2837;p20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p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7" name="Google Shape;2847;p20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p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7" name="Google Shape;2857;p21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p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4" name="Google Shape;2874;p21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p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6" name="Google Shape;2886;p21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2" name="Shape 2902"/>
        <p:cNvGrpSpPr/>
        <p:nvPr/>
      </p:nvGrpSpPr>
      <p:grpSpPr>
        <a:xfrm>
          <a:off x="0" y="0"/>
          <a:ext cx="0" cy="0"/>
          <a:chOff x="0" y="0"/>
          <a:chExt cx="0" cy="0"/>
        </a:xfrm>
      </p:grpSpPr>
      <p:sp>
        <p:nvSpPr>
          <p:cNvPr id="2903" name="Google Shape;2903;p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4" name="Google Shape;2904;p21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p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4" name="Google Shape;2914;p21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p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4" name="Google Shape;2924;p21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p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4" name="Google Shape;2934;p21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p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5" name="Google Shape;2945;p21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5" name="Shape 2955"/>
        <p:cNvGrpSpPr/>
        <p:nvPr/>
      </p:nvGrpSpPr>
      <p:grpSpPr>
        <a:xfrm>
          <a:off x="0" y="0"/>
          <a:ext cx="0" cy="0"/>
          <a:chOff x="0" y="0"/>
          <a:chExt cx="0" cy="0"/>
        </a:xfrm>
      </p:grpSpPr>
      <p:sp>
        <p:nvSpPr>
          <p:cNvPr id="2956" name="Google Shape;2956;p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7" name="Google Shape;2957;p21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p2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7" name="Google Shape;2967;p21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p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7" name="Google Shape;2977;p22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p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7" name="Google Shape;2987;p22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p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7" name="Google Shape;2997;p22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p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8" name="Google Shape;3008;p22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p2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8" name="Google Shape;3018;p22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6" name="Shape 3026"/>
        <p:cNvGrpSpPr/>
        <p:nvPr/>
      </p:nvGrpSpPr>
      <p:grpSpPr>
        <a:xfrm>
          <a:off x="0" y="0"/>
          <a:ext cx="0" cy="0"/>
          <a:chOff x="0" y="0"/>
          <a:chExt cx="0" cy="0"/>
        </a:xfrm>
      </p:grpSpPr>
      <p:sp>
        <p:nvSpPr>
          <p:cNvPr id="3027" name="Google Shape;3027;p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8" name="Google Shape;3028;p22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p2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8" name="Google Shape;3038;p22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6" name="Shape 3046"/>
        <p:cNvGrpSpPr/>
        <p:nvPr/>
      </p:nvGrpSpPr>
      <p:grpSpPr>
        <a:xfrm>
          <a:off x="0" y="0"/>
          <a:ext cx="0" cy="0"/>
          <a:chOff x="0" y="0"/>
          <a:chExt cx="0" cy="0"/>
        </a:xfrm>
      </p:grpSpPr>
      <p:sp>
        <p:nvSpPr>
          <p:cNvPr id="3047" name="Google Shape;3047;p2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8" name="Google Shape;3048;p22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p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7" name="Google Shape;3057;p22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5" name="Shape 3065"/>
        <p:cNvGrpSpPr/>
        <p:nvPr/>
      </p:nvGrpSpPr>
      <p:grpSpPr>
        <a:xfrm>
          <a:off x="0" y="0"/>
          <a:ext cx="0" cy="0"/>
          <a:chOff x="0" y="0"/>
          <a:chExt cx="0" cy="0"/>
        </a:xfrm>
      </p:grpSpPr>
      <p:sp>
        <p:nvSpPr>
          <p:cNvPr id="3066" name="Google Shape;3066;p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7" name="Google Shape;3067;p22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p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6" name="Google Shape;3076;p23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p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6" name="Google Shape;3086;p23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p2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6" name="Google Shape;3096;p23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3" name="Shape 3103"/>
        <p:cNvGrpSpPr/>
        <p:nvPr/>
      </p:nvGrpSpPr>
      <p:grpSpPr>
        <a:xfrm>
          <a:off x="0" y="0"/>
          <a:ext cx="0" cy="0"/>
          <a:chOff x="0" y="0"/>
          <a:chExt cx="0" cy="0"/>
        </a:xfrm>
      </p:grpSpPr>
      <p:sp>
        <p:nvSpPr>
          <p:cNvPr id="3104" name="Google Shape;3104;p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5" name="Google Shape;3105;p23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5" name="Shape 3115"/>
        <p:cNvGrpSpPr/>
        <p:nvPr/>
      </p:nvGrpSpPr>
      <p:grpSpPr>
        <a:xfrm>
          <a:off x="0" y="0"/>
          <a:ext cx="0" cy="0"/>
          <a:chOff x="0" y="0"/>
          <a:chExt cx="0" cy="0"/>
        </a:xfrm>
      </p:grpSpPr>
      <p:sp>
        <p:nvSpPr>
          <p:cNvPr id="3116" name="Google Shape;3116;p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7" name="Google Shape;3117;p23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p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6" name="Google Shape;3126;p23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p2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6" name="Google Shape;3136;p23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 name="Shape 3146"/>
        <p:cNvGrpSpPr/>
        <p:nvPr/>
      </p:nvGrpSpPr>
      <p:grpSpPr>
        <a:xfrm>
          <a:off x="0" y="0"/>
          <a:ext cx="0" cy="0"/>
          <a:chOff x="0" y="0"/>
          <a:chExt cx="0" cy="0"/>
        </a:xfrm>
      </p:grpSpPr>
      <p:sp>
        <p:nvSpPr>
          <p:cNvPr id="3147" name="Google Shape;3147;p2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8" name="Google Shape;3148;p23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p2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1" name="Google Shape;3161;p23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p2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2" name="Google Shape;3172;p23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1" name="Shape 3181"/>
        <p:cNvGrpSpPr/>
        <p:nvPr/>
      </p:nvGrpSpPr>
      <p:grpSpPr>
        <a:xfrm>
          <a:off x="0" y="0"/>
          <a:ext cx="0" cy="0"/>
          <a:chOff x="0" y="0"/>
          <a:chExt cx="0" cy="0"/>
        </a:xfrm>
      </p:grpSpPr>
      <p:sp>
        <p:nvSpPr>
          <p:cNvPr id="3182" name="Google Shape;3182;p24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3" name="Google Shape;3183;p2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http://www.cs.wm.edu/~wm/CS423/</a:t>
            </a:r>
            <a:endParaRPr/>
          </a:p>
        </p:txBody>
      </p:sp>
      <p:sp>
        <p:nvSpPr>
          <p:cNvPr id="3184" name="Google Shape;3184;p2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p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4" name="Google Shape;3194;p24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p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4" name="Google Shape;3204;p24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p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4" name="Google Shape;3214;p24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2" name="Shape 3222"/>
        <p:cNvGrpSpPr/>
        <p:nvPr/>
      </p:nvGrpSpPr>
      <p:grpSpPr>
        <a:xfrm>
          <a:off x="0" y="0"/>
          <a:ext cx="0" cy="0"/>
          <a:chOff x="0" y="0"/>
          <a:chExt cx="0" cy="0"/>
        </a:xfrm>
      </p:grpSpPr>
      <p:sp>
        <p:nvSpPr>
          <p:cNvPr id="3223" name="Google Shape;3223;p2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4" name="Google Shape;3224;p24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p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4" name="Google Shape;3234;p24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p24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4" name="Google Shape;3244;p2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5" name="Google Shape;3245;p2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p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4" name="Google Shape;3254;p24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p2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4" name="Google Shape;3264;p24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2" name="Shape 3272"/>
        <p:cNvGrpSpPr/>
        <p:nvPr/>
      </p:nvGrpSpPr>
      <p:grpSpPr>
        <a:xfrm>
          <a:off x="0" y="0"/>
          <a:ext cx="0" cy="0"/>
          <a:chOff x="0" y="0"/>
          <a:chExt cx="0" cy="0"/>
        </a:xfrm>
      </p:grpSpPr>
      <p:sp>
        <p:nvSpPr>
          <p:cNvPr id="3273" name="Google Shape;3273;p2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4" name="Google Shape;3274;p24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3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3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3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3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3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4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4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4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4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4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4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4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4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4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5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5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5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5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5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5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5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5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5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5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6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6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6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6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6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6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6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6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6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6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7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p7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7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7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7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7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p7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7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0" name="Google Shape;1120;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0" name="Google Shape;1130;p7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 name="Google Shape;1152;p7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 name="Google Shape;1202;p8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8" name="Google Shape;1228;p8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p8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p8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4" name="Google Shape;1274;p8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8" name="Google Shape;1318;p8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8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0" name="Google Shape;1380;p8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5" name="Google Shape;1415;p8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p8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5" name="Google Shape;1475;p90: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5" name="Google Shape;1485;p91: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92: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5" name="Google Shape;1505;p93: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94: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5" name="Google Shape;1515;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p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p95: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8" name="Google Shape;1558;p96: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7" name="Google Shape;1597;p97: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6" name="Google Shape;1626;p98: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7" name="Google Shape;1657;p99:notes"/>
          <p:cNvSpPr/>
          <p:nvPr>
            <p:ph idx="2" type="sldImg"/>
          </p:nvPr>
        </p:nvSpPr>
        <p:spPr>
          <a:xfrm>
            <a:off x="411163" y="685800"/>
            <a:ext cx="60356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251"/>
          <p:cNvSpPr/>
          <p:nvPr/>
        </p:nvSpPr>
        <p:spPr>
          <a:xfrm>
            <a:off x="754380" y="1994958"/>
            <a:ext cx="8549640" cy="91282"/>
          </a:xfrm>
          <a:custGeom>
            <a:rect b="b" l="l" r="r" t="t"/>
            <a:pathLst>
              <a:path extrusionOk="0" h="1000" w="1000">
                <a:moveTo>
                  <a:pt x="0" y="0"/>
                </a:moveTo>
                <a:lnTo>
                  <a:pt x="618" y="0"/>
                </a:lnTo>
                <a:lnTo>
                  <a:pt x="618" y="1000"/>
                </a:lnTo>
                <a:lnTo>
                  <a:pt x="0" y="1000"/>
                </a:lnTo>
                <a:lnTo>
                  <a:pt x="0" y="0"/>
                </a:lnTo>
                <a:close/>
              </a:path>
              <a:path extrusionOk="0" h="1000" w="1000">
                <a:moveTo>
                  <a:pt x="0" y="0"/>
                </a:moveTo>
                <a:lnTo>
                  <a:pt x="1000" y="0"/>
                </a:lnTo>
              </a:path>
            </a:pathLst>
          </a:custGeom>
          <a:solidFill>
            <a:schemeClr val="accent2"/>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Verdana"/>
              <a:ea typeface="Verdana"/>
              <a:cs typeface="Verdana"/>
              <a:sym typeface="Verdana"/>
            </a:endParaRPr>
          </a:p>
        </p:txBody>
      </p:sp>
      <p:sp>
        <p:nvSpPr>
          <p:cNvPr id="19" name="Google Shape;19;p251"/>
          <p:cNvSpPr txBox="1"/>
          <p:nvPr>
            <p:ph type="ctrTitle"/>
          </p:nvPr>
        </p:nvSpPr>
        <p:spPr>
          <a:xfrm>
            <a:off x="754380" y="825500"/>
            <a:ext cx="854964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51"/>
          <p:cNvSpPr txBox="1"/>
          <p:nvPr>
            <p:ph idx="1" type="subTitle"/>
          </p:nvPr>
        </p:nvSpPr>
        <p:spPr>
          <a:xfrm>
            <a:off x="1592580" y="2857500"/>
            <a:ext cx="7711440" cy="13335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2800"/>
              <a:buFont typeface="Noto Sans Symbols"/>
              <a:buNone/>
              <a:defRPr sz="2800"/>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450"/>
              </a:spcBef>
              <a:spcAft>
                <a:spcPts val="0"/>
              </a:spcAft>
              <a:buSzPts val="1800"/>
              <a:buChar char="▪"/>
              <a:defRPr/>
            </a:lvl5pPr>
            <a:lvl6pPr lvl="5" algn="l">
              <a:spcBef>
                <a:spcPts val="450"/>
              </a:spcBef>
              <a:spcAft>
                <a:spcPts val="0"/>
              </a:spcAft>
              <a:buSzPts val="1800"/>
              <a:buChar char="▪"/>
              <a:defRPr/>
            </a:lvl6pPr>
            <a:lvl7pPr lvl="6" algn="l">
              <a:spcBef>
                <a:spcPts val="450"/>
              </a:spcBef>
              <a:spcAft>
                <a:spcPts val="0"/>
              </a:spcAft>
              <a:buSzPts val="1800"/>
              <a:buChar char="▪"/>
              <a:defRPr/>
            </a:lvl7pPr>
            <a:lvl8pPr lvl="7" algn="l">
              <a:spcBef>
                <a:spcPts val="450"/>
              </a:spcBef>
              <a:spcAft>
                <a:spcPts val="0"/>
              </a:spcAft>
              <a:buSzPts val="1800"/>
              <a:buChar char="▪"/>
              <a:defRPr/>
            </a:lvl8pPr>
            <a:lvl9pPr lvl="8" algn="l">
              <a:spcBef>
                <a:spcPts val="450"/>
              </a:spcBef>
              <a:spcAft>
                <a:spcPts val="0"/>
              </a:spcAft>
              <a:buSzPts val="1800"/>
              <a:buChar char="▪"/>
              <a:defRPr/>
            </a:lvl9pPr>
          </a:lstStyle>
          <a:p/>
        </p:txBody>
      </p:sp>
      <p:sp>
        <p:nvSpPr>
          <p:cNvPr id="21" name="Google Shape;21;p251"/>
          <p:cNvSpPr txBox="1"/>
          <p:nvPr>
            <p:ph idx="10" type="dt"/>
          </p:nvPr>
        </p:nvSpPr>
        <p:spPr>
          <a:xfrm>
            <a:off x="754380" y="5207000"/>
            <a:ext cx="2095500" cy="381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51"/>
          <p:cNvSpPr txBox="1"/>
          <p:nvPr>
            <p:ph idx="11" type="ftr"/>
          </p:nvPr>
        </p:nvSpPr>
        <p:spPr>
          <a:xfrm>
            <a:off x="3436620" y="5207000"/>
            <a:ext cx="3185160" cy="381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1"/>
          <p:cNvSpPr txBox="1"/>
          <p:nvPr>
            <p:ph idx="12" type="sldNum"/>
          </p:nvPr>
        </p:nvSpPr>
        <p:spPr>
          <a:xfrm>
            <a:off x="7208520" y="5207000"/>
            <a:ext cx="2095500" cy="381000"/>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26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0"/>
          <p:cNvSpPr txBox="1"/>
          <p:nvPr>
            <p:ph idx="1" type="body"/>
          </p:nvPr>
        </p:nvSpPr>
        <p:spPr>
          <a:xfrm rot="5400000">
            <a:off x="2928462" y="-1289050"/>
            <a:ext cx="4191000" cy="8801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78" name="Google Shape;78;p26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6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261"/>
          <p:cNvSpPr txBox="1"/>
          <p:nvPr>
            <p:ph type="title"/>
          </p:nvPr>
        </p:nvSpPr>
        <p:spPr>
          <a:xfrm rot="5400000">
            <a:off x="5950984" y="1534240"/>
            <a:ext cx="4762500" cy="22020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61"/>
          <p:cNvSpPr txBox="1"/>
          <p:nvPr>
            <p:ph idx="1" type="body"/>
          </p:nvPr>
        </p:nvSpPr>
        <p:spPr>
          <a:xfrm rot="5400000">
            <a:off x="1462247" y="-584835"/>
            <a:ext cx="4762500" cy="644017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84" name="Google Shape;84;p26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6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6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87" name="Shape 87"/>
        <p:cNvGrpSpPr/>
        <p:nvPr/>
      </p:nvGrpSpPr>
      <p:grpSpPr>
        <a:xfrm>
          <a:off x="0" y="0"/>
          <a:ext cx="0" cy="0"/>
          <a:chOff x="0" y="0"/>
          <a:chExt cx="0" cy="0"/>
        </a:xfrm>
      </p:grpSpPr>
      <p:sp>
        <p:nvSpPr>
          <p:cNvPr id="88" name="Google Shape;88;p262"/>
          <p:cNvSpPr txBox="1"/>
          <p:nvPr>
            <p:ph type="ctrTitle"/>
          </p:nvPr>
        </p:nvSpPr>
        <p:spPr>
          <a:xfrm>
            <a:off x="754380" y="1775357"/>
            <a:ext cx="8549640" cy="122502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62"/>
          <p:cNvSpPr txBox="1"/>
          <p:nvPr>
            <p:ph idx="1" type="subTitle"/>
          </p:nvPr>
        </p:nvSpPr>
        <p:spPr>
          <a:xfrm>
            <a:off x="1508760" y="3238500"/>
            <a:ext cx="7040880" cy="1460500"/>
          </a:xfrm>
          <a:prstGeom prst="rect">
            <a:avLst/>
          </a:prstGeom>
          <a:noFill/>
          <a:ln>
            <a:noFill/>
          </a:ln>
        </p:spPr>
        <p:txBody>
          <a:bodyPr anchorCtr="0" anchor="t" bIns="45700" lIns="91425" spcFirstLastPara="1" rIns="91425" wrap="square" tIns="45700">
            <a:noAutofit/>
          </a:bodyPr>
          <a:lstStyle>
            <a:lvl1pPr lvl="0" algn="ctr">
              <a:spcBef>
                <a:spcPts val="600"/>
              </a:spcBef>
              <a:spcAft>
                <a:spcPts val="0"/>
              </a:spcAft>
              <a:buSzPts val="3000"/>
              <a:buNone/>
              <a:defRPr/>
            </a:lvl1pPr>
            <a:lvl2pPr lvl="1" algn="ctr">
              <a:spcBef>
                <a:spcPts val="520"/>
              </a:spcBef>
              <a:spcAft>
                <a:spcPts val="0"/>
              </a:spcAft>
              <a:buSzPts val="2600"/>
              <a:buNone/>
              <a:defRPr/>
            </a:lvl2pPr>
            <a:lvl3pPr lvl="2" algn="ctr">
              <a:spcBef>
                <a:spcPts val="460"/>
              </a:spcBef>
              <a:spcAft>
                <a:spcPts val="0"/>
              </a:spcAft>
              <a:buSzPts val="2300"/>
              <a:buNone/>
              <a:defRPr/>
            </a:lvl3pPr>
            <a:lvl4pPr lvl="3" algn="ctr">
              <a:spcBef>
                <a:spcPts val="400"/>
              </a:spcBef>
              <a:spcAft>
                <a:spcPts val="0"/>
              </a:spcAft>
              <a:buSzPts val="2000"/>
              <a:buNone/>
              <a:defRPr/>
            </a:lvl4pPr>
            <a:lvl5pPr lvl="4" algn="ctr">
              <a:spcBef>
                <a:spcPts val="500"/>
              </a:spcBef>
              <a:spcAft>
                <a:spcPts val="0"/>
              </a:spcAft>
              <a:buSzPts val="2000"/>
              <a:buNone/>
              <a:defRPr/>
            </a:lvl5pPr>
            <a:lvl6pPr lvl="5" algn="ctr">
              <a:spcBef>
                <a:spcPts val="500"/>
              </a:spcBef>
              <a:spcAft>
                <a:spcPts val="0"/>
              </a:spcAft>
              <a:buSzPts val="2000"/>
              <a:buNone/>
              <a:defRPr/>
            </a:lvl6pPr>
            <a:lvl7pPr lvl="6" algn="ctr">
              <a:spcBef>
                <a:spcPts val="500"/>
              </a:spcBef>
              <a:spcAft>
                <a:spcPts val="0"/>
              </a:spcAft>
              <a:buSzPts val="2000"/>
              <a:buNone/>
              <a:defRPr/>
            </a:lvl7pPr>
            <a:lvl8pPr lvl="7" algn="ctr">
              <a:spcBef>
                <a:spcPts val="500"/>
              </a:spcBef>
              <a:spcAft>
                <a:spcPts val="0"/>
              </a:spcAft>
              <a:buSzPts val="2000"/>
              <a:buNone/>
              <a:defRPr/>
            </a:lvl8pPr>
            <a:lvl9pPr lvl="8" algn="ctr">
              <a:spcBef>
                <a:spcPts val="500"/>
              </a:spcBef>
              <a:spcAft>
                <a:spcPts val="0"/>
              </a:spcAft>
              <a:buSzPts val="2000"/>
              <a:buNone/>
              <a:defRPr/>
            </a:lvl9pPr>
          </a:lstStyle>
          <a:p/>
        </p:txBody>
      </p:sp>
      <p:sp>
        <p:nvSpPr>
          <p:cNvPr id="90" name="Google Shape;90;p26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6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6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25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5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27" name="Google Shape;27;p25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5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5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253"/>
          <p:cNvSpPr txBox="1"/>
          <p:nvPr>
            <p:ph type="title"/>
          </p:nvPr>
        </p:nvSpPr>
        <p:spPr>
          <a:xfrm>
            <a:off x="794545" y="3672419"/>
            <a:ext cx="8549640" cy="11350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3"/>
          <p:cNvSpPr txBox="1"/>
          <p:nvPr>
            <p:ph idx="1" type="body"/>
          </p:nvPr>
        </p:nvSpPr>
        <p:spPr>
          <a:xfrm>
            <a:off x="794545" y="2422261"/>
            <a:ext cx="8549640" cy="1250156"/>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350"/>
              </a:spcBef>
              <a:spcAft>
                <a:spcPts val="0"/>
              </a:spcAft>
              <a:buSzPts val="1400"/>
              <a:buNone/>
              <a:defRPr sz="1400"/>
            </a:lvl5pPr>
            <a:lvl6pPr indent="-228600" lvl="5" marL="2743200" algn="l">
              <a:spcBef>
                <a:spcPts val="350"/>
              </a:spcBef>
              <a:spcAft>
                <a:spcPts val="0"/>
              </a:spcAft>
              <a:buSzPts val="1400"/>
              <a:buNone/>
              <a:defRPr sz="1400"/>
            </a:lvl6pPr>
            <a:lvl7pPr indent="-228600" lvl="6" marL="3200400" algn="l">
              <a:spcBef>
                <a:spcPts val="350"/>
              </a:spcBef>
              <a:spcAft>
                <a:spcPts val="0"/>
              </a:spcAft>
              <a:buSzPts val="1400"/>
              <a:buNone/>
              <a:defRPr sz="1400"/>
            </a:lvl7pPr>
            <a:lvl8pPr indent="-228600" lvl="7" marL="3657600" algn="l">
              <a:spcBef>
                <a:spcPts val="350"/>
              </a:spcBef>
              <a:spcAft>
                <a:spcPts val="0"/>
              </a:spcAft>
              <a:buSzPts val="1400"/>
              <a:buNone/>
              <a:defRPr sz="1400"/>
            </a:lvl8pPr>
            <a:lvl9pPr indent="-228600" lvl="8" marL="4114800" algn="l">
              <a:spcBef>
                <a:spcPts val="350"/>
              </a:spcBef>
              <a:spcAft>
                <a:spcPts val="0"/>
              </a:spcAft>
              <a:buSzPts val="1400"/>
              <a:buNone/>
              <a:defRPr sz="1400"/>
            </a:lvl9pPr>
          </a:lstStyle>
          <a:p/>
        </p:txBody>
      </p:sp>
      <p:sp>
        <p:nvSpPr>
          <p:cNvPr id="33" name="Google Shape;33;p25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5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25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4"/>
          <p:cNvSpPr txBox="1"/>
          <p:nvPr>
            <p:ph idx="1" type="body"/>
          </p:nvPr>
        </p:nvSpPr>
        <p:spPr>
          <a:xfrm>
            <a:off x="623412" y="1460500"/>
            <a:ext cx="4316730" cy="35560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450"/>
              </a:spcBef>
              <a:spcAft>
                <a:spcPts val="0"/>
              </a:spcAft>
              <a:buSzPts val="1800"/>
              <a:buChar char="▪"/>
              <a:defRPr sz="1800"/>
            </a:lvl5pPr>
            <a:lvl6pPr indent="-342900" lvl="5" marL="2743200" algn="l">
              <a:spcBef>
                <a:spcPts val="450"/>
              </a:spcBef>
              <a:spcAft>
                <a:spcPts val="0"/>
              </a:spcAft>
              <a:buSzPts val="1800"/>
              <a:buChar char="▪"/>
              <a:defRPr sz="1800"/>
            </a:lvl6pPr>
            <a:lvl7pPr indent="-342900" lvl="6" marL="3200400" algn="l">
              <a:spcBef>
                <a:spcPts val="450"/>
              </a:spcBef>
              <a:spcAft>
                <a:spcPts val="0"/>
              </a:spcAft>
              <a:buSzPts val="1800"/>
              <a:buChar char="▪"/>
              <a:defRPr sz="1800"/>
            </a:lvl7pPr>
            <a:lvl8pPr indent="-342900" lvl="7" marL="3657600" algn="l">
              <a:spcBef>
                <a:spcPts val="450"/>
              </a:spcBef>
              <a:spcAft>
                <a:spcPts val="0"/>
              </a:spcAft>
              <a:buSzPts val="1800"/>
              <a:buChar char="▪"/>
              <a:defRPr sz="1800"/>
            </a:lvl8pPr>
            <a:lvl9pPr indent="-342900" lvl="8" marL="4114800" algn="l">
              <a:spcBef>
                <a:spcPts val="450"/>
              </a:spcBef>
              <a:spcAft>
                <a:spcPts val="0"/>
              </a:spcAft>
              <a:buSzPts val="1800"/>
              <a:buChar char="▪"/>
              <a:defRPr sz="1800"/>
            </a:lvl9pPr>
          </a:lstStyle>
          <a:p/>
        </p:txBody>
      </p:sp>
      <p:sp>
        <p:nvSpPr>
          <p:cNvPr id="39" name="Google Shape;39;p254"/>
          <p:cNvSpPr txBox="1"/>
          <p:nvPr>
            <p:ph idx="2" type="body"/>
          </p:nvPr>
        </p:nvSpPr>
        <p:spPr>
          <a:xfrm>
            <a:off x="5107782" y="1460500"/>
            <a:ext cx="4316730" cy="35560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450"/>
              </a:spcBef>
              <a:spcAft>
                <a:spcPts val="0"/>
              </a:spcAft>
              <a:buSzPts val="1800"/>
              <a:buChar char="▪"/>
              <a:defRPr sz="1800"/>
            </a:lvl5pPr>
            <a:lvl6pPr indent="-342900" lvl="5" marL="2743200" algn="l">
              <a:spcBef>
                <a:spcPts val="450"/>
              </a:spcBef>
              <a:spcAft>
                <a:spcPts val="0"/>
              </a:spcAft>
              <a:buSzPts val="1800"/>
              <a:buChar char="▪"/>
              <a:defRPr sz="1800"/>
            </a:lvl6pPr>
            <a:lvl7pPr indent="-342900" lvl="6" marL="3200400" algn="l">
              <a:spcBef>
                <a:spcPts val="450"/>
              </a:spcBef>
              <a:spcAft>
                <a:spcPts val="0"/>
              </a:spcAft>
              <a:buSzPts val="1800"/>
              <a:buChar char="▪"/>
              <a:defRPr sz="1800"/>
            </a:lvl7pPr>
            <a:lvl8pPr indent="-342900" lvl="7" marL="3657600" algn="l">
              <a:spcBef>
                <a:spcPts val="450"/>
              </a:spcBef>
              <a:spcAft>
                <a:spcPts val="0"/>
              </a:spcAft>
              <a:buSzPts val="1800"/>
              <a:buChar char="▪"/>
              <a:defRPr sz="1800"/>
            </a:lvl8pPr>
            <a:lvl9pPr indent="-342900" lvl="8" marL="4114800" algn="l">
              <a:spcBef>
                <a:spcPts val="450"/>
              </a:spcBef>
              <a:spcAft>
                <a:spcPts val="0"/>
              </a:spcAft>
              <a:buSzPts val="1800"/>
              <a:buChar char="▪"/>
              <a:defRPr sz="1800"/>
            </a:lvl9pPr>
          </a:lstStyle>
          <a:p/>
        </p:txBody>
      </p:sp>
      <p:sp>
        <p:nvSpPr>
          <p:cNvPr id="40" name="Google Shape;40;p25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5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5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255"/>
          <p:cNvSpPr txBox="1"/>
          <p:nvPr>
            <p:ph type="title"/>
          </p:nvPr>
        </p:nvSpPr>
        <p:spPr>
          <a:xfrm>
            <a:off x="502920" y="228865"/>
            <a:ext cx="9052560" cy="952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55"/>
          <p:cNvSpPr txBox="1"/>
          <p:nvPr>
            <p:ph idx="1" type="body"/>
          </p:nvPr>
        </p:nvSpPr>
        <p:spPr>
          <a:xfrm>
            <a:off x="502920" y="1279263"/>
            <a:ext cx="4444207"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400"/>
              </a:spcBef>
              <a:spcAft>
                <a:spcPts val="0"/>
              </a:spcAft>
              <a:buSzPts val="1600"/>
              <a:buNone/>
              <a:defRPr b="1" sz="1600"/>
            </a:lvl5pPr>
            <a:lvl6pPr indent="-228600" lvl="5" marL="2743200" algn="l">
              <a:spcBef>
                <a:spcPts val="400"/>
              </a:spcBef>
              <a:spcAft>
                <a:spcPts val="0"/>
              </a:spcAft>
              <a:buSzPts val="1600"/>
              <a:buNone/>
              <a:defRPr b="1" sz="1600"/>
            </a:lvl6pPr>
            <a:lvl7pPr indent="-228600" lvl="6" marL="3200400" algn="l">
              <a:spcBef>
                <a:spcPts val="400"/>
              </a:spcBef>
              <a:spcAft>
                <a:spcPts val="0"/>
              </a:spcAft>
              <a:buSzPts val="1600"/>
              <a:buNone/>
              <a:defRPr b="1" sz="1600"/>
            </a:lvl7pPr>
            <a:lvl8pPr indent="-228600" lvl="7" marL="3657600" algn="l">
              <a:spcBef>
                <a:spcPts val="400"/>
              </a:spcBef>
              <a:spcAft>
                <a:spcPts val="0"/>
              </a:spcAft>
              <a:buSzPts val="1600"/>
              <a:buNone/>
              <a:defRPr b="1" sz="1600"/>
            </a:lvl8pPr>
            <a:lvl9pPr indent="-228600" lvl="8" marL="4114800" algn="l">
              <a:spcBef>
                <a:spcPts val="400"/>
              </a:spcBef>
              <a:spcAft>
                <a:spcPts val="0"/>
              </a:spcAft>
              <a:buSzPts val="1600"/>
              <a:buNone/>
              <a:defRPr b="1" sz="1600"/>
            </a:lvl9pPr>
          </a:lstStyle>
          <a:p/>
        </p:txBody>
      </p:sp>
      <p:sp>
        <p:nvSpPr>
          <p:cNvPr id="46" name="Google Shape;46;p255"/>
          <p:cNvSpPr txBox="1"/>
          <p:nvPr>
            <p:ph idx="2" type="body"/>
          </p:nvPr>
        </p:nvSpPr>
        <p:spPr>
          <a:xfrm>
            <a:off x="502920" y="1812396"/>
            <a:ext cx="4444207"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400"/>
              </a:spcBef>
              <a:spcAft>
                <a:spcPts val="0"/>
              </a:spcAft>
              <a:buSzPts val="1600"/>
              <a:buChar char="▪"/>
              <a:defRPr sz="1600"/>
            </a:lvl5pPr>
            <a:lvl6pPr indent="-330200" lvl="5" marL="2743200" algn="l">
              <a:spcBef>
                <a:spcPts val="400"/>
              </a:spcBef>
              <a:spcAft>
                <a:spcPts val="0"/>
              </a:spcAft>
              <a:buSzPts val="1600"/>
              <a:buChar char="▪"/>
              <a:defRPr sz="1600"/>
            </a:lvl6pPr>
            <a:lvl7pPr indent="-330200" lvl="6" marL="3200400" algn="l">
              <a:spcBef>
                <a:spcPts val="400"/>
              </a:spcBef>
              <a:spcAft>
                <a:spcPts val="0"/>
              </a:spcAft>
              <a:buSzPts val="1600"/>
              <a:buChar char="▪"/>
              <a:defRPr sz="1600"/>
            </a:lvl7pPr>
            <a:lvl8pPr indent="-330200" lvl="7" marL="3657600" algn="l">
              <a:spcBef>
                <a:spcPts val="400"/>
              </a:spcBef>
              <a:spcAft>
                <a:spcPts val="0"/>
              </a:spcAft>
              <a:buSzPts val="1600"/>
              <a:buChar char="▪"/>
              <a:defRPr sz="1600"/>
            </a:lvl8pPr>
            <a:lvl9pPr indent="-330200" lvl="8" marL="4114800" algn="l">
              <a:spcBef>
                <a:spcPts val="400"/>
              </a:spcBef>
              <a:spcAft>
                <a:spcPts val="0"/>
              </a:spcAft>
              <a:buSzPts val="1600"/>
              <a:buChar char="▪"/>
              <a:defRPr sz="1600"/>
            </a:lvl9pPr>
          </a:lstStyle>
          <a:p/>
        </p:txBody>
      </p:sp>
      <p:sp>
        <p:nvSpPr>
          <p:cNvPr id="47" name="Google Shape;47;p255"/>
          <p:cNvSpPr txBox="1"/>
          <p:nvPr>
            <p:ph idx="3" type="body"/>
          </p:nvPr>
        </p:nvSpPr>
        <p:spPr>
          <a:xfrm>
            <a:off x="5109529" y="1279263"/>
            <a:ext cx="4445953" cy="533135"/>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400"/>
              </a:spcBef>
              <a:spcAft>
                <a:spcPts val="0"/>
              </a:spcAft>
              <a:buSzPts val="1600"/>
              <a:buNone/>
              <a:defRPr b="1" sz="1600"/>
            </a:lvl5pPr>
            <a:lvl6pPr indent="-228600" lvl="5" marL="2743200" algn="l">
              <a:spcBef>
                <a:spcPts val="400"/>
              </a:spcBef>
              <a:spcAft>
                <a:spcPts val="0"/>
              </a:spcAft>
              <a:buSzPts val="1600"/>
              <a:buNone/>
              <a:defRPr b="1" sz="1600"/>
            </a:lvl6pPr>
            <a:lvl7pPr indent="-228600" lvl="6" marL="3200400" algn="l">
              <a:spcBef>
                <a:spcPts val="400"/>
              </a:spcBef>
              <a:spcAft>
                <a:spcPts val="0"/>
              </a:spcAft>
              <a:buSzPts val="1600"/>
              <a:buNone/>
              <a:defRPr b="1" sz="1600"/>
            </a:lvl7pPr>
            <a:lvl8pPr indent="-228600" lvl="7" marL="3657600" algn="l">
              <a:spcBef>
                <a:spcPts val="400"/>
              </a:spcBef>
              <a:spcAft>
                <a:spcPts val="0"/>
              </a:spcAft>
              <a:buSzPts val="1600"/>
              <a:buNone/>
              <a:defRPr b="1" sz="1600"/>
            </a:lvl8pPr>
            <a:lvl9pPr indent="-228600" lvl="8" marL="4114800" algn="l">
              <a:spcBef>
                <a:spcPts val="400"/>
              </a:spcBef>
              <a:spcAft>
                <a:spcPts val="0"/>
              </a:spcAft>
              <a:buSzPts val="1600"/>
              <a:buNone/>
              <a:defRPr b="1" sz="1600"/>
            </a:lvl9pPr>
          </a:lstStyle>
          <a:p/>
        </p:txBody>
      </p:sp>
      <p:sp>
        <p:nvSpPr>
          <p:cNvPr id="48" name="Google Shape;48;p255"/>
          <p:cNvSpPr txBox="1"/>
          <p:nvPr>
            <p:ph idx="4" type="body"/>
          </p:nvPr>
        </p:nvSpPr>
        <p:spPr>
          <a:xfrm>
            <a:off x="5109529" y="1812396"/>
            <a:ext cx="4445953" cy="329274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400"/>
              </a:spcBef>
              <a:spcAft>
                <a:spcPts val="0"/>
              </a:spcAft>
              <a:buSzPts val="1600"/>
              <a:buChar char="▪"/>
              <a:defRPr sz="1600"/>
            </a:lvl5pPr>
            <a:lvl6pPr indent="-330200" lvl="5" marL="2743200" algn="l">
              <a:spcBef>
                <a:spcPts val="400"/>
              </a:spcBef>
              <a:spcAft>
                <a:spcPts val="0"/>
              </a:spcAft>
              <a:buSzPts val="1600"/>
              <a:buChar char="▪"/>
              <a:defRPr sz="1600"/>
            </a:lvl6pPr>
            <a:lvl7pPr indent="-330200" lvl="6" marL="3200400" algn="l">
              <a:spcBef>
                <a:spcPts val="400"/>
              </a:spcBef>
              <a:spcAft>
                <a:spcPts val="0"/>
              </a:spcAft>
              <a:buSzPts val="1600"/>
              <a:buChar char="▪"/>
              <a:defRPr sz="1600"/>
            </a:lvl7pPr>
            <a:lvl8pPr indent="-330200" lvl="7" marL="3657600" algn="l">
              <a:spcBef>
                <a:spcPts val="400"/>
              </a:spcBef>
              <a:spcAft>
                <a:spcPts val="0"/>
              </a:spcAft>
              <a:buSzPts val="1600"/>
              <a:buChar char="▪"/>
              <a:defRPr sz="1600"/>
            </a:lvl8pPr>
            <a:lvl9pPr indent="-330200" lvl="8" marL="4114800" algn="l">
              <a:spcBef>
                <a:spcPts val="400"/>
              </a:spcBef>
              <a:spcAft>
                <a:spcPts val="0"/>
              </a:spcAft>
              <a:buSzPts val="1600"/>
              <a:buChar char="▪"/>
              <a:defRPr sz="1600"/>
            </a:lvl9pPr>
          </a:lstStyle>
          <a:p/>
        </p:txBody>
      </p:sp>
      <p:sp>
        <p:nvSpPr>
          <p:cNvPr id="49" name="Google Shape;49;p25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5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5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25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5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5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25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258"/>
          <p:cNvSpPr txBox="1"/>
          <p:nvPr>
            <p:ph type="title"/>
          </p:nvPr>
        </p:nvSpPr>
        <p:spPr>
          <a:xfrm>
            <a:off x="502922" y="227544"/>
            <a:ext cx="3309145" cy="9683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58"/>
          <p:cNvSpPr txBox="1"/>
          <p:nvPr>
            <p:ph idx="1" type="body"/>
          </p:nvPr>
        </p:nvSpPr>
        <p:spPr>
          <a:xfrm>
            <a:off x="3932555" y="227542"/>
            <a:ext cx="5622925" cy="4877594"/>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500"/>
              </a:spcBef>
              <a:spcAft>
                <a:spcPts val="0"/>
              </a:spcAft>
              <a:buSzPts val="2000"/>
              <a:buChar char="▪"/>
              <a:defRPr sz="2000"/>
            </a:lvl5pPr>
            <a:lvl6pPr indent="-355600" lvl="5" marL="2743200" algn="l">
              <a:spcBef>
                <a:spcPts val="500"/>
              </a:spcBef>
              <a:spcAft>
                <a:spcPts val="0"/>
              </a:spcAft>
              <a:buSzPts val="2000"/>
              <a:buChar char="▪"/>
              <a:defRPr sz="2000"/>
            </a:lvl6pPr>
            <a:lvl7pPr indent="-355600" lvl="6" marL="3200400" algn="l">
              <a:spcBef>
                <a:spcPts val="500"/>
              </a:spcBef>
              <a:spcAft>
                <a:spcPts val="0"/>
              </a:spcAft>
              <a:buSzPts val="2000"/>
              <a:buChar char="▪"/>
              <a:defRPr sz="2000"/>
            </a:lvl7pPr>
            <a:lvl8pPr indent="-355600" lvl="7" marL="3657600" algn="l">
              <a:spcBef>
                <a:spcPts val="500"/>
              </a:spcBef>
              <a:spcAft>
                <a:spcPts val="0"/>
              </a:spcAft>
              <a:buSzPts val="2000"/>
              <a:buChar char="▪"/>
              <a:defRPr sz="2000"/>
            </a:lvl8pPr>
            <a:lvl9pPr indent="-355600" lvl="8" marL="4114800" algn="l">
              <a:spcBef>
                <a:spcPts val="500"/>
              </a:spcBef>
              <a:spcAft>
                <a:spcPts val="0"/>
              </a:spcAft>
              <a:buSzPts val="2000"/>
              <a:buChar char="▪"/>
              <a:defRPr sz="2000"/>
            </a:lvl9pPr>
          </a:lstStyle>
          <a:p/>
        </p:txBody>
      </p:sp>
      <p:sp>
        <p:nvSpPr>
          <p:cNvPr id="64" name="Google Shape;64;p258"/>
          <p:cNvSpPr txBox="1"/>
          <p:nvPr>
            <p:ph idx="2" type="body"/>
          </p:nvPr>
        </p:nvSpPr>
        <p:spPr>
          <a:xfrm>
            <a:off x="502922" y="1195919"/>
            <a:ext cx="3309145" cy="3909219"/>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225"/>
              </a:spcBef>
              <a:spcAft>
                <a:spcPts val="0"/>
              </a:spcAft>
              <a:buSzPts val="900"/>
              <a:buNone/>
              <a:defRPr sz="900"/>
            </a:lvl5pPr>
            <a:lvl6pPr indent="-228600" lvl="5" marL="2743200" algn="l">
              <a:spcBef>
                <a:spcPts val="225"/>
              </a:spcBef>
              <a:spcAft>
                <a:spcPts val="0"/>
              </a:spcAft>
              <a:buSzPts val="900"/>
              <a:buNone/>
              <a:defRPr sz="900"/>
            </a:lvl6pPr>
            <a:lvl7pPr indent="-228600" lvl="6" marL="3200400" algn="l">
              <a:spcBef>
                <a:spcPts val="225"/>
              </a:spcBef>
              <a:spcAft>
                <a:spcPts val="0"/>
              </a:spcAft>
              <a:buSzPts val="900"/>
              <a:buNone/>
              <a:defRPr sz="900"/>
            </a:lvl7pPr>
            <a:lvl8pPr indent="-228600" lvl="7" marL="3657600" algn="l">
              <a:spcBef>
                <a:spcPts val="225"/>
              </a:spcBef>
              <a:spcAft>
                <a:spcPts val="0"/>
              </a:spcAft>
              <a:buSzPts val="900"/>
              <a:buNone/>
              <a:defRPr sz="900"/>
            </a:lvl8pPr>
            <a:lvl9pPr indent="-228600" lvl="8" marL="4114800" algn="l">
              <a:spcBef>
                <a:spcPts val="225"/>
              </a:spcBef>
              <a:spcAft>
                <a:spcPts val="0"/>
              </a:spcAft>
              <a:buSzPts val="900"/>
              <a:buNone/>
              <a:defRPr sz="900"/>
            </a:lvl9pPr>
          </a:lstStyle>
          <a:p/>
        </p:txBody>
      </p:sp>
      <p:sp>
        <p:nvSpPr>
          <p:cNvPr id="65" name="Google Shape;65;p25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259"/>
          <p:cNvSpPr txBox="1"/>
          <p:nvPr>
            <p:ph type="title"/>
          </p:nvPr>
        </p:nvSpPr>
        <p:spPr>
          <a:xfrm>
            <a:off x="1971517" y="4000500"/>
            <a:ext cx="6035040" cy="47228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59"/>
          <p:cNvSpPr/>
          <p:nvPr>
            <p:ph idx="2" type="pic"/>
          </p:nvPr>
        </p:nvSpPr>
        <p:spPr>
          <a:xfrm>
            <a:off x="1971517" y="510646"/>
            <a:ext cx="6035040" cy="3429000"/>
          </a:xfrm>
          <a:prstGeom prst="rect">
            <a:avLst/>
          </a:prstGeom>
          <a:noFill/>
          <a:ln>
            <a:noFill/>
          </a:ln>
        </p:spPr>
      </p:sp>
      <p:sp>
        <p:nvSpPr>
          <p:cNvPr id="71" name="Google Shape;71;p259"/>
          <p:cNvSpPr txBox="1"/>
          <p:nvPr>
            <p:ph idx="1" type="body"/>
          </p:nvPr>
        </p:nvSpPr>
        <p:spPr>
          <a:xfrm>
            <a:off x="1971517" y="4472782"/>
            <a:ext cx="6035040" cy="670718"/>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225"/>
              </a:spcBef>
              <a:spcAft>
                <a:spcPts val="0"/>
              </a:spcAft>
              <a:buSzPts val="900"/>
              <a:buNone/>
              <a:defRPr sz="900"/>
            </a:lvl5pPr>
            <a:lvl6pPr indent="-228600" lvl="5" marL="2743200" algn="l">
              <a:spcBef>
                <a:spcPts val="225"/>
              </a:spcBef>
              <a:spcAft>
                <a:spcPts val="0"/>
              </a:spcAft>
              <a:buSzPts val="900"/>
              <a:buNone/>
              <a:defRPr sz="900"/>
            </a:lvl6pPr>
            <a:lvl7pPr indent="-228600" lvl="6" marL="3200400" algn="l">
              <a:spcBef>
                <a:spcPts val="225"/>
              </a:spcBef>
              <a:spcAft>
                <a:spcPts val="0"/>
              </a:spcAft>
              <a:buSzPts val="900"/>
              <a:buNone/>
              <a:defRPr sz="900"/>
            </a:lvl7pPr>
            <a:lvl8pPr indent="-228600" lvl="7" marL="3657600" algn="l">
              <a:spcBef>
                <a:spcPts val="225"/>
              </a:spcBef>
              <a:spcAft>
                <a:spcPts val="0"/>
              </a:spcAft>
              <a:buSzPts val="900"/>
              <a:buNone/>
              <a:defRPr sz="900"/>
            </a:lvl8pPr>
            <a:lvl9pPr indent="-228600" lvl="8" marL="4114800" algn="l">
              <a:spcBef>
                <a:spcPts val="225"/>
              </a:spcBef>
              <a:spcAft>
                <a:spcPts val="0"/>
              </a:spcAft>
              <a:buSzPts val="900"/>
              <a:buNone/>
              <a:defRPr sz="900"/>
            </a:lvl9pPr>
          </a:lstStyle>
          <a:p/>
        </p:txBody>
      </p:sp>
      <p:sp>
        <p:nvSpPr>
          <p:cNvPr id="72" name="Google Shape;72;p25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5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sz="1200">
                <a:solidFill>
                  <a:srgbClr val="003366"/>
                </a:solidFill>
                <a:latin typeface="Arial"/>
                <a:ea typeface="Arial"/>
                <a:cs typeface="Arial"/>
                <a:sym typeface="Arial"/>
              </a:defRPr>
            </a:lvl1pPr>
            <a:lvl2pPr indent="0" lvl="1" marL="0" algn="r">
              <a:spcBef>
                <a:spcPts val="0"/>
              </a:spcBef>
              <a:buNone/>
              <a:defRPr b="0" sz="1200">
                <a:solidFill>
                  <a:srgbClr val="003366"/>
                </a:solidFill>
                <a:latin typeface="Arial"/>
                <a:ea typeface="Arial"/>
                <a:cs typeface="Arial"/>
                <a:sym typeface="Arial"/>
              </a:defRPr>
            </a:lvl2pPr>
            <a:lvl3pPr indent="0" lvl="2" marL="0" algn="r">
              <a:spcBef>
                <a:spcPts val="0"/>
              </a:spcBef>
              <a:buNone/>
              <a:defRPr b="0" sz="1200">
                <a:solidFill>
                  <a:srgbClr val="003366"/>
                </a:solidFill>
                <a:latin typeface="Arial"/>
                <a:ea typeface="Arial"/>
                <a:cs typeface="Arial"/>
                <a:sym typeface="Arial"/>
              </a:defRPr>
            </a:lvl3pPr>
            <a:lvl4pPr indent="0" lvl="3" marL="0" algn="r">
              <a:spcBef>
                <a:spcPts val="0"/>
              </a:spcBef>
              <a:buNone/>
              <a:defRPr b="0" sz="1200">
                <a:solidFill>
                  <a:srgbClr val="003366"/>
                </a:solidFill>
                <a:latin typeface="Arial"/>
                <a:ea typeface="Arial"/>
                <a:cs typeface="Arial"/>
                <a:sym typeface="Arial"/>
              </a:defRPr>
            </a:lvl4pPr>
            <a:lvl5pPr indent="0" lvl="4" marL="0" algn="r">
              <a:spcBef>
                <a:spcPts val="0"/>
              </a:spcBef>
              <a:buNone/>
              <a:defRPr b="0" sz="1200">
                <a:solidFill>
                  <a:srgbClr val="003366"/>
                </a:solidFill>
                <a:latin typeface="Arial"/>
                <a:ea typeface="Arial"/>
                <a:cs typeface="Arial"/>
                <a:sym typeface="Arial"/>
              </a:defRPr>
            </a:lvl5pPr>
            <a:lvl6pPr indent="0" lvl="5" marL="0" algn="r">
              <a:spcBef>
                <a:spcPts val="0"/>
              </a:spcBef>
              <a:buNone/>
              <a:defRPr b="0" sz="1200">
                <a:solidFill>
                  <a:srgbClr val="003366"/>
                </a:solidFill>
                <a:latin typeface="Arial"/>
                <a:ea typeface="Arial"/>
                <a:cs typeface="Arial"/>
                <a:sym typeface="Arial"/>
              </a:defRPr>
            </a:lvl6pPr>
            <a:lvl7pPr indent="0" lvl="6" marL="0" algn="r">
              <a:spcBef>
                <a:spcPts val="0"/>
              </a:spcBef>
              <a:buNone/>
              <a:defRPr b="0" sz="1200">
                <a:solidFill>
                  <a:srgbClr val="003366"/>
                </a:solidFill>
                <a:latin typeface="Arial"/>
                <a:ea typeface="Arial"/>
                <a:cs typeface="Arial"/>
                <a:sym typeface="Arial"/>
              </a:defRPr>
            </a:lvl7pPr>
            <a:lvl8pPr indent="0" lvl="7" marL="0" algn="r">
              <a:spcBef>
                <a:spcPts val="0"/>
              </a:spcBef>
              <a:buNone/>
              <a:defRPr b="0" sz="1200">
                <a:solidFill>
                  <a:srgbClr val="003366"/>
                </a:solidFill>
                <a:latin typeface="Arial"/>
                <a:ea typeface="Arial"/>
                <a:cs typeface="Arial"/>
                <a:sym typeface="Arial"/>
              </a:defRPr>
            </a:lvl8pPr>
            <a:lvl9pPr indent="0" lvl="8" marL="0" algn="r">
              <a:spcBef>
                <a:spcPts val="0"/>
              </a:spcBef>
              <a:buNone/>
              <a:defRPr b="0" sz="1200">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200" u="none" cap="none" strike="noStrike">
                <a:solidFill>
                  <a:srgbClr val="003366"/>
                </a:solidFill>
                <a:latin typeface="Verdana"/>
                <a:ea typeface="Verdana"/>
                <a:cs typeface="Verdana"/>
                <a:sym typeface="Verdana"/>
              </a:defRPr>
            </a:lvl1pPr>
            <a:lvl2pPr lvl="1" marR="0" rtl="0" algn="l">
              <a:spcBef>
                <a:spcPts val="0"/>
              </a:spcBef>
              <a:spcAft>
                <a:spcPts val="0"/>
              </a:spcAft>
              <a:buSzPts val="1400"/>
              <a:buNone/>
              <a:defRPr b="0" i="0" sz="3200" u="none" cap="none" strike="noStrike">
                <a:solidFill>
                  <a:srgbClr val="003366"/>
                </a:solidFill>
                <a:latin typeface="Verdana"/>
                <a:ea typeface="Verdana"/>
                <a:cs typeface="Verdana"/>
                <a:sym typeface="Verdana"/>
              </a:defRPr>
            </a:lvl2pPr>
            <a:lvl3pPr lvl="2" marR="0" rtl="0" algn="l">
              <a:spcBef>
                <a:spcPts val="0"/>
              </a:spcBef>
              <a:spcAft>
                <a:spcPts val="0"/>
              </a:spcAft>
              <a:buSzPts val="1400"/>
              <a:buNone/>
              <a:defRPr b="0" i="0" sz="3200" u="none" cap="none" strike="noStrike">
                <a:solidFill>
                  <a:srgbClr val="003366"/>
                </a:solidFill>
                <a:latin typeface="Verdana"/>
                <a:ea typeface="Verdana"/>
                <a:cs typeface="Verdana"/>
                <a:sym typeface="Verdana"/>
              </a:defRPr>
            </a:lvl3pPr>
            <a:lvl4pPr lvl="3" marR="0" rtl="0" algn="l">
              <a:spcBef>
                <a:spcPts val="0"/>
              </a:spcBef>
              <a:spcAft>
                <a:spcPts val="0"/>
              </a:spcAft>
              <a:buSzPts val="1400"/>
              <a:buNone/>
              <a:defRPr b="0" i="0" sz="3200" u="none" cap="none" strike="noStrike">
                <a:solidFill>
                  <a:srgbClr val="003366"/>
                </a:solidFill>
                <a:latin typeface="Verdana"/>
                <a:ea typeface="Verdana"/>
                <a:cs typeface="Verdana"/>
                <a:sym typeface="Verdana"/>
              </a:defRPr>
            </a:lvl4pPr>
            <a:lvl5pPr lvl="4" marR="0" rtl="0" algn="l">
              <a:spcBef>
                <a:spcPts val="0"/>
              </a:spcBef>
              <a:spcAft>
                <a:spcPts val="0"/>
              </a:spcAft>
              <a:buSzPts val="1400"/>
              <a:buNone/>
              <a:defRPr b="0" i="0" sz="3200" u="none" cap="none" strike="noStrike">
                <a:solidFill>
                  <a:srgbClr val="003366"/>
                </a:solidFill>
                <a:latin typeface="Verdana"/>
                <a:ea typeface="Verdana"/>
                <a:cs typeface="Verdana"/>
                <a:sym typeface="Verdana"/>
              </a:defRPr>
            </a:lvl5pPr>
            <a:lvl6pPr lvl="5"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6pPr>
            <a:lvl7pPr lvl="6"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7pPr>
            <a:lvl8pPr lvl="7"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8pPr>
            <a:lvl9pPr lvl="8"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9pPr>
          </a:lstStyle>
          <a:p/>
        </p:txBody>
      </p:sp>
      <p:sp>
        <p:nvSpPr>
          <p:cNvPr id="11" name="Google Shape;11;p25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600"/>
              </a:spcBef>
              <a:spcAft>
                <a:spcPts val="0"/>
              </a:spcAft>
              <a:buClr>
                <a:schemeClr val="accent2"/>
              </a:buClr>
              <a:buSzPts val="3000"/>
              <a:buFont typeface="Noto Sans Symbols"/>
              <a:buChar char="□"/>
              <a:defRPr b="0" i="0" sz="3000" u="none" cap="none" strike="noStrike">
                <a:solidFill>
                  <a:srgbClr val="003366"/>
                </a:solidFill>
                <a:latin typeface="Verdana"/>
                <a:ea typeface="Verdana"/>
                <a:cs typeface="Verdana"/>
                <a:sym typeface="Verdana"/>
              </a:defRPr>
            </a:lvl1pPr>
            <a:lvl2pPr indent="-393700" lvl="1" marL="914400" marR="0" rtl="0" algn="l">
              <a:spcBef>
                <a:spcPts val="520"/>
              </a:spcBef>
              <a:spcAft>
                <a:spcPts val="0"/>
              </a:spcAft>
              <a:buClr>
                <a:schemeClr val="accent2"/>
              </a:buClr>
              <a:buSzPts val="2600"/>
              <a:buFont typeface="Noto Sans Symbols"/>
              <a:buChar char="■"/>
              <a:defRPr b="0" i="0" sz="2600" u="none" cap="none" strike="noStrike">
                <a:solidFill>
                  <a:srgbClr val="003366"/>
                </a:solidFill>
                <a:latin typeface="Verdana"/>
                <a:ea typeface="Verdana"/>
                <a:cs typeface="Verdana"/>
                <a:sym typeface="Verdana"/>
              </a:defRPr>
            </a:lvl2pPr>
            <a:lvl3pPr indent="-374650" lvl="2" marL="1371600" marR="0" rtl="0" algn="l">
              <a:spcBef>
                <a:spcPts val="460"/>
              </a:spcBef>
              <a:spcAft>
                <a:spcPts val="0"/>
              </a:spcAft>
              <a:buClr>
                <a:schemeClr val="accent2"/>
              </a:buClr>
              <a:buSzPts val="2300"/>
              <a:buFont typeface="Noto Sans Symbols"/>
              <a:buChar char="□"/>
              <a:defRPr b="0" i="0" sz="2300" u="none" cap="none" strike="noStrike">
                <a:solidFill>
                  <a:srgbClr val="003366"/>
                </a:solidFill>
                <a:latin typeface="Verdana"/>
                <a:ea typeface="Verdana"/>
                <a:cs typeface="Verdana"/>
                <a:sym typeface="Verdana"/>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rgbClr val="003366"/>
                </a:solidFill>
                <a:latin typeface="Verdana"/>
                <a:ea typeface="Verdana"/>
                <a:cs typeface="Verdana"/>
                <a:sym typeface="Verdana"/>
              </a:defRPr>
            </a:lvl4pPr>
            <a:lvl5pPr indent="-355600" lvl="4" marL="2286000" marR="0" rtl="0" algn="l">
              <a:spcBef>
                <a:spcPts val="500"/>
              </a:spcBef>
              <a:spcAft>
                <a:spcPts val="0"/>
              </a:spcAft>
              <a:buClr>
                <a:schemeClr val="accent2"/>
              </a:buClr>
              <a:buSzPts val="2000"/>
              <a:buFont typeface="Noto Sans Symbols"/>
              <a:buChar char="▪"/>
              <a:defRPr b="0" i="0" sz="2000" u="none" cap="none" strike="noStrike">
                <a:solidFill>
                  <a:srgbClr val="003366"/>
                </a:solidFill>
                <a:latin typeface="Verdana"/>
                <a:ea typeface="Verdana"/>
                <a:cs typeface="Verdana"/>
                <a:sym typeface="Verdana"/>
              </a:defRPr>
            </a:lvl5pPr>
            <a:lvl6pPr indent="-355600" lvl="5" marL="27432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9pPr>
          </a:lstStyle>
          <a:p/>
        </p:txBody>
      </p:sp>
      <p:sp>
        <p:nvSpPr>
          <p:cNvPr id="12" name="Google Shape;12;p250"/>
          <p:cNvSpPr/>
          <p:nvPr/>
        </p:nvSpPr>
        <p:spPr>
          <a:xfrm>
            <a:off x="649605" y="825500"/>
            <a:ext cx="8753952" cy="91282"/>
          </a:xfrm>
          <a:custGeom>
            <a:rect b="b" l="l" r="r" t="t"/>
            <a:pathLst>
              <a:path extrusionOk="0" h="1000" w="1000">
                <a:moveTo>
                  <a:pt x="0" y="0"/>
                </a:moveTo>
                <a:lnTo>
                  <a:pt x="585" y="0"/>
                </a:lnTo>
                <a:lnTo>
                  <a:pt x="585" y="1000"/>
                </a:lnTo>
                <a:lnTo>
                  <a:pt x="0" y="1000"/>
                </a:lnTo>
                <a:lnTo>
                  <a:pt x="0" y="0"/>
                </a:lnTo>
                <a:close/>
              </a:path>
              <a:path extrusionOk="0" h="1000" w="1000">
                <a:moveTo>
                  <a:pt x="0" y="0"/>
                </a:moveTo>
                <a:lnTo>
                  <a:pt x="1000" y="0"/>
                </a:lnTo>
              </a:path>
            </a:pathLst>
          </a:custGeom>
          <a:solidFill>
            <a:schemeClr val="accent2"/>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Verdana"/>
              <a:ea typeface="Verdana"/>
              <a:cs typeface="Verdana"/>
              <a:sym typeface="Verdana"/>
            </a:endParaRPr>
          </a:p>
        </p:txBody>
      </p:sp>
      <p:cxnSp>
        <p:nvCxnSpPr>
          <p:cNvPr id="13" name="Google Shape;13;p250"/>
          <p:cNvCxnSpPr/>
          <p:nvPr/>
        </p:nvCxnSpPr>
        <p:spPr>
          <a:xfrm>
            <a:off x="670560" y="5294313"/>
            <a:ext cx="8717280" cy="0"/>
          </a:xfrm>
          <a:prstGeom prst="straightConnector1">
            <a:avLst/>
          </a:prstGeom>
          <a:noFill/>
          <a:ln cap="flat" cmpd="sng" w="9525">
            <a:solidFill>
              <a:schemeClr val="accent2"/>
            </a:solidFill>
            <a:prstDash val="solid"/>
            <a:round/>
            <a:headEnd len="med" w="med" type="none"/>
            <a:tailEnd len="med" w="med" type="none"/>
          </a:ln>
        </p:spPr>
      </p:cxnSp>
      <p:sp>
        <p:nvSpPr>
          <p:cNvPr id="14" name="Google Shape;14;p25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sz="1200">
                <a:solidFill>
                  <a:srgbClr val="00336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 name="Google Shape;15;p25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sz="12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 name="Google Shape;16;p25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200" u="none">
                <a:solidFill>
                  <a:srgbClr val="003366"/>
                </a:solidFill>
                <a:latin typeface="Arial"/>
                <a:ea typeface="Arial"/>
                <a:cs typeface="Arial"/>
                <a:sym typeface="Arial"/>
              </a:defRPr>
            </a:lvl1pPr>
            <a:lvl2pPr indent="0" lvl="1" marL="0" marR="0" rtl="0" algn="r">
              <a:spcBef>
                <a:spcPts val="0"/>
              </a:spcBef>
              <a:buNone/>
              <a:defRPr b="0" sz="1200" u="none">
                <a:solidFill>
                  <a:srgbClr val="003366"/>
                </a:solidFill>
                <a:latin typeface="Arial"/>
                <a:ea typeface="Arial"/>
                <a:cs typeface="Arial"/>
                <a:sym typeface="Arial"/>
              </a:defRPr>
            </a:lvl2pPr>
            <a:lvl3pPr indent="0" lvl="2" marL="0" marR="0" rtl="0" algn="r">
              <a:spcBef>
                <a:spcPts val="0"/>
              </a:spcBef>
              <a:buNone/>
              <a:defRPr b="0" sz="1200" u="none">
                <a:solidFill>
                  <a:srgbClr val="003366"/>
                </a:solidFill>
                <a:latin typeface="Arial"/>
                <a:ea typeface="Arial"/>
                <a:cs typeface="Arial"/>
                <a:sym typeface="Arial"/>
              </a:defRPr>
            </a:lvl3pPr>
            <a:lvl4pPr indent="0" lvl="3" marL="0" marR="0" rtl="0" algn="r">
              <a:spcBef>
                <a:spcPts val="0"/>
              </a:spcBef>
              <a:buNone/>
              <a:defRPr b="0" sz="1200" u="none">
                <a:solidFill>
                  <a:srgbClr val="003366"/>
                </a:solidFill>
                <a:latin typeface="Arial"/>
                <a:ea typeface="Arial"/>
                <a:cs typeface="Arial"/>
                <a:sym typeface="Arial"/>
              </a:defRPr>
            </a:lvl4pPr>
            <a:lvl5pPr indent="0" lvl="4" marL="0" marR="0" rtl="0" algn="r">
              <a:spcBef>
                <a:spcPts val="0"/>
              </a:spcBef>
              <a:buNone/>
              <a:defRPr b="0" sz="1200" u="none">
                <a:solidFill>
                  <a:srgbClr val="003366"/>
                </a:solidFill>
                <a:latin typeface="Arial"/>
                <a:ea typeface="Arial"/>
                <a:cs typeface="Arial"/>
                <a:sym typeface="Arial"/>
              </a:defRPr>
            </a:lvl5pPr>
            <a:lvl6pPr indent="0" lvl="5" marL="0" marR="0" rtl="0" algn="r">
              <a:spcBef>
                <a:spcPts val="0"/>
              </a:spcBef>
              <a:buNone/>
              <a:defRPr b="0" sz="1200" u="none">
                <a:solidFill>
                  <a:srgbClr val="003366"/>
                </a:solidFill>
                <a:latin typeface="Arial"/>
                <a:ea typeface="Arial"/>
                <a:cs typeface="Arial"/>
                <a:sym typeface="Arial"/>
              </a:defRPr>
            </a:lvl6pPr>
            <a:lvl7pPr indent="0" lvl="6" marL="0" marR="0" rtl="0" algn="r">
              <a:spcBef>
                <a:spcPts val="0"/>
              </a:spcBef>
              <a:buNone/>
              <a:defRPr b="0" sz="1200" u="none">
                <a:solidFill>
                  <a:srgbClr val="003366"/>
                </a:solidFill>
                <a:latin typeface="Arial"/>
                <a:ea typeface="Arial"/>
                <a:cs typeface="Arial"/>
                <a:sym typeface="Arial"/>
              </a:defRPr>
            </a:lvl7pPr>
            <a:lvl8pPr indent="0" lvl="7" marL="0" marR="0" rtl="0" algn="r">
              <a:spcBef>
                <a:spcPts val="0"/>
              </a:spcBef>
              <a:buNone/>
              <a:defRPr b="0" sz="1200" u="none">
                <a:solidFill>
                  <a:srgbClr val="003366"/>
                </a:solidFill>
                <a:latin typeface="Arial"/>
                <a:ea typeface="Arial"/>
                <a:cs typeface="Arial"/>
                <a:sym typeface="Arial"/>
              </a:defRPr>
            </a:lvl8pPr>
            <a:lvl9pPr indent="0" lvl="8" marL="0" marR="0" rtl="0" algn="r">
              <a:spcBef>
                <a:spcPts val="0"/>
              </a:spcBef>
              <a:buNone/>
              <a:defRPr b="0" sz="1200" u="none">
                <a:solidFill>
                  <a:srgbClr val="00336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5.png"/><Relationship Id="rId4" Type="http://schemas.openxmlformats.org/officeDocument/2006/relationships/image" Target="../media/image7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5.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4.png"/><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5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6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60.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66.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61.jpg"/><Relationship Id="rId4" Type="http://schemas.openxmlformats.org/officeDocument/2006/relationships/image" Target="../media/image68.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6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70.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73.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6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7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99.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92.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7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8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8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9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7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8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9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79.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89.png"/><Relationship Id="rId4" Type="http://schemas.openxmlformats.org/officeDocument/2006/relationships/image" Target="../media/image8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8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88.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10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90.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104.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8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8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9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98.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108.png"/><Relationship Id="rId4" Type="http://schemas.openxmlformats.org/officeDocument/2006/relationships/image" Target="../media/image9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101.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1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9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10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100.png"/><Relationship Id="rId4" Type="http://schemas.openxmlformats.org/officeDocument/2006/relationships/image" Target="../media/image10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10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113.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11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111.png"/><Relationship Id="rId4" Type="http://schemas.openxmlformats.org/officeDocument/2006/relationships/image" Target="../media/image10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111.png"/><Relationship Id="rId4" Type="http://schemas.openxmlformats.org/officeDocument/2006/relationships/image" Target="../media/image106.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117.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1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11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 Id="rId3" Type="http://schemas.openxmlformats.org/officeDocument/2006/relationships/image" Target="../media/image11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11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image" Target="../media/image112.jp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image" Target="../media/image114.jp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image" Target="../media/image118.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120.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126.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134.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1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123.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image" Target="../media/image122.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 Id="rId3" Type="http://schemas.openxmlformats.org/officeDocument/2006/relationships/image" Target="../media/image11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119.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133.png"/><Relationship Id="rId4" Type="http://schemas.openxmlformats.org/officeDocument/2006/relationships/image" Target="../media/image125.png"/><Relationship Id="rId5" Type="http://schemas.openxmlformats.org/officeDocument/2006/relationships/image" Target="../media/image129.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133.png"/><Relationship Id="rId4" Type="http://schemas.openxmlformats.org/officeDocument/2006/relationships/image" Target="../media/image125.png"/><Relationship Id="rId5" Type="http://schemas.openxmlformats.org/officeDocument/2006/relationships/image" Target="../media/image129.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143.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1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 Id="rId3" Type="http://schemas.openxmlformats.org/officeDocument/2006/relationships/image" Target="../media/image131.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 Id="rId3" Type="http://schemas.openxmlformats.org/officeDocument/2006/relationships/image" Target="../media/image128.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 Id="rId3" Type="http://schemas.openxmlformats.org/officeDocument/2006/relationships/image" Target="../media/image14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14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139.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 Id="rId3" Type="http://schemas.openxmlformats.org/officeDocument/2006/relationships/image" Target="../media/image13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hyperlink" Target="https://sites.google.com/site/drvumadevi/teaching/ada-aug-2017" TargetMode="Externa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 Id="rId3" Type="http://schemas.openxmlformats.org/officeDocument/2006/relationships/image" Target="../media/image136.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 Id="rId3" Type="http://schemas.openxmlformats.org/officeDocument/2006/relationships/image" Target="../media/image13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 Id="rId3" Type="http://schemas.openxmlformats.org/officeDocument/2006/relationships/image" Target="../media/image1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30.png"/><Relationship Id="rId7"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8.png"/><Relationship Id="rId4" Type="http://schemas.openxmlformats.org/officeDocument/2006/relationships/image" Target="../media/image19.png"/><Relationship Id="rId5"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1.png"/><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3.png"/><Relationship Id="rId4" Type="http://schemas.openxmlformats.org/officeDocument/2006/relationships/image" Target="../media/image32.png"/><Relationship Id="rId5"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3.png"/><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3.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3.png"/><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ph type="ctrTitle"/>
          </p:nvPr>
        </p:nvSpPr>
        <p:spPr>
          <a:xfrm>
            <a:off x="754380" y="825500"/>
            <a:ext cx="854964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3600"/>
              <a:t>Course – Theoretical Foundations of Computations </a:t>
            </a:r>
            <a:endParaRPr sz="3600"/>
          </a:p>
        </p:txBody>
      </p:sp>
      <p:sp>
        <p:nvSpPr>
          <p:cNvPr id="99" name="Google Shape;99;p1"/>
          <p:cNvSpPr txBox="1"/>
          <p:nvPr>
            <p:ph idx="1" type="subTitle"/>
          </p:nvPr>
        </p:nvSpPr>
        <p:spPr>
          <a:xfrm>
            <a:off x="1592580" y="2857500"/>
            <a:ext cx="7711440" cy="133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800"/>
              <a:buFont typeface="Noto Sans Symbols"/>
              <a:buNone/>
            </a:pPr>
            <a:r>
              <a:rPr lang="en-US" u="sng"/>
              <a:t>Course Instructor </a:t>
            </a:r>
            <a:endParaRPr/>
          </a:p>
          <a:p>
            <a:pPr indent="0" lvl="0" marL="0" rtl="0" algn="l">
              <a:spcBef>
                <a:spcPts val="560"/>
              </a:spcBef>
              <a:spcAft>
                <a:spcPts val="0"/>
              </a:spcAft>
              <a:buSzPts val="2800"/>
              <a:buFont typeface="Noto Sans Symbols"/>
              <a:buNone/>
            </a:pPr>
            <a:r>
              <a:rPr lang="en-US"/>
              <a:t>	Dr. Umadevi V</a:t>
            </a:r>
            <a:endParaRPr/>
          </a:p>
          <a:p>
            <a:pPr indent="0" lvl="0" marL="0" rtl="0" algn="l">
              <a:spcBef>
                <a:spcPts val="560"/>
              </a:spcBef>
              <a:spcAft>
                <a:spcPts val="0"/>
              </a:spcAft>
              <a:buSzPts val="2800"/>
              <a:buFont typeface="Noto Sans Symbols"/>
              <a:buNone/>
            </a:pPr>
            <a:r>
              <a:rPr lang="en-US"/>
              <a:t>	Department of CSE, BMSCE</a:t>
            </a:r>
            <a:endParaRPr/>
          </a:p>
          <a:p>
            <a:pPr indent="0" lvl="0" marL="0" rtl="0" algn="l">
              <a:spcBef>
                <a:spcPts val="400"/>
              </a:spcBef>
              <a:spcAft>
                <a:spcPts val="0"/>
              </a:spcAft>
              <a:buSzPts val="2000"/>
              <a:buFont typeface="Noto Sans Symbols"/>
              <a:buNone/>
            </a:pPr>
            <a:r>
              <a:rPr lang="en-US" sz="2000"/>
              <a:t>Webpage:https://sites.google.com/site/drvumadevi/ </a:t>
            </a:r>
            <a:endParaRPr sz="2000"/>
          </a:p>
          <a:p>
            <a:pPr indent="0" lvl="0" marL="0" rtl="0" algn="l">
              <a:spcBef>
                <a:spcPts val="560"/>
              </a:spcBef>
              <a:spcAft>
                <a:spcPts val="0"/>
              </a:spcAft>
              <a:buSzPts val="2800"/>
              <a:buFont typeface="Noto Sans Symbols"/>
              <a:buNone/>
            </a:pPr>
            <a:r>
              <a:t/>
            </a:r>
            <a:endParaRPr/>
          </a:p>
        </p:txBody>
      </p:sp>
      <p:sp>
        <p:nvSpPr>
          <p:cNvPr id="100" name="Google Shape;100;p1"/>
          <p:cNvSpPr txBox="1"/>
          <p:nvPr>
            <p:ph idx="10" type="dt"/>
          </p:nvPr>
        </p:nvSpPr>
        <p:spPr>
          <a:xfrm>
            <a:off x="754380" y="5207000"/>
            <a:ext cx="2095500" cy="38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01" name="Google Shape;101;p1"/>
          <p:cNvSpPr txBox="1"/>
          <p:nvPr>
            <p:ph idx="11" type="ftr"/>
          </p:nvPr>
        </p:nvSpPr>
        <p:spPr>
          <a:xfrm>
            <a:off x="3436620" y="5207000"/>
            <a:ext cx="3185160" cy="38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02" name="Google Shape;102;p1"/>
          <p:cNvSpPr txBox="1"/>
          <p:nvPr>
            <p:ph idx="12" type="sldNum"/>
          </p:nvPr>
        </p:nvSpPr>
        <p:spPr>
          <a:xfrm>
            <a:off x="7208520" y="5207000"/>
            <a:ext cx="20955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3" name="Google Shape;103;p1"/>
          <p:cNvPicPr preferRelativeResize="0"/>
          <p:nvPr/>
        </p:nvPicPr>
        <p:blipFill rotWithShape="1">
          <a:blip r:embed="rId3">
            <a:alphaModFix/>
          </a:blip>
          <a:srcRect b="0" l="0" r="0" t="0"/>
          <a:stretch/>
        </p:blipFill>
        <p:spPr>
          <a:xfrm>
            <a:off x="419100" y="4388557"/>
            <a:ext cx="1005840" cy="749794"/>
          </a:xfrm>
          <a:prstGeom prst="rect">
            <a:avLst/>
          </a:prstGeom>
          <a:noFill/>
          <a:ln>
            <a:noFill/>
          </a:ln>
        </p:spPr>
      </p:pic>
      <p:pic>
        <p:nvPicPr>
          <p:cNvPr descr="H:\Uma\Photos\UmadeviV_for_Webpage.png" id="104" name="Google Shape;104;p1"/>
          <p:cNvPicPr preferRelativeResize="0"/>
          <p:nvPr/>
        </p:nvPicPr>
        <p:blipFill rotWithShape="1">
          <a:blip r:embed="rId4">
            <a:alphaModFix/>
          </a:blip>
          <a:srcRect b="0" l="0" r="0" t="0"/>
          <a:stretch/>
        </p:blipFill>
        <p:spPr>
          <a:xfrm>
            <a:off x="6454140" y="2611769"/>
            <a:ext cx="1508760" cy="10894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Regular Expression (RE)</a:t>
            </a:r>
            <a:endParaRPr/>
          </a:p>
        </p:txBody>
      </p:sp>
      <p:sp>
        <p:nvSpPr>
          <p:cNvPr id="184" name="Google Shape;184;p1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85" name="Google Shape;185;p1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86" name="Google Shape;186;p1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87" name="Google Shape;187;p1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8" name="Google Shape;188;p10"/>
          <p:cNvPicPr preferRelativeResize="0"/>
          <p:nvPr/>
        </p:nvPicPr>
        <p:blipFill rotWithShape="1">
          <a:blip r:embed="rId3">
            <a:alphaModFix/>
          </a:blip>
          <a:srcRect b="11593" l="0" r="0" t="0"/>
          <a:stretch/>
        </p:blipFill>
        <p:spPr>
          <a:xfrm>
            <a:off x="623412" y="911492"/>
            <a:ext cx="8010048" cy="3845719"/>
          </a:xfrm>
          <a:prstGeom prst="rect">
            <a:avLst/>
          </a:prstGeom>
          <a:noFill/>
          <a:ln>
            <a:noFill/>
          </a:ln>
        </p:spPr>
      </p:pic>
      <p:sp>
        <p:nvSpPr>
          <p:cNvPr id="189" name="Google Shape;189;p10"/>
          <p:cNvSpPr txBox="1"/>
          <p:nvPr/>
        </p:nvSpPr>
        <p:spPr>
          <a:xfrm>
            <a:off x="670560" y="4782528"/>
            <a:ext cx="82981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An finite combination of Concatenation, Union and Kleene closure leads to a regular expression.</a:t>
            </a:r>
            <a:endParaRPr sz="1600">
              <a:solidFill>
                <a:schemeClr val="dk1"/>
              </a:solidFill>
              <a:latin typeface="Verdana"/>
              <a:ea typeface="Verdana"/>
              <a:cs typeface="Verdana"/>
              <a:sym typeface="Verdana"/>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0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Question</a:t>
            </a:r>
            <a:endParaRPr sz="2400"/>
          </a:p>
        </p:txBody>
      </p:sp>
      <p:sp>
        <p:nvSpPr>
          <p:cNvPr id="1670" name="Google Shape;1670;p10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200"/>
              <a:buNone/>
            </a:pPr>
            <a:r>
              <a:rPr lang="en-US" sz="3200"/>
              <a:t>Obtain </a:t>
            </a:r>
            <a:r>
              <a:rPr b="1" lang="en-US" sz="3200"/>
              <a:t>ε – </a:t>
            </a:r>
            <a:r>
              <a:rPr lang="en-US" sz="3200"/>
              <a:t>NFA for the regular expression ab(a+b)*</a:t>
            </a:r>
            <a:endParaRPr/>
          </a:p>
        </p:txBody>
      </p:sp>
      <p:sp>
        <p:nvSpPr>
          <p:cNvPr id="1671" name="Google Shape;1671;p10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672" name="Google Shape;1672;p10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673" name="Google Shape;1673;p10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10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Obtain </a:t>
            </a:r>
            <a:r>
              <a:rPr b="1" lang="en-US" sz="2000"/>
              <a:t>ε – </a:t>
            </a:r>
            <a:r>
              <a:rPr lang="en-US" sz="2000"/>
              <a:t>NFA for the regular expression ab(a+b)*</a:t>
            </a:r>
            <a:br>
              <a:rPr lang="en-US" sz="2000"/>
            </a:br>
            <a:r>
              <a:rPr lang="en-US" sz="2000"/>
              <a:t>Rough Slide</a:t>
            </a:r>
            <a:endParaRPr sz="2000"/>
          </a:p>
        </p:txBody>
      </p:sp>
      <p:sp>
        <p:nvSpPr>
          <p:cNvPr id="1679" name="Google Shape;1679;p10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680" name="Google Shape;1680;p10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681" name="Google Shape;1681;p10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682" name="Google Shape;1682;p10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83" name="Google Shape;1683;p101"/>
          <p:cNvPicPr preferRelativeResize="0"/>
          <p:nvPr/>
        </p:nvPicPr>
        <p:blipFill rotWithShape="1">
          <a:blip r:embed="rId3">
            <a:alphaModFix/>
          </a:blip>
          <a:srcRect b="0" l="0" r="0" t="0"/>
          <a:stretch/>
        </p:blipFill>
        <p:spPr>
          <a:xfrm>
            <a:off x="6705600" y="1181100"/>
            <a:ext cx="2090737" cy="1247340"/>
          </a:xfrm>
          <a:prstGeom prst="rect">
            <a:avLst/>
          </a:prstGeom>
          <a:noFill/>
          <a:ln>
            <a:noFill/>
          </a:ln>
        </p:spPr>
      </p:pic>
      <p:pic>
        <p:nvPicPr>
          <p:cNvPr id="1684" name="Google Shape;1684;p101"/>
          <p:cNvPicPr preferRelativeResize="0"/>
          <p:nvPr/>
        </p:nvPicPr>
        <p:blipFill rotWithShape="1">
          <a:blip r:embed="rId4">
            <a:alphaModFix/>
          </a:blip>
          <a:srcRect b="0" l="0" r="0" t="0"/>
          <a:stretch/>
        </p:blipFill>
        <p:spPr>
          <a:xfrm>
            <a:off x="6371139" y="3543300"/>
            <a:ext cx="3254958" cy="1547812"/>
          </a:xfrm>
          <a:prstGeom prst="rect">
            <a:avLst/>
          </a:prstGeom>
          <a:noFill/>
          <a:ln>
            <a:noFill/>
          </a:ln>
        </p:spPr>
      </p:pic>
      <p:sp>
        <p:nvSpPr>
          <p:cNvPr id="1685" name="Google Shape;1685;p101"/>
          <p:cNvSpPr txBox="1"/>
          <p:nvPr/>
        </p:nvSpPr>
        <p:spPr>
          <a:xfrm>
            <a:off x="7131247" y="840343"/>
            <a:ext cx="12394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R=R</a:t>
            </a:r>
            <a:r>
              <a:rPr baseline="-25000" lang="en-US" sz="1800">
                <a:solidFill>
                  <a:schemeClr val="dk1"/>
                </a:solidFill>
                <a:latin typeface="Verdana"/>
                <a:ea typeface="Verdana"/>
                <a:cs typeface="Verdana"/>
                <a:sym typeface="Verdana"/>
              </a:rPr>
              <a:t>1</a:t>
            </a:r>
            <a:r>
              <a:rPr lang="en-US" sz="1800">
                <a:solidFill>
                  <a:schemeClr val="dk1"/>
                </a:solidFill>
                <a:latin typeface="Verdana"/>
                <a:ea typeface="Verdana"/>
                <a:cs typeface="Verdana"/>
                <a:sym typeface="Verdana"/>
              </a:rPr>
              <a:t>+R</a:t>
            </a:r>
            <a:r>
              <a:rPr baseline="-25000" lang="en-US" sz="1800">
                <a:solidFill>
                  <a:schemeClr val="dk1"/>
                </a:solidFill>
                <a:latin typeface="Verdana"/>
                <a:ea typeface="Verdana"/>
                <a:cs typeface="Verdana"/>
                <a:sym typeface="Verdana"/>
              </a:rPr>
              <a:t>2</a:t>
            </a:r>
            <a:endParaRPr sz="1800">
              <a:solidFill>
                <a:schemeClr val="dk1"/>
              </a:solidFill>
              <a:latin typeface="Verdana"/>
              <a:ea typeface="Verdana"/>
              <a:cs typeface="Verdana"/>
              <a:sym typeface="Verdana"/>
            </a:endParaRPr>
          </a:p>
        </p:txBody>
      </p:sp>
      <p:sp>
        <p:nvSpPr>
          <p:cNvPr id="1686" name="Google Shape;1686;p101"/>
          <p:cNvSpPr txBox="1"/>
          <p:nvPr/>
        </p:nvSpPr>
        <p:spPr>
          <a:xfrm>
            <a:off x="7378897" y="3170277"/>
            <a:ext cx="11480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R=(R</a:t>
            </a:r>
            <a:r>
              <a:rPr baseline="-25000" lang="en-US" sz="1800">
                <a:solidFill>
                  <a:schemeClr val="dk1"/>
                </a:solidFill>
                <a:latin typeface="Verdana"/>
                <a:ea typeface="Verdana"/>
                <a:cs typeface="Verdana"/>
                <a:sym typeface="Verdana"/>
              </a:rPr>
              <a:t>1</a:t>
            </a:r>
            <a:r>
              <a:rPr lang="en-US" sz="1800">
                <a:solidFill>
                  <a:schemeClr val="dk1"/>
                </a:solidFill>
                <a:latin typeface="Verdana"/>
                <a:ea typeface="Verdana"/>
                <a:cs typeface="Verdana"/>
                <a:sym typeface="Verdana"/>
              </a:rPr>
              <a:t>)*</a:t>
            </a:r>
            <a:endParaRPr sz="1800">
              <a:solidFill>
                <a:schemeClr val="dk1"/>
              </a:solidFill>
              <a:latin typeface="Verdana"/>
              <a:ea typeface="Verdana"/>
              <a:cs typeface="Verdana"/>
              <a:sym typeface="Verdana"/>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0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Obtain </a:t>
            </a:r>
            <a:r>
              <a:rPr b="1" lang="en-US" sz="2000"/>
              <a:t>ε – </a:t>
            </a:r>
            <a:r>
              <a:rPr lang="en-US" sz="2000"/>
              <a:t>NFA for the regular expression ab(a+b)*</a:t>
            </a:r>
            <a:br>
              <a:rPr lang="en-US" sz="2000"/>
            </a:br>
            <a:r>
              <a:rPr lang="en-US" sz="2000"/>
              <a:t>Rough Slide</a:t>
            </a:r>
            <a:endParaRPr sz="2000"/>
          </a:p>
        </p:txBody>
      </p:sp>
      <p:sp>
        <p:nvSpPr>
          <p:cNvPr id="1692" name="Google Shape;1692;p10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t/>
            </a:r>
            <a:endParaRPr/>
          </a:p>
        </p:txBody>
      </p:sp>
      <p:sp>
        <p:nvSpPr>
          <p:cNvPr id="1693" name="Google Shape;1693;p10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694" name="Google Shape;1694;p10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695" name="Google Shape;1695;p10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0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701" name="Google Shape;1701;p10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702" name="Google Shape;1702;p10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703" name="Google Shape;1703;p10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704" name="Google Shape;1704;p10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05" name="Google Shape;1705;p103"/>
          <p:cNvPicPr preferRelativeResize="0"/>
          <p:nvPr/>
        </p:nvPicPr>
        <p:blipFill rotWithShape="1">
          <a:blip r:embed="rId3">
            <a:alphaModFix/>
          </a:blip>
          <a:srcRect b="0" l="0" r="0" t="5312"/>
          <a:stretch/>
        </p:blipFill>
        <p:spPr>
          <a:xfrm>
            <a:off x="127564" y="62312"/>
            <a:ext cx="6959035" cy="520752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0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Homework Problem</a:t>
            </a:r>
            <a:endParaRPr/>
          </a:p>
        </p:txBody>
      </p:sp>
      <p:sp>
        <p:nvSpPr>
          <p:cNvPr id="1711" name="Google Shape;1711;p10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800"/>
              <a:buNone/>
            </a:pPr>
            <a:r>
              <a:rPr lang="en-US" sz="2800"/>
              <a:t>Obtain </a:t>
            </a:r>
            <a:r>
              <a:rPr b="1" lang="en-US" sz="2800"/>
              <a:t>ε – </a:t>
            </a:r>
            <a:r>
              <a:rPr lang="en-US" sz="2800"/>
              <a:t>NFA for the regular expression</a:t>
            </a:r>
            <a:endParaRPr/>
          </a:p>
          <a:p>
            <a:pPr indent="0" lvl="0" marL="0" rtl="0" algn="l">
              <a:spcBef>
                <a:spcPts val="560"/>
              </a:spcBef>
              <a:spcAft>
                <a:spcPts val="0"/>
              </a:spcAft>
              <a:buSzPts val="2800"/>
              <a:buNone/>
            </a:pPr>
            <a:r>
              <a:rPr lang="en-US" sz="2800"/>
              <a:t>(0+1)*1(0+1)</a:t>
            </a:r>
            <a:endParaRPr/>
          </a:p>
          <a:p>
            <a:pPr indent="-279400" lvl="0" marL="469900" rtl="0" algn="l">
              <a:spcBef>
                <a:spcPts val="600"/>
              </a:spcBef>
              <a:spcAft>
                <a:spcPts val="0"/>
              </a:spcAft>
              <a:buSzPts val="3000"/>
              <a:buNone/>
            </a:pPr>
            <a:r>
              <a:t/>
            </a:r>
            <a:endParaRPr/>
          </a:p>
        </p:txBody>
      </p:sp>
      <p:sp>
        <p:nvSpPr>
          <p:cNvPr id="1712" name="Google Shape;1712;p10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713" name="Google Shape;1713;p10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714" name="Google Shape;1714;p10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0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1720" name="Google Shape;1720;p10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721" name="Google Shape;1721;p10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722" name="Google Shape;1722;p10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723" name="Google Shape;1723;p10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24" name="Google Shape;1724;p105"/>
          <p:cNvPicPr preferRelativeResize="0"/>
          <p:nvPr/>
        </p:nvPicPr>
        <p:blipFill rotWithShape="1">
          <a:blip r:embed="rId3">
            <a:alphaModFix/>
          </a:blip>
          <a:srcRect b="0" l="0" r="0" t="0"/>
          <a:stretch/>
        </p:blipFill>
        <p:spPr>
          <a:xfrm>
            <a:off x="576265" y="1016000"/>
            <a:ext cx="9293635" cy="15875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0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1730" name="Google Shape;1730;p10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731" name="Google Shape;1731;p10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732" name="Google Shape;1732;p10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733" name="Google Shape;1733;p10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34" name="Google Shape;1734;p106"/>
          <p:cNvPicPr preferRelativeResize="0"/>
          <p:nvPr/>
        </p:nvPicPr>
        <p:blipFill rotWithShape="1">
          <a:blip r:embed="rId3">
            <a:alphaModFix/>
          </a:blip>
          <a:srcRect b="0" l="0" r="0" t="0"/>
          <a:stretch/>
        </p:blipFill>
        <p:spPr>
          <a:xfrm>
            <a:off x="576265" y="1016000"/>
            <a:ext cx="9293635" cy="1587500"/>
          </a:xfrm>
          <a:prstGeom prst="rect">
            <a:avLst/>
          </a:prstGeom>
          <a:noFill/>
          <a:ln>
            <a:noFill/>
          </a:ln>
        </p:spPr>
      </p:pic>
      <p:sp>
        <p:nvSpPr>
          <p:cNvPr id="1735" name="Google Shape;1735;p106"/>
          <p:cNvSpPr txBox="1"/>
          <p:nvPr/>
        </p:nvSpPr>
        <p:spPr>
          <a:xfrm>
            <a:off x="712470" y="3097983"/>
            <a:ext cx="176041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Verdana"/>
                <a:ea typeface="Verdana"/>
                <a:cs typeface="Verdana"/>
                <a:sym typeface="Verdana"/>
              </a:rPr>
              <a:t>Answer: 2</a:t>
            </a:r>
            <a:endParaRPr sz="2400">
              <a:solidFill>
                <a:schemeClr val="dk1"/>
              </a:solidFill>
              <a:latin typeface="Verdana"/>
              <a:ea typeface="Verdana"/>
              <a:cs typeface="Verdana"/>
              <a:sym typeface="Verdan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0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1741" name="Google Shape;1741;p10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t>The number of states in the minimal deterministic finite automaton corresponding to the regular expression </a:t>
            </a:r>
            <a:endParaRPr sz="2400"/>
          </a:p>
          <a:p>
            <a:pPr indent="0" lvl="0" marL="0" rtl="0" algn="l">
              <a:spcBef>
                <a:spcPts val="480"/>
              </a:spcBef>
              <a:spcAft>
                <a:spcPts val="0"/>
              </a:spcAft>
              <a:buSzPts val="2400"/>
              <a:buNone/>
            </a:pPr>
            <a:r>
              <a:rPr lang="en-US" sz="2400"/>
              <a:t>(0 + 1)*(10) is _______</a:t>
            </a:r>
            <a:endParaRPr/>
          </a:p>
          <a:p>
            <a:pPr indent="0" lvl="0" marL="0" rtl="0" algn="l">
              <a:spcBef>
                <a:spcPts val="480"/>
              </a:spcBef>
              <a:spcAft>
                <a:spcPts val="0"/>
              </a:spcAft>
              <a:buSzPts val="2400"/>
              <a:buNone/>
            </a:pPr>
            <a:r>
              <a:t/>
            </a:r>
            <a:endParaRPr sz="2400"/>
          </a:p>
          <a:p>
            <a:pPr indent="0" lvl="0" marL="0" rtl="0" algn="l">
              <a:spcBef>
                <a:spcPts val="480"/>
              </a:spcBef>
              <a:spcAft>
                <a:spcPts val="0"/>
              </a:spcAft>
              <a:buSzPts val="2400"/>
              <a:buNone/>
            </a:pPr>
            <a:r>
              <a:t/>
            </a:r>
            <a:endParaRPr sz="2400"/>
          </a:p>
        </p:txBody>
      </p:sp>
      <p:sp>
        <p:nvSpPr>
          <p:cNvPr id="1742" name="Google Shape;1742;p10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743" name="Google Shape;1743;p10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744" name="Google Shape;1744;p10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0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1750" name="Google Shape;1750;p10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t>The number of states in the minimal deterministic finite automaton corresponding to the regular expression </a:t>
            </a:r>
            <a:endParaRPr sz="2400"/>
          </a:p>
          <a:p>
            <a:pPr indent="0" lvl="0" marL="0" rtl="0" algn="l">
              <a:spcBef>
                <a:spcPts val="480"/>
              </a:spcBef>
              <a:spcAft>
                <a:spcPts val="0"/>
              </a:spcAft>
              <a:buSzPts val="2400"/>
              <a:buNone/>
            </a:pPr>
            <a:r>
              <a:rPr lang="en-US" sz="2400"/>
              <a:t>(0 + 1)*(10) is _______</a:t>
            </a:r>
            <a:endParaRPr/>
          </a:p>
          <a:p>
            <a:pPr indent="0" lvl="0" marL="0" rtl="0" algn="l">
              <a:spcBef>
                <a:spcPts val="480"/>
              </a:spcBef>
              <a:spcAft>
                <a:spcPts val="0"/>
              </a:spcAft>
              <a:buSzPts val="2400"/>
              <a:buNone/>
            </a:pPr>
            <a:r>
              <a:t/>
            </a:r>
            <a:endParaRPr sz="2400"/>
          </a:p>
          <a:p>
            <a:pPr indent="0" lvl="0" marL="0" rtl="0" algn="l">
              <a:spcBef>
                <a:spcPts val="480"/>
              </a:spcBef>
              <a:spcAft>
                <a:spcPts val="0"/>
              </a:spcAft>
              <a:buSzPts val="2400"/>
              <a:buNone/>
            </a:pPr>
            <a:r>
              <a:rPr lang="en-US" sz="2400"/>
              <a:t>Answer: 3</a:t>
            </a:r>
            <a:endParaRPr sz="2400"/>
          </a:p>
        </p:txBody>
      </p:sp>
      <p:sp>
        <p:nvSpPr>
          <p:cNvPr id="1751" name="Google Shape;1751;p10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752" name="Google Shape;1752;p10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753" name="Google Shape;1753;p10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0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1759" name="Google Shape;1759;p10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Let N be an NFA with n states. Let </a:t>
            </a:r>
            <a:r>
              <a:rPr i="1" lang="en-US" sz="2000"/>
              <a:t>k</a:t>
            </a:r>
            <a:r>
              <a:rPr lang="en-US" sz="2000"/>
              <a:t> be the number of states of a minimal DFA which is equivalent to </a:t>
            </a:r>
            <a:r>
              <a:rPr i="1" lang="en-US" sz="2000"/>
              <a:t>N</a:t>
            </a:r>
            <a:r>
              <a:rPr lang="en-US" sz="2000"/>
              <a:t>. Which one of the following is necessarily true?</a:t>
            </a:r>
            <a:endParaRPr/>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p:txBody>
      </p:sp>
      <p:sp>
        <p:nvSpPr>
          <p:cNvPr id="1760" name="Google Shape;1760;p10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761" name="Google Shape;1761;p10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762" name="Google Shape;1762;p10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63" name="Google Shape;1763;p109"/>
          <p:cNvPicPr preferRelativeResize="0"/>
          <p:nvPr/>
        </p:nvPicPr>
        <p:blipFill rotWithShape="1">
          <a:blip r:embed="rId3">
            <a:alphaModFix/>
          </a:blip>
          <a:srcRect b="0" l="0" r="0" t="0"/>
          <a:stretch/>
        </p:blipFill>
        <p:spPr>
          <a:xfrm>
            <a:off x="600075" y="2095500"/>
            <a:ext cx="8642195" cy="76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Rough Slide to explain examples of RE’s</a:t>
            </a:r>
            <a:endParaRPr sz="2800"/>
          </a:p>
        </p:txBody>
      </p:sp>
      <p:sp>
        <p:nvSpPr>
          <p:cNvPr id="195" name="Google Shape;195;p1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t>1. a(aa)</a:t>
            </a:r>
            <a:r>
              <a:rPr baseline="30000" lang="en-US" sz="2400"/>
              <a:t>*</a:t>
            </a:r>
            <a:endParaRPr/>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rPr lang="en-US" sz="2400"/>
              <a:t>2. (a+b)*</a:t>
            </a:r>
            <a:endParaRPr/>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p:txBody>
      </p:sp>
      <p:sp>
        <p:nvSpPr>
          <p:cNvPr id="196" name="Google Shape;196;p1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97" name="Google Shape;197;p1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98" name="Google Shape;198;p1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11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1769" name="Google Shape;1769;p11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Let N be an NFA with n states. Let </a:t>
            </a:r>
            <a:r>
              <a:rPr i="1" lang="en-US" sz="2000"/>
              <a:t>k</a:t>
            </a:r>
            <a:r>
              <a:rPr lang="en-US" sz="2000"/>
              <a:t> be the number of states of a minimal DFA which is equivalent to </a:t>
            </a:r>
            <a:r>
              <a:rPr i="1" lang="en-US" sz="2000"/>
              <a:t>N</a:t>
            </a:r>
            <a:r>
              <a:rPr lang="en-US" sz="2000"/>
              <a:t>. Which one of the following is necessarily true?</a:t>
            </a:r>
            <a:endParaRPr/>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rPr lang="en-US" sz="2000"/>
              <a:t>Answer:</a:t>
            </a:r>
            <a:endParaRPr/>
          </a:p>
          <a:p>
            <a:pPr indent="0" lvl="0" marL="0" rtl="0" algn="l">
              <a:spcBef>
                <a:spcPts val="400"/>
              </a:spcBef>
              <a:spcAft>
                <a:spcPts val="0"/>
              </a:spcAft>
              <a:buSzPts val="2000"/>
              <a:buNone/>
            </a:pPr>
            <a:r>
              <a:t/>
            </a:r>
            <a:endParaRPr sz="2000"/>
          </a:p>
        </p:txBody>
      </p:sp>
      <p:sp>
        <p:nvSpPr>
          <p:cNvPr id="1770" name="Google Shape;1770;p11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771" name="Google Shape;1771;p11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772" name="Google Shape;1772;p11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73" name="Google Shape;1773;p110"/>
          <p:cNvPicPr preferRelativeResize="0"/>
          <p:nvPr/>
        </p:nvPicPr>
        <p:blipFill rotWithShape="1">
          <a:blip r:embed="rId3">
            <a:alphaModFix/>
          </a:blip>
          <a:srcRect b="0" l="0" r="0" t="0"/>
          <a:stretch/>
        </p:blipFill>
        <p:spPr>
          <a:xfrm>
            <a:off x="600075" y="2095500"/>
            <a:ext cx="8642195" cy="762000"/>
          </a:xfrm>
          <a:prstGeom prst="rect">
            <a:avLst/>
          </a:prstGeom>
          <a:noFill/>
          <a:ln>
            <a:noFill/>
          </a:ln>
        </p:spPr>
      </p:pic>
      <p:pic>
        <p:nvPicPr>
          <p:cNvPr id="1774" name="Google Shape;1774;p110"/>
          <p:cNvPicPr preferRelativeResize="0"/>
          <p:nvPr/>
        </p:nvPicPr>
        <p:blipFill rotWithShape="1">
          <a:blip r:embed="rId4">
            <a:alphaModFix/>
          </a:blip>
          <a:srcRect b="0" l="0" r="0" t="0"/>
          <a:stretch/>
        </p:blipFill>
        <p:spPr>
          <a:xfrm>
            <a:off x="838199" y="3619500"/>
            <a:ext cx="1433513" cy="5334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11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1780" name="Google Shape;1780;p11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Consider the finite automaton in the following figure.</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What is the set of reachable states for the input string 0011?</a:t>
            </a:r>
            <a:endParaRPr/>
          </a:p>
          <a:p>
            <a:pPr indent="0" lvl="0" marL="0" rtl="0" algn="l">
              <a:spcBef>
                <a:spcPts val="360"/>
              </a:spcBef>
              <a:spcAft>
                <a:spcPts val="0"/>
              </a:spcAft>
              <a:buSzPts val="1800"/>
              <a:buNone/>
            </a:pPr>
            <a:r>
              <a:rPr lang="en-US" sz="1800"/>
              <a:t>(A)  {</a:t>
            </a:r>
            <a:r>
              <a:rPr i="1" lang="en-US" sz="1800"/>
              <a:t>q</a:t>
            </a:r>
            <a:r>
              <a:rPr baseline="-25000" lang="en-US" sz="1800"/>
              <a:t>0</a:t>
            </a:r>
            <a:r>
              <a:rPr lang="en-US" sz="1800"/>
              <a:t>, </a:t>
            </a:r>
            <a:r>
              <a:rPr i="1" lang="en-US" sz="1800"/>
              <a:t>q</a:t>
            </a:r>
            <a:r>
              <a:rPr baseline="-25000" lang="en-US" sz="1800"/>
              <a:t>1</a:t>
            </a:r>
            <a:r>
              <a:rPr lang="en-US" sz="1800"/>
              <a:t>, </a:t>
            </a:r>
            <a:r>
              <a:rPr i="1" lang="en-US" sz="1800"/>
              <a:t>q</a:t>
            </a:r>
            <a:r>
              <a:rPr baseline="-25000" lang="en-US" sz="1800"/>
              <a:t>2</a:t>
            </a:r>
            <a:r>
              <a:rPr lang="en-US" sz="1800"/>
              <a:t>}   	(B) {</a:t>
            </a:r>
            <a:r>
              <a:rPr i="1" lang="en-US" sz="1800"/>
              <a:t>q</a:t>
            </a:r>
            <a:r>
              <a:rPr baseline="-25000" lang="en-US" sz="1800"/>
              <a:t>0</a:t>
            </a:r>
            <a:r>
              <a:rPr lang="en-US" sz="1800"/>
              <a:t>, </a:t>
            </a:r>
            <a:r>
              <a:rPr i="1" lang="en-US" sz="1800"/>
              <a:t>q</a:t>
            </a:r>
            <a:r>
              <a:rPr baseline="-25000" lang="en-US" sz="1800"/>
              <a:t>1</a:t>
            </a:r>
            <a:r>
              <a:rPr lang="en-US" sz="1800"/>
              <a:t>}  </a:t>
            </a:r>
            <a:endParaRPr sz="1800"/>
          </a:p>
          <a:p>
            <a:pPr indent="0" lvl="0" marL="0" rtl="0" algn="l">
              <a:spcBef>
                <a:spcPts val="360"/>
              </a:spcBef>
              <a:spcAft>
                <a:spcPts val="0"/>
              </a:spcAft>
              <a:buSzPts val="1800"/>
              <a:buNone/>
            </a:pPr>
            <a:r>
              <a:rPr lang="en-US" sz="1800"/>
              <a:t>(C) {</a:t>
            </a:r>
            <a:r>
              <a:rPr i="1" lang="en-US" sz="1800"/>
              <a:t>q</a:t>
            </a:r>
            <a:r>
              <a:rPr baseline="-25000" lang="en-US" sz="1800"/>
              <a:t>0</a:t>
            </a:r>
            <a:r>
              <a:rPr lang="en-US" sz="1800"/>
              <a:t>, </a:t>
            </a:r>
            <a:r>
              <a:rPr i="1" lang="en-US" sz="1800"/>
              <a:t>q</a:t>
            </a:r>
            <a:r>
              <a:rPr baseline="-25000" lang="en-US" sz="1800"/>
              <a:t>1</a:t>
            </a:r>
            <a:r>
              <a:rPr lang="en-US" sz="1800"/>
              <a:t>, </a:t>
            </a:r>
            <a:r>
              <a:rPr i="1" lang="en-US" sz="1800"/>
              <a:t>q</a:t>
            </a:r>
            <a:r>
              <a:rPr baseline="-25000" lang="en-US" sz="1800"/>
              <a:t>2</a:t>
            </a:r>
            <a:r>
              <a:rPr lang="en-US" sz="1800"/>
              <a:t>,</a:t>
            </a:r>
            <a:r>
              <a:rPr i="1" lang="en-US" sz="1800"/>
              <a:t>q</a:t>
            </a:r>
            <a:r>
              <a:rPr baseline="-25000" lang="en-US" sz="1800"/>
              <a:t>3</a:t>
            </a:r>
            <a:r>
              <a:rPr lang="en-US" sz="1800"/>
              <a:t>} 	 (D) {</a:t>
            </a:r>
            <a:r>
              <a:rPr i="1" lang="en-US" sz="1800"/>
              <a:t>q</a:t>
            </a:r>
            <a:r>
              <a:rPr baseline="-25000" lang="en-US" sz="1800"/>
              <a:t>3</a:t>
            </a:r>
            <a:r>
              <a:rPr lang="en-US" sz="1800"/>
              <a:t>}</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1781" name="Google Shape;1781;p11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782" name="Google Shape;1782;p11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783" name="Google Shape;1783;p11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www.gate-exam.in/images/Qimage/CS/2014/Q-26.PNG" id="1784" name="Google Shape;1784;p111"/>
          <p:cNvPicPr preferRelativeResize="0"/>
          <p:nvPr/>
        </p:nvPicPr>
        <p:blipFill rotWithShape="1">
          <a:blip r:embed="rId3">
            <a:alphaModFix/>
          </a:blip>
          <a:srcRect b="0" l="0" r="0" t="0"/>
          <a:stretch/>
        </p:blipFill>
        <p:spPr>
          <a:xfrm>
            <a:off x="776286" y="1409700"/>
            <a:ext cx="4581525" cy="11239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1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1790" name="Google Shape;1790;p11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Consider the finite automaton in the following figure.</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What is the set of reachable states for the input string 0011?</a:t>
            </a:r>
            <a:endParaRPr/>
          </a:p>
          <a:p>
            <a:pPr indent="0" lvl="0" marL="0" rtl="0" algn="l">
              <a:spcBef>
                <a:spcPts val="360"/>
              </a:spcBef>
              <a:spcAft>
                <a:spcPts val="0"/>
              </a:spcAft>
              <a:buSzPts val="1800"/>
              <a:buNone/>
            </a:pPr>
            <a:r>
              <a:rPr lang="en-US" sz="1800"/>
              <a:t>(A)  {</a:t>
            </a:r>
            <a:r>
              <a:rPr i="1" lang="en-US" sz="1800"/>
              <a:t>q</a:t>
            </a:r>
            <a:r>
              <a:rPr baseline="-25000" lang="en-US" sz="1800"/>
              <a:t>0</a:t>
            </a:r>
            <a:r>
              <a:rPr lang="en-US" sz="1800"/>
              <a:t>, </a:t>
            </a:r>
            <a:r>
              <a:rPr i="1" lang="en-US" sz="1800"/>
              <a:t>q</a:t>
            </a:r>
            <a:r>
              <a:rPr baseline="-25000" lang="en-US" sz="1800"/>
              <a:t>1</a:t>
            </a:r>
            <a:r>
              <a:rPr lang="en-US" sz="1800"/>
              <a:t>, </a:t>
            </a:r>
            <a:r>
              <a:rPr i="1" lang="en-US" sz="1800"/>
              <a:t>q</a:t>
            </a:r>
            <a:r>
              <a:rPr baseline="-25000" lang="en-US" sz="1800"/>
              <a:t>2</a:t>
            </a:r>
            <a:r>
              <a:rPr lang="en-US" sz="1800"/>
              <a:t>}   	(B) {</a:t>
            </a:r>
            <a:r>
              <a:rPr i="1" lang="en-US" sz="1800"/>
              <a:t>q</a:t>
            </a:r>
            <a:r>
              <a:rPr baseline="-25000" lang="en-US" sz="1800"/>
              <a:t>2</a:t>
            </a:r>
            <a:r>
              <a:rPr lang="en-US" sz="1800"/>
              <a:t>}  </a:t>
            </a:r>
            <a:endParaRPr sz="1800"/>
          </a:p>
          <a:p>
            <a:pPr indent="0" lvl="0" marL="0" rtl="0" algn="l">
              <a:spcBef>
                <a:spcPts val="360"/>
              </a:spcBef>
              <a:spcAft>
                <a:spcPts val="0"/>
              </a:spcAft>
              <a:buSzPts val="1800"/>
              <a:buNone/>
            </a:pPr>
            <a:r>
              <a:rPr lang="en-US" sz="1800"/>
              <a:t>(C) {</a:t>
            </a:r>
            <a:r>
              <a:rPr i="1" lang="en-US" sz="1800"/>
              <a:t>q</a:t>
            </a:r>
            <a:r>
              <a:rPr baseline="-25000" lang="en-US" sz="1800"/>
              <a:t>0</a:t>
            </a:r>
            <a:r>
              <a:rPr lang="en-US" sz="1800"/>
              <a:t>, </a:t>
            </a:r>
            <a:r>
              <a:rPr i="1" lang="en-US" sz="1800"/>
              <a:t>q</a:t>
            </a:r>
            <a:r>
              <a:rPr baseline="-25000" lang="en-US" sz="1800"/>
              <a:t>1</a:t>
            </a:r>
            <a:r>
              <a:rPr lang="en-US" sz="1800"/>
              <a:t>, </a:t>
            </a:r>
            <a:r>
              <a:rPr i="1" lang="en-US" sz="1800"/>
              <a:t>q</a:t>
            </a:r>
            <a:r>
              <a:rPr baseline="-25000" lang="en-US" sz="1800"/>
              <a:t>2</a:t>
            </a:r>
            <a:r>
              <a:rPr lang="en-US" sz="1800"/>
              <a:t>,</a:t>
            </a:r>
            <a:r>
              <a:rPr i="1" lang="en-US" sz="1800"/>
              <a:t>q</a:t>
            </a:r>
            <a:r>
              <a:rPr baseline="-25000" lang="en-US" sz="1800"/>
              <a:t>3</a:t>
            </a:r>
            <a:r>
              <a:rPr lang="en-US" sz="1800"/>
              <a:t>} 	 (D) {</a:t>
            </a:r>
            <a:r>
              <a:rPr i="1" lang="en-US" sz="1800"/>
              <a:t>q</a:t>
            </a:r>
            <a:r>
              <a:rPr baseline="-25000" lang="en-US" sz="1800"/>
              <a:t>3</a:t>
            </a:r>
            <a:r>
              <a:rPr lang="en-US" sz="1800"/>
              <a:t>}</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Answer:</a:t>
            </a:r>
            <a:endParaRPr/>
          </a:p>
          <a:p>
            <a:pPr indent="0" lvl="0" marL="0" rtl="0" algn="l">
              <a:spcBef>
                <a:spcPts val="360"/>
              </a:spcBef>
              <a:spcAft>
                <a:spcPts val="0"/>
              </a:spcAft>
              <a:buSzPts val="1800"/>
              <a:buNone/>
            </a:pPr>
            <a:r>
              <a:rPr lang="en-US" sz="1800"/>
              <a:t>(A)  {</a:t>
            </a:r>
            <a:r>
              <a:rPr i="1" lang="en-US" sz="1800"/>
              <a:t>q</a:t>
            </a:r>
            <a:r>
              <a:rPr baseline="-25000" lang="en-US" sz="1800"/>
              <a:t>0</a:t>
            </a:r>
            <a:r>
              <a:rPr lang="en-US" sz="1800"/>
              <a:t>, </a:t>
            </a:r>
            <a:r>
              <a:rPr i="1" lang="en-US" sz="1800"/>
              <a:t>q</a:t>
            </a:r>
            <a:r>
              <a:rPr baseline="-25000" lang="en-US" sz="1800"/>
              <a:t>1</a:t>
            </a:r>
            <a:r>
              <a:rPr lang="en-US" sz="1800"/>
              <a:t>, </a:t>
            </a:r>
            <a:r>
              <a:rPr i="1" lang="en-US" sz="1800"/>
              <a:t>q</a:t>
            </a:r>
            <a:r>
              <a:rPr baseline="-25000" lang="en-US" sz="1800"/>
              <a:t>2</a:t>
            </a:r>
            <a:r>
              <a:rPr lang="en-US" sz="1800"/>
              <a:t>}   </a:t>
            </a:r>
            <a:endParaRPr/>
          </a:p>
          <a:p>
            <a:pPr indent="0" lvl="0" marL="0" rtl="0" algn="l">
              <a:spcBef>
                <a:spcPts val="360"/>
              </a:spcBef>
              <a:spcAft>
                <a:spcPts val="0"/>
              </a:spcAft>
              <a:buSzPts val="1800"/>
              <a:buNone/>
            </a:pPr>
            <a:r>
              <a:t/>
            </a:r>
            <a:endParaRPr sz="1800"/>
          </a:p>
        </p:txBody>
      </p:sp>
      <p:sp>
        <p:nvSpPr>
          <p:cNvPr id="1791" name="Google Shape;1791;p11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792" name="Google Shape;1792;p11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793" name="Google Shape;1793;p11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www.gate-exam.in/images/Qimage/CS/2014/Q-26.PNG" id="1794" name="Google Shape;1794;p112"/>
          <p:cNvPicPr preferRelativeResize="0"/>
          <p:nvPr/>
        </p:nvPicPr>
        <p:blipFill rotWithShape="1">
          <a:blip r:embed="rId3">
            <a:alphaModFix/>
          </a:blip>
          <a:srcRect b="0" l="0" r="0" t="0"/>
          <a:stretch/>
        </p:blipFill>
        <p:spPr>
          <a:xfrm>
            <a:off x="776286" y="1409700"/>
            <a:ext cx="4581525" cy="11239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13"/>
          <p:cNvSpPr txBox="1"/>
          <p:nvPr>
            <p:ph type="ctrTitle"/>
          </p:nvPr>
        </p:nvSpPr>
        <p:spPr>
          <a:xfrm>
            <a:off x="754380" y="825500"/>
            <a:ext cx="854964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Unit-2</a:t>
            </a:r>
            <a:endParaRPr/>
          </a:p>
        </p:txBody>
      </p:sp>
      <p:sp>
        <p:nvSpPr>
          <p:cNvPr id="1801" name="Google Shape;1801;p113"/>
          <p:cNvSpPr txBox="1"/>
          <p:nvPr>
            <p:ph idx="1" type="subTitle"/>
          </p:nvPr>
        </p:nvSpPr>
        <p:spPr>
          <a:xfrm>
            <a:off x="502920" y="2667000"/>
            <a:ext cx="9220200" cy="13335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SzPts val="2800"/>
              <a:buNone/>
            </a:pPr>
            <a:r>
              <a:rPr lang="en-US"/>
              <a:t>Pumping Lemma</a:t>
            </a:r>
            <a:endParaRPr/>
          </a:p>
        </p:txBody>
      </p:sp>
      <p:sp>
        <p:nvSpPr>
          <p:cNvPr id="1802" name="Google Shape;1802;p113"/>
          <p:cNvSpPr txBox="1"/>
          <p:nvPr>
            <p:ph idx="10" type="dt"/>
          </p:nvPr>
        </p:nvSpPr>
        <p:spPr>
          <a:xfrm>
            <a:off x="754380" y="5207000"/>
            <a:ext cx="2095500" cy="38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803" name="Google Shape;1803;p113"/>
          <p:cNvSpPr txBox="1"/>
          <p:nvPr>
            <p:ph idx="11" type="ftr"/>
          </p:nvPr>
        </p:nvSpPr>
        <p:spPr>
          <a:xfrm>
            <a:off x="3436620" y="5207000"/>
            <a:ext cx="3185160" cy="38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804" name="Google Shape;1804;p113"/>
          <p:cNvSpPr txBox="1"/>
          <p:nvPr>
            <p:ph idx="12" type="sldNum"/>
          </p:nvPr>
        </p:nvSpPr>
        <p:spPr>
          <a:xfrm>
            <a:off x="7208520" y="5207000"/>
            <a:ext cx="20955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1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Why you Should Learn Pumping Lemma ?</a:t>
            </a:r>
            <a:endParaRPr/>
          </a:p>
        </p:txBody>
      </p:sp>
      <p:sp>
        <p:nvSpPr>
          <p:cNvPr id="1810" name="Google Shape;1810;p11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2000"/>
              <a:buNone/>
            </a:pPr>
            <a:r>
              <a:rPr lang="en-US" sz="2000"/>
              <a:t>Can you construct DFA or NFA for the following Languages</a:t>
            </a:r>
            <a:endParaRPr/>
          </a:p>
          <a:p>
            <a:pPr indent="0" lvl="0" marL="0" rtl="0" algn="l">
              <a:lnSpc>
                <a:spcPct val="80000"/>
              </a:lnSpc>
              <a:spcBef>
                <a:spcPts val="480"/>
              </a:spcBef>
              <a:spcAft>
                <a:spcPts val="0"/>
              </a:spcAft>
              <a:buSzPts val="2400"/>
              <a:buNone/>
            </a:pPr>
            <a:r>
              <a:rPr lang="en-US" sz="2400"/>
              <a:t>L={a</a:t>
            </a:r>
            <a:r>
              <a:rPr baseline="30000" lang="en-US" sz="2400"/>
              <a:t>n</a:t>
            </a:r>
            <a:r>
              <a:rPr lang="en-US" sz="2400"/>
              <a:t>b</a:t>
            </a:r>
            <a:r>
              <a:rPr baseline="30000" lang="en-US" sz="2400"/>
              <a:t>m</a:t>
            </a:r>
            <a:r>
              <a:rPr lang="en-US" sz="2400"/>
              <a:t>, n &gt;= 1, m &gt;= 1 }</a:t>
            </a:r>
            <a:endParaRPr/>
          </a:p>
          <a:p>
            <a:pPr indent="0" lvl="0" marL="0" rtl="0" algn="l">
              <a:lnSpc>
                <a:spcPct val="80000"/>
              </a:lnSpc>
              <a:spcBef>
                <a:spcPts val="480"/>
              </a:spcBef>
              <a:spcAft>
                <a:spcPts val="0"/>
              </a:spcAft>
              <a:buSzPts val="2400"/>
              <a:buNone/>
            </a:pPr>
            <a:r>
              <a:t/>
            </a:r>
            <a:endParaRPr sz="2400"/>
          </a:p>
          <a:p>
            <a:pPr indent="0" lvl="0" marL="0" rtl="0" algn="l">
              <a:lnSpc>
                <a:spcPct val="80000"/>
              </a:lnSpc>
              <a:spcBef>
                <a:spcPts val="480"/>
              </a:spcBef>
              <a:spcAft>
                <a:spcPts val="0"/>
              </a:spcAft>
              <a:buSzPts val="2400"/>
              <a:buNone/>
            </a:pPr>
            <a:r>
              <a:t/>
            </a:r>
            <a:endParaRPr sz="2400"/>
          </a:p>
          <a:p>
            <a:pPr indent="0" lvl="0" marL="0" rtl="0" algn="l">
              <a:lnSpc>
                <a:spcPct val="80000"/>
              </a:lnSpc>
              <a:spcBef>
                <a:spcPts val="480"/>
              </a:spcBef>
              <a:spcAft>
                <a:spcPts val="0"/>
              </a:spcAft>
              <a:buSzPts val="2400"/>
              <a:buNone/>
            </a:pPr>
            <a:r>
              <a:t/>
            </a:r>
            <a:endParaRPr sz="2400"/>
          </a:p>
          <a:p>
            <a:pPr indent="0" lvl="0" marL="0" rtl="0" algn="l">
              <a:lnSpc>
                <a:spcPct val="80000"/>
              </a:lnSpc>
              <a:spcBef>
                <a:spcPts val="480"/>
              </a:spcBef>
              <a:spcAft>
                <a:spcPts val="0"/>
              </a:spcAft>
              <a:buSzPts val="2400"/>
              <a:buNone/>
            </a:pPr>
            <a:r>
              <a:rPr lang="en-US" sz="2400"/>
              <a:t>L={a</a:t>
            </a:r>
            <a:r>
              <a:rPr baseline="30000" lang="en-US" sz="2400"/>
              <a:t>n</a:t>
            </a:r>
            <a:r>
              <a:rPr lang="en-US" sz="2400"/>
              <a:t>b</a:t>
            </a:r>
            <a:r>
              <a:rPr baseline="30000" lang="en-US" sz="2400"/>
              <a:t>n</a:t>
            </a:r>
            <a:r>
              <a:rPr lang="en-US" sz="2400"/>
              <a:t>, n&gt;=1}</a:t>
            </a:r>
            <a:endParaRPr/>
          </a:p>
          <a:p>
            <a:pPr indent="-317500" lvl="0" marL="469900" rtl="0" algn="l">
              <a:lnSpc>
                <a:spcPct val="80000"/>
              </a:lnSpc>
              <a:spcBef>
                <a:spcPts val="480"/>
              </a:spcBef>
              <a:spcAft>
                <a:spcPts val="0"/>
              </a:spcAft>
              <a:buSzPts val="2400"/>
              <a:buNone/>
            </a:pPr>
            <a:r>
              <a:t/>
            </a:r>
            <a:endParaRPr sz="2400"/>
          </a:p>
          <a:p>
            <a:pPr indent="-317500" lvl="0" marL="469900" rtl="0" algn="l">
              <a:lnSpc>
                <a:spcPct val="80000"/>
              </a:lnSpc>
              <a:spcBef>
                <a:spcPts val="480"/>
              </a:spcBef>
              <a:spcAft>
                <a:spcPts val="0"/>
              </a:spcAft>
              <a:buSzPts val="2400"/>
              <a:buNone/>
            </a:pPr>
            <a:r>
              <a:t/>
            </a:r>
            <a:endParaRPr sz="2400"/>
          </a:p>
          <a:p>
            <a:pPr indent="-317500" lvl="0" marL="469900" rtl="0" algn="l">
              <a:lnSpc>
                <a:spcPct val="80000"/>
              </a:lnSpc>
              <a:spcBef>
                <a:spcPts val="480"/>
              </a:spcBef>
              <a:spcAft>
                <a:spcPts val="0"/>
              </a:spcAft>
              <a:buSzPts val="2400"/>
              <a:buNone/>
            </a:pPr>
            <a:r>
              <a:t/>
            </a:r>
            <a:endParaRPr sz="2400"/>
          </a:p>
          <a:p>
            <a:pPr indent="0" lvl="0" marL="0" rtl="0" algn="l">
              <a:spcBef>
                <a:spcPts val="480"/>
              </a:spcBef>
              <a:spcAft>
                <a:spcPts val="0"/>
              </a:spcAft>
              <a:buSzPts val="2400"/>
              <a:buNone/>
            </a:pPr>
            <a:r>
              <a:rPr lang="en-US" sz="2400"/>
              <a:t>L={w </a:t>
            </a:r>
            <a:r>
              <a:rPr lang="en-US" sz="2400">
                <a:latin typeface="Noto Sans Symbols"/>
                <a:ea typeface="Noto Sans Symbols"/>
                <a:cs typeface="Noto Sans Symbols"/>
                <a:sym typeface="Noto Sans Symbols"/>
              </a:rPr>
              <a:t>∈ Σ</a:t>
            </a:r>
            <a:r>
              <a:rPr lang="en-US" sz="2400"/>
              <a:t>* , n</a:t>
            </a:r>
            <a:r>
              <a:rPr baseline="-25000" lang="en-US" sz="2000"/>
              <a:t>a</a:t>
            </a:r>
            <a:r>
              <a:rPr lang="en-US" sz="2400"/>
              <a:t>(w) &lt; n</a:t>
            </a:r>
            <a:r>
              <a:rPr baseline="-25000" lang="en-US" sz="2000"/>
              <a:t>b</a:t>
            </a:r>
            <a:r>
              <a:rPr lang="en-US" sz="2400"/>
              <a:t>(w) where </a:t>
            </a:r>
            <a:r>
              <a:rPr lang="en-US" sz="2400">
                <a:latin typeface="Noto Sans Symbols"/>
                <a:ea typeface="Noto Sans Symbols"/>
                <a:cs typeface="Noto Sans Symbols"/>
                <a:sym typeface="Noto Sans Symbols"/>
              </a:rPr>
              <a:t>Σ</a:t>
            </a:r>
            <a:r>
              <a:rPr lang="en-US" sz="2400"/>
              <a:t>={a,b}}</a:t>
            </a:r>
            <a:endParaRPr/>
          </a:p>
          <a:p>
            <a:pPr indent="-317500" lvl="0" marL="469900" rtl="0" algn="l">
              <a:spcBef>
                <a:spcPts val="480"/>
              </a:spcBef>
              <a:spcAft>
                <a:spcPts val="0"/>
              </a:spcAft>
              <a:buSzPts val="2400"/>
              <a:buNone/>
            </a:pPr>
            <a:r>
              <a:t/>
            </a:r>
            <a:endParaRPr sz="2400"/>
          </a:p>
          <a:p>
            <a:pPr indent="-317500" lvl="0" marL="469900" rtl="0" algn="l">
              <a:spcBef>
                <a:spcPts val="480"/>
              </a:spcBef>
              <a:spcAft>
                <a:spcPts val="0"/>
              </a:spcAft>
              <a:buSzPts val="2400"/>
              <a:buNone/>
            </a:pPr>
            <a:r>
              <a:t/>
            </a:r>
            <a:endParaRPr sz="2400"/>
          </a:p>
          <a:p>
            <a:pPr indent="-317500" lvl="0" marL="469900" rtl="0" algn="l">
              <a:lnSpc>
                <a:spcPct val="80000"/>
              </a:lnSpc>
              <a:spcBef>
                <a:spcPts val="480"/>
              </a:spcBef>
              <a:spcAft>
                <a:spcPts val="0"/>
              </a:spcAft>
              <a:buSzPts val="2400"/>
              <a:buNone/>
            </a:pPr>
            <a:r>
              <a:t/>
            </a:r>
            <a:endParaRPr sz="2400"/>
          </a:p>
          <a:p>
            <a:pPr indent="-317500" lvl="0" marL="469900" rtl="0" algn="l">
              <a:spcBef>
                <a:spcPts val="480"/>
              </a:spcBef>
              <a:spcAft>
                <a:spcPts val="0"/>
              </a:spcAft>
              <a:buSzPts val="2400"/>
              <a:buNone/>
            </a:pPr>
            <a:r>
              <a:t/>
            </a:r>
            <a:endParaRPr sz="2400"/>
          </a:p>
        </p:txBody>
      </p:sp>
      <p:sp>
        <p:nvSpPr>
          <p:cNvPr id="1811" name="Google Shape;1811;p11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812" name="Google Shape;1812;p11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813" name="Google Shape;1813;p11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11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What is the purpose of Pumping Lemma ?</a:t>
            </a:r>
            <a:endParaRPr sz="2800"/>
          </a:p>
        </p:txBody>
      </p:sp>
      <p:sp>
        <p:nvSpPr>
          <p:cNvPr id="1819" name="Google Shape;1819;p11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just">
              <a:spcBef>
                <a:spcPts val="0"/>
              </a:spcBef>
              <a:spcAft>
                <a:spcPts val="0"/>
              </a:spcAft>
              <a:buSzPts val="2400"/>
              <a:buChar char="□"/>
            </a:pPr>
            <a:r>
              <a:rPr lang="en-US" sz="2400"/>
              <a:t>To prove certain languages are not regular</a:t>
            </a:r>
            <a:endParaRPr/>
          </a:p>
          <a:p>
            <a:pPr indent="-469900" lvl="0" marL="469900" rtl="0" algn="just">
              <a:spcBef>
                <a:spcPts val="480"/>
              </a:spcBef>
              <a:spcAft>
                <a:spcPts val="0"/>
              </a:spcAft>
              <a:buSzPts val="2400"/>
              <a:buChar char="□"/>
            </a:pPr>
            <a:r>
              <a:rPr lang="en-US" sz="2400"/>
              <a:t>Non regular language is that language for which a finite automata cannot be constructed.</a:t>
            </a:r>
            <a:endParaRPr/>
          </a:p>
          <a:p>
            <a:pPr indent="-469900" lvl="0" marL="469900" rtl="0" algn="just">
              <a:spcBef>
                <a:spcPts val="480"/>
              </a:spcBef>
              <a:spcAft>
                <a:spcPts val="0"/>
              </a:spcAft>
              <a:buSzPts val="2400"/>
              <a:buChar char="□"/>
            </a:pPr>
            <a:r>
              <a:rPr lang="en-US" sz="2400"/>
              <a:t>Regular languages has four descriptions: DFA, NFA, </a:t>
            </a:r>
            <a:r>
              <a:rPr b="1" lang="en-US" sz="2400"/>
              <a:t>ε</a:t>
            </a:r>
            <a:r>
              <a:rPr lang="en-US" sz="2400"/>
              <a:t>-NFA, Regular Expression</a:t>
            </a:r>
            <a:endParaRPr/>
          </a:p>
          <a:p>
            <a:pPr indent="-317500" lvl="0" marL="469900" rtl="0" algn="just">
              <a:spcBef>
                <a:spcPts val="480"/>
              </a:spcBef>
              <a:spcAft>
                <a:spcPts val="0"/>
              </a:spcAft>
              <a:buSzPts val="2400"/>
              <a:buNone/>
            </a:pPr>
            <a:r>
              <a:t/>
            </a:r>
            <a:endParaRPr sz="2400"/>
          </a:p>
        </p:txBody>
      </p:sp>
      <p:sp>
        <p:nvSpPr>
          <p:cNvPr id="1820" name="Google Shape;1820;p11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821" name="Google Shape;1821;p11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822" name="Google Shape;1822;p11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11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Pumping Lemma Statement</a:t>
            </a:r>
            <a:endParaRPr/>
          </a:p>
        </p:txBody>
      </p:sp>
      <p:sp>
        <p:nvSpPr>
          <p:cNvPr id="1828" name="Google Shape;1828;p11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Let M=</a:t>
            </a:r>
            <a:r>
              <a:rPr lang="en-US" sz="1600">
                <a:latin typeface="Garamond"/>
                <a:ea typeface="Garamond"/>
                <a:cs typeface="Garamond"/>
                <a:sym typeface="Garamond"/>
              </a:rPr>
              <a:t> (</a:t>
            </a:r>
            <a:r>
              <a:rPr i="1" lang="en-US" sz="1600">
                <a:latin typeface="Garamond"/>
                <a:ea typeface="Garamond"/>
                <a:cs typeface="Garamond"/>
                <a:sym typeface="Garamond"/>
              </a:rPr>
              <a:t>Q</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a:t>
            </a:r>
            <a:r>
              <a:rPr lang="en-US" sz="1600">
                <a:latin typeface="Garamond"/>
                <a:ea typeface="Garamond"/>
                <a:cs typeface="Garamond"/>
                <a:sym typeface="Garamond"/>
              </a:rPr>
              <a:t>, q</a:t>
            </a:r>
            <a:r>
              <a:rPr baseline="-25000" lang="en-US" sz="1600">
                <a:latin typeface="Garamond"/>
                <a:ea typeface="Garamond"/>
                <a:cs typeface="Garamond"/>
                <a:sym typeface="Garamond"/>
              </a:rPr>
              <a:t>0</a:t>
            </a:r>
            <a:r>
              <a:rPr lang="en-US" sz="1600">
                <a:latin typeface="Garamond"/>
                <a:ea typeface="Garamond"/>
                <a:cs typeface="Garamond"/>
                <a:sym typeface="Garamond"/>
              </a:rPr>
              <a:t>, </a:t>
            </a:r>
            <a:r>
              <a:rPr i="1" lang="en-US" sz="1600">
                <a:latin typeface="Garamond"/>
                <a:ea typeface="Garamond"/>
                <a:cs typeface="Garamond"/>
                <a:sym typeface="Garamond"/>
              </a:rPr>
              <a:t>F</a:t>
            </a:r>
            <a:r>
              <a:rPr lang="en-US" sz="1600">
                <a:latin typeface="Garamond"/>
                <a:ea typeface="Garamond"/>
                <a:cs typeface="Garamond"/>
                <a:sym typeface="Garamond"/>
              </a:rPr>
              <a:t>)</a:t>
            </a:r>
            <a:r>
              <a:rPr lang="en-US" sz="1600"/>
              <a:t> </a:t>
            </a:r>
            <a:r>
              <a:rPr lang="en-US" sz="1800"/>
              <a:t>be a finite automata and has </a:t>
            </a:r>
            <a:r>
              <a:rPr b="1" lang="en-US" sz="1800"/>
              <a:t>n</a:t>
            </a:r>
            <a:r>
              <a:rPr lang="en-US" sz="1800"/>
              <a:t> states. Let L be the </a:t>
            </a:r>
            <a:r>
              <a:rPr i="1" lang="en-US" sz="1800"/>
              <a:t>regular language </a:t>
            </a:r>
            <a:r>
              <a:rPr lang="en-US" sz="1800"/>
              <a:t>accepted by M. For every string </a:t>
            </a:r>
            <a:r>
              <a:rPr b="1" lang="en-US" sz="1800">
                <a:solidFill>
                  <a:srgbClr val="008000"/>
                </a:solidFill>
              </a:rPr>
              <a:t>x </a:t>
            </a:r>
            <a:r>
              <a:rPr lang="en-US" sz="1800"/>
              <a:t>in L, there exists a constant </a:t>
            </a:r>
            <a:r>
              <a:rPr b="1" lang="en-US" sz="1800"/>
              <a:t>n</a:t>
            </a:r>
            <a:r>
              <a:rPr lang="en-US" sz="1800"/>
              <a:t> such that |</a:t>
            </a:r>
            <a:r>
              <a:rPr b="1" lang="en-US" sz="1800">
                <a:solidFill>
                  <a:srgbClr val="008000"/>
                </a:solidFill>
              </a:rPr>
              <a:t>x</a:t>
            </a:r>
            <a:r>
              <a:rPr lang="en-US" sz="1800"/>
              <a:t>|&gt;=</a:t>
            </a:r>
            <a:r>
              <a:rPr b="1" lang="en-US" sz="1800"/>
              <a:t>n</a:t>
            </a:r>
            <a:r>
              <a:rPr lang="en-US" sz="1800"/>
              <a:t> . Now, if the string </a:t>
            </a:r>
            <a:r>
              <a:rPr b="1" lang="en-US" sz="1800">
                <a:solidFill>
                  <a:srgbClr val="008000"/>
                </a:solidFill>
              </a:rPr>
              <a:t>x </a:t>
            </a:r>
            <a:r>
              <a:rPr lang="en-US" sz="1800"/>
              <a:t>can be broken into three substrings </a:t>
            </a:r>
            <a:r>
              <a:rPr lang="en-US" sz="1800">
                <a:solidFill>
                  <a:srgbClr val="0000FF"/>
                </a:solidFill>
              </a:rPr>
              <a:t>u</a:t>
            </a:r>
            <a:r>
              <a:rPr lang="en-US" sz="1800"/>
              <a:t>, </a:t>
            </a:r>
            <a:r>
              <a:rPr lang="en-US" sz="1800">
                <a:solidFill>
                  <a:srgbClr val="0000FF"/>
                </a:solidFill>
              </a:rPr>
              <a:t>v</a:t>
            </a:r>
            <a:r>
              <a:rPr lang="en-US" sz="1800"/>
              <a:t> and </a:t>
            </a:r>
            <a:r>
              <a:rPr lang="en-US" sz="1800">
                <a:solidFill>
                  <a:srgbClr val="0000FF"/>
                </a:solidFill>
              </a:rPr>
              <a:t>w</a:t>
            </a:r>
            <a:r>
              <a:rPr lang="en-US" sz="1800"/>
              <a:t> such that </a:t>
            </a:r>
            <a:r>
              <a:rPr b="1" lang="en-US" sz="1800">
                <a:solidFill>
                  <a:srgbClr val="008000"/>
                </a:solidFill>
              </a:rPr>
              <a:t>x</a:t>
            </a:r>
            <a:r>
              <a:rPr lang="en-US" sz="1800">
                <a:solidFill>
                  <a:srgbClr val="0000FF"/>
                </a:solidFill>
              </a:rPr>
              <a:t>=uvw</a:t>
            </a:r>
            <a:endParaRPr sz="1800">
              <a:solidFill>
                <a:srgbClr val="0000FF"/>
              </a:solidFill>
            </a:endParaRPr>
          </a:p>
          <a:p>
            <a:pPr indent="0" lvl="0" marL="0" rtl="0" algn="l">
              <a:spcBef>
                <a:spcPts val="360"/>
              </a:spcBef>
              <a:spcAft>
                <a:spcPts val="0"/>
              </a:spcAft>
              <a:buSzPts val="1800"/>
              <a:buNone/>
            </a:pPr>
            <a:r>
              <a:rPr lang="en-US" sz="1800"/>
              <a:t>Satisfying the following constraints:</a:t>
            </a:r>
            <a:endParaRPr/>
          </a:p>
          <a:p>
            <a:pPr indent="-514350" lvl="0" marL="514350" rtl="0" algn="l">
              <a:spcBef>
                <a:spcPts val="360"/>
              </a:spcBef>
              <a:spcAft>
                <a:spcPts val="0"/>
              </a:spcAft>
              <a:buSzPts val="1800"/>
              <a:buAutoNum type="romanLcPeriod"/>
            </a:pPr>
            <a:r>
              <a:rPr lang="en-US" sz="1800"/>
              <a:t>  |</a:t>
            </a:r>
            <a:r>
              <a:rPr b="1" lang="en-US" sz="1800">
                <a:solidFill>
                  <a:srgbClr val="0000FF"/>
                </a:solidFill>
              </a:rPr>
              <a:t>v</a:t>
            </a:r>
            <a:r>
              <a:rPr lang="en-US" sz="1800"/>
              <a:t>| &gt;=1</a:t>
            </a:r>
            <a:endParaRPr/>
          </a:p>
          <a:p>
            <a:pPr indent="-514350" lvl="0" marL="514350" rtl="0" algn="l">
              <a:spcBef>
                <a:spcPts val="360"/>
              </a:spcBef>
              <a:spcAft>
                <a:spcPts val="0"/>
              </a:spcAft>
              <a:buSzPts val="1800"/>
              <a:buFont typeface="Noto Sans Symbols"/>
              <a:buAutoNum type="romanLcPeriod"/>
            </a:pPr>
            <a:r>
              <a:rPr lang="en-US" sz="1800"/>
              <a:t>|</a:t>
            </a:r>
            <a:r>
              <a:rPr lang="en-US" sz="1800">
                <a:solidFill>
                  <a:srgbClr val="0000FF"/>
                </a:solidFill>
              </a:rPr>
              <a:t>uv</a:t>
            </a:r>
            <a:r>
              <a:rPr lang="en-US" sz="1800"/>
              <a:t>| &lt;= </a:t>
            </a:r>
            <a:r>
              <a:rPr b="1" lang="en-US" sz="1800"/>
              <a:t>n</a:t>
            </a:r>
            <a:endParaRPr sz="1800"/>
          </a:p>
          <a:p>
            <a:pPr indent="-514350" lvl="0" marL="514350" rtl="0" algn="l">
              <a:spcBef>
                <a:spcPts val="360"/>
              </a:spcBef>
              <a:spcAft>
                <a:spcPts val="0"/>
              </a:spcAft>
              <a:buSzPts val="1800"/>
              <a:buFont typeface="Noto Sans Symbols"/>
              <a:buAutoNum type="romanLcPeriod"/>
            </a:pPr>
            <a:r>
              <a:rPr lang="en-US" sz="1800"/>
              <a:t>For all </a:t>
            </a:r>
            <a:r>
              <a:rPr b="1" lang="en-US" sz="1800">
                <a:solidFill>
                  <a:srgbClr val="FF00FF"/>
                </a:solidFill>
              </a:rPr>
              <a:t>i</a:t>
            </a:r>
            <a:r>
              <a:rPr lang="en-US" sz="1800"/>
              <a:t>&gt;=0, the string </a:t>
            </a:r>
            <a:r>
              <a:rPr lang="en-US" sz="1800">
                <a:solidFill>
                  <a:srgbClr val="0000FF"/>
                </a:solidFill>
              </a:rPr>
              <a:t>uv</a:t>
            </a:r>
            <a:r>
              <a:rPr b="1" baseline="30000" lang="en-US" sz="1800">
                <a:solidFill>
                  <a:srgbClr val="FF00FF"/>
                </a:solidFill>
              </a:rPr>
              <a:t>i</a:t>
            </a:r>
            <a:r>
              <a:rPr lang="en-US" sz="1800">
                <a:solidFill>
                  <a:srgbClr val="0000FF"/>
                </a:solidFill>
              </a:rPr>
              <a:t>w</a:t>
            </a:r>
            <a:r>
              <a:rPr lang="en-US" sz="1800"/>
              <a:t> is also in L</a:t>
            </a:r>
            <a:endParaRPr sz="1800"/>
          </a:p>
          <a:p>
            <a:pPr indent="0" lvl="0" marL="0" rtl="0" algn="l">
              <a:spcBef>
                <a:spcPts val="360"/>
              </a:spcBef>
              <a:spcAft>
                <a:spcPts val="0"/>
              </a:spcAft>
              <a:buSzPts val="1800"/>
              <a:buNone/>
            </a:pPr>
            <a:r>
              <a:t/>
            </a:r>
            <a:endParaRPr sz="1800"/>
          </a:p>
          <a:p>
            <a:pPr indent="0" lvl="0" marL="0" rtl="0" algn="just">
              <a:spcBef>
                <a:spcPts val="360"/>
              </a:spcBef>
              <a:spcAft>
                <a:spcPts val="0"/>
              </a:spcAft>
              <a:buSzPts val="1800"/>
              <a:buNone/>
            </a:pPr>
            <a:r>
              <a:rPr lang="en-US" sz="1800"/>
              <a:t>Note: Every sufficiently long string in L can be broken into three parts such a way that an arbitrary number of repetitions of the middle part yields another string in L. Middle string in pumped, hence the term pumping lemma.</a:t>
            </a:r>
            <a:endParaRPr sz="1800"/>
          </a:p>
        </p:txBody>
      </p:sp>
      <p:sp>
        <p:nvSpPr>
          <p:cNvPr id="1829" name="Google Shape;1829;p11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830" name="Google Shape;1830;p11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831" name="Google Shape;1831;p11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1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Example for illustration of Pumping lemma</a:t>
            </a:r>
            <a:br>
              <a:rPr lang="en-US" sz="2000"/>
            </a:br>
            <a:r>
              <a:rPr lang="en-US" sz="2000">
                <a:solidFill>
                  <a:srgbClr val="FF0000"/>
                </a:solidFill>
              </a:rPr>
              <a:t>Rough Slide</a:t>
            </a:r>
            <a:endParaRPr sz="2000">
              <a:solidFill>
                <a:srgbClr val="FF0000"/>
              </a:solidFill>
            </a:endParaRPr>
          </a:p>
        </p:txBody>
      </p:sp>
      <p:sp>
        <p:nvSpPr>
          <p:cNvPr id="1837" name="Google Shape;1837;p11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L={(ab)</a:t>
            </a:r>
            <a:r>
              <a:rPr baseline="30000" lang="en-US" sz="1800"/>
              <a:t>m</a:t>
            </a:r>
            <a:r>
              <a:rPr lang="en-US" sz="1800"/>
              <a:t>b , m ≥ 1}</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280"/>
              </a:spcBef>
              <a:spcAft>
                <a:spcPts val="0"/>
              </a:spcAft>
              <a:buSzPts val="1400"/>
              <a:buNone/>
            </a:pPr>
            <a:r>
              <a:t/>
            </a:r>
            <a:endParaRPr sz="1400"/>
          </a:p>
        </p:txBody>
      </p:sp>
      <p:sp>
        <p:nvSpPr>
          <p:cNvPr id="1838" name="Google Shape;1838;p11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839" name="Google Shape;1839;p11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840" name="Google Shape;1840;p11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41" name="Google Shape;1841;p117"/>
          <p:cNvPicPr preferRelativeResize="0"/>
          <p:nvPr/>
        </p:nvPicPr>
        <p:blipFill rotWithShape="1">
          <a:blip r:embed="rId3">
            <a:alphaModFix/>
          </a:blip>
          <a:srcRect b="0" l="0" r="0" t="0"/>
          <a:stretch/>
        </p:blipFill>
        <p:spPr>
          <a:xfrm>
            <a:off x="3629025" y="1104901"/>
            <a:ext cx="3000375" cy="919162"/>
          </a:xfrm>
          <a:prstGeom prst="rect">
            <a:avLst/>
          </a:prstGeom>
          <a:noFill/>
          <a:ln>
            <a:noFill/>
          </a:ln>
        </p:spPr>
      </p:pic>
      <p:sp>
        <p:nvSpPr>
          <p:cNvPr id="1842" name="Google Shape;1842;p117"/>
          <p:cNvSpPr txBox="1"/>
          <p:nvPr/>
        </p:nvSpPr>
        <p:spPr>
          <a:xfrm>
            <a:off x="5784025" y="2171699"/>
            <a:ext cx="4274375" cy="203132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Verdana"/>
                <a:ea typeface="Verdana"/>
                <a:cs typeface="Verdana"/>
                <a:sym typeface="Verdana"/>
              </a:rPr>
              <a:t>Pumping Lemma Statement:</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For every string </a:t>
            </a:r>
            <a:r>
              <a:rPr b="1" lang="en-US" sz="1400">
                <a:solidFill>
                  <a:srgbClr val="008000"/>
                </a:solidFill>
                <a:latin typeface="Verdana"/>
                <a:ea typeface="Verdana"/>
                <a:cs typeface="Verdana"/>
                <a:sym typeface="Verdana"/>
              </a:rPr>
              <a:t>x </a:t>
            </a:r>
            <a:r>
              <a:rPr lang="en-US" sz="1400">
                <a:solidFill>
                  <a:schemeClr val="dk1"/>
                </a:solidFill>
                <a:latin typeface="Verdana"/>
                <a:ea typeface="Verdana"/>
                <a:cs typeface="Verdana"/>
                <a:sym typeface="Verdana"/>
              </a:rPr>
              <a:t>in L, there exists a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constant </a:t>
            </a:r>
            <a:r>
              <a:rPr b="1" lang="en-US" sz="1400">
                <a:solidFill>
                  <a:schemeClr val="dk1"/>
                </a:solidFill>
                <a:latin typeface="Verdana"/>
                <a:ea typeface="Verdana"/>
                <a:cs typeface="Verdana"/>
                <a:sym typeface="Verdana"/>
              </a:rPr>
              <a:t>n</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r>
              <a:rPr lang="en-US" sz="1400">
                <a:solidFill>
                  <a:schemeClr val="dk1"/>
                </a:solidFill>
                <a:latin typeface="Verdana"/>
                <a:ea typeface="Verdana"/>
                <a:cs typeface="Verdana"/>
                <a:sym typeface="Verdana"/>
              </a:rPr>
              <a:t> . Now, if the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string </a:t>
            </a:r>
            <a:r>
              <a:rPr b="1" lang="en-US" sz="1400">
                <a:solidFill>
                  <a:srgbClr val="008000"/>
                </a:solidFill>
                <a:latin typeface="Verdana"/>
                <a:ea typeface="Verdana"/>
                <a:cs typeface="Verdana"/>
                <a:sym typeface="Verdana"/>
              </a:rPr>
              <a:t>x </a:t>
            </a:r>
            <a:r>
              <a:rPr lang="en-US" sz="1400">
                <a:solidFill>
                  <a:schemeClr val="dk1"/>
                </a:solidFill>
                <a:latin typeface="Verdana"/>
                <a:ea typeface="Verdana"/>
                <a:cs typeface="Verdana"/>
                <a:sym typeface="Verdana"/>
              </a:rPr>
              <a:t>can be broken into three substrings </a:t>
            </a:r>
            <a:endParaRPr/>
          </a:p>
          <a:p>
            <a:pPr indent="0" lvl="0" marL="0" marR="0" rtl="0" algn="l">
              <a:spcBef>
                <a:spcPts val="0"/>
              </a:spcBef>
              <a:spcAft>
                <a:spcPts val="0"/>
              </a:spcAft>
              <a:buNone/>
            </a:pPr>
            <a:r>
              <a:rPr lang="en-US" sz="1400">
                <a:solidFill>
                  <a:srgbClr val="0000FF"/>
                </a:solidFill>
                <a:latin typeface="Verdana"/>
                <a:ea typeface="Verdana"/>
                <a:cs typeface="Verdana"/>
                <a:sym typeface="Verdana"/>
              </a:rPr>
              <a:t>u</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and </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rgbClr val="0000FF"/>
                </a:solidFill>
                <a:latin typeface="Verdana"/>
                <a:ea typeface="Verdana"/>
                <a:cs typeface="Verdana"/>
                <a:sym typeface="Verdana"/>
              </a:rPr>
              <a:t>=uvw</a:t>
            </a:r>
            <a:endParaRPr sz="1400">
              <a:solidFill>
                <a:srgbClr val="0000FF"/>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Satisfying the following constraints:</a:t>
            </a:r>
            <a:endParaRPr/>
          </a:p>
          <a:p>
            <a:pPr indent="-514350" lvl="0" marL="514350" marR="0" rtl="0" algn="l">
              <a:spcBef>
                <a:spcPts val="0"/>
              </a:spcBef>
              <a:spcAft>
                <a:spcPts val="0"/>
              </a:spcAft>
              <a:buClr>
                <a:schemeClr val="dk1"/>
              </a:buClr>
              <a:buSzPts val="1400"/>
              <a:buFont typeface="Verdana"/>
              <a:buAutoNum type="romanLcPeriod"/>
            </a:pPr>
            <a:r>
              <a:rPr lang="en-US" sz="1400">
                <a:solidFill>
                  <a:schemeClr val="dk1"/>
                </a:solidFill>
                <a:latin typeface="Verdana"/>
                <a:ea typeface="Verdana"/>
                <a:cs typeface="Verdana"/>
                <a:sym typeface="Verdana"/>
              </a:rPr>
              <a:t>  |</a:t>
            </a:r>
            <a:r>
              <a:rPr b="1"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a:t>
            </a:r>
            <a:endParaRPr/>
          </a:p>
          <a:p>
            <a:pPr indent="-514350" lvl="0" marL="514350" marR="0" rtl="0" algn="l">
              <a:spcBef>
                <a:spcPts val="0"/>
              </a:spcBef>
              <a:spcAft>
                <a:spcPts val="0"/>
              </a:spcAft>
              <a:buClr>
                <a:schemeClr val="dk1"/>
              </a:buClr>
              <a:buSzPts val="1400"/>
              <a:buFont typeface="Noto Sans Symbols"/>
              <a:buAutoNum type="romanLcPeriod"/>
            </a:pPr>
            <a:r>
              <a:rPr lang="en-US" sz="1400">
                <a:solidFill>
                  <a:schemeClr val="dk1"/>
                </a:solidFill>
                <a:latin typeface="Verdana"/>
                <a:ea typeface="Verdana"/>
                <a:cs typeface="Verdana"/>
                <a:sym typeface="Verdana"/>
              </a:rPr>
              <a:t>|</a:t>
            </a:r>
            <a:r>
              <a:rPr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 &lt;= </a:t>
            </a:r>
            <a:r>
              <a:rPr b="1" lang="en-US" sz="1400">
                <a:solidFill>
                  <a:schemeClr val="dk1"/>
                </a:solidFill>
                <a:latin typeface="Verdana"/>
                <a:ea typeface="Verdana"/>
                <a:cs typeface="Verdana"/>
                <a:sym typeface="Verdana"/>
              </a:rPr>
              <a:t>n</a:t>
            </a:r>
            <a:endParaRPr sz="1400">
              <a:solidFill>
                <a:schemeClr val="dk1"/>
              </a:solidFill>
              <a:latin typeface="Verdana"/>
              <a:ea typeface="Verdana"/>
              <a:cs typeface="Verdana"/>
              <a:sym typeface="Verdana"/>
            </a:endParaRPr>
          </a:p>
          <a:p>
            <a:pPr indent="-514350" lvl="0" marL="514350" marR="0" rtl="0" algn="l">
              <a:spcBef>
                <a:spcPts val="0"/>
              </a:spcBef>
              <a:spcAft>
                <a:spcPts val="0"/>
              </a:spcAft>
              <a:buClr>
                <a:schemeClr val="dk1"/>
              </a:buClr>
              <a:buSzPts val="1400"/>
              <a:buFont typeface="Noto Sans Symbols"/>
              <a:buAutoNum type="romanLcPeriod"/>
            </a:pPr>
            <a:r>
              <a:rPr lang="en-US" sz="1400">
                <a:solidFill>
                  <a:schemeClr val="dk1"/>
                </a:solidFill>
                <a:latin typeface="Verdana"/>
                <a:ea typeface="Verdana"/>
                <a:cs typeface="Verdana"/>
                <a:sym typeface="Verdana"/>
              </a:rPr>
              <a:t>For all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&gt;=0, the string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also in L</a:t>
            </a:r>
            <a:endParaRPr sz="1400">
              <a:solidFill>
                <a:schemeClr val="dk1"/>
              </a:solidFill>
              <a:latin typeface="Verdana"/>
              <a:ea typeface="Verdana"/>
              <a:cs typeface="Verdana"/>
              <a:sym typeface="Verdana"/>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11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Example for illustration of Pumping lemma</a:t>
            </a:r>
            <a:br>
              <a:rPr lang="en-US" sz="2000"/>
            </a:br>
            <a:r>
              <a:rPr lang="en-US" sz="2000">
                <a:solidFill>
                  <a:srgbClr val="FF0000"/>
                </a:solidFill>
              </a:rPr>
              <a:t>Rough Slide</a:t>
            </a:r>
            <a:endParaRPr sz="2000">
              <a:solidFill>
                <a:srgbClr val="FF0000"/>
              </a:solidFill>
            </a:endParaRPr>
          </a:p>
        </p:txBody>
      </p:sp>
      <p:sp>
        <p:nvSpPr>
          <p:cNvPr id="1848" name="Google Shape;1848;p11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L={(ab)</a:t>
            </a:r>
            <a:r>
              <a:rPr baseline="30000" lang="en-US" sz="1800"/>
              <a:t>m</a:t>
            </a:r>
            <a:r>
              <a:rPr lang="en-US" sz="1800"/>
              <a:t>b , m ≥ 1}</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Number of States n= 4</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Consider x = ababb , |x|=5≥n ; |</a:t>
            </a:r>
            <a:r>
              <a:rPr b="1" lang="en-US" sz="1800">
                <a:solidFill>
                  <a:srgbClr val="008000"/>
                </a:solidFill>
              </a:rPr>
              <a:t>x</a:t>
            </a:r>
            <a:r>
              <a:rPr lang="en-US" sz="1800"/>
              <a:t>|&gt;=</a:t>
            </a:r>
            <a:r>
              <a:rPr b="1" lang="en-US" sz="1800"/>
              <a:t>n</a:t>
            </a:r>
            <a:r>
              <a:rPr lang="en-US" sz="1800"/>
              <a:t> </a:t>
            </a:r>
            <a:endParaRPr sz="1800"/>
          </a:p>
          <a:p>
            <a:pPr indent="0" lvl="0" marL="0" rtl="0" algn="l">
              <a:spcBef>
                <a:spcPts val="480"/>
              </a:spcBef>
              <a:spcAft>
                <a:spcPts val="0"/>
              </a:spcAft>
              <a:buSzPts val="1800"/>
              <a:buNone/>
            </a:pPr>
            <a:r>
              <a:rPr lang="en-US" sz="1800"/>
              <a:t>X=</a:t>
            </a:r>
            <a:r>
              <a:rPr lang="en-US" sz="2400"/>
              <a:t>ababb</a:t>
            </a:r>
            <a:endParaRPr sz="24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|ab|=2</a:t>
            </a:r>
            <a:r>
              <a:rPr lang="en-US" sz="1400"/>
              <a:t> </a:t>
            </a:r>
            <a:r>
              <a:rPr lang="en-US" sz="1800"/>
              <a:t>≥1  ; |</a:t>
            </a:r>
            <a:r>
              <a:rPr b="1" lang="en-US" sz="1800">
                <a:solidFill>
                  <a:srgbClr val="0000FF"/>
                </a:solidFill>
              </a:rPr>
              <a:t>v</a:t>
            </a:r>
            <a:r>
              <a:rPr lang="en-US" sz="1800"/>
              <a:t>| &gt;=1</a:t>
            </a:r>
            <a:endParaRPr/>
          </a:p>
          <a:p>
            <a:pPr indent="0" lvl="0" marL="0" rtl="0" algn="l">
              <a:spcBef>
                <a:spcPts val="360"/>
              </a:spcBef>
              <a:spcAft>
                <a:spcPts val="0"/>
              </a:spcAft>
              <a:buSzPts val="1800"/>
              <a:buNone/>
            </a:pPr>
            <a:r>
              <a:rPr lang="en-US" sz="1800"/>
              <a:t>|abab|=4 ≤ 4 ; |</a:t>
            </a:r>
            <a:r>
              <a:rPr lang="en-US" sz="1800">
                <a:solidFill>
                  <a:srgbClr val="0000FF"/>
                </a:solidFill>
              </a:rPr>
              <a:t>uv</a:t>
            </a:r>
            <a:r>
              <a:rPr lang="en-US" sz="1800"/>
              <a:t>| &lt;= </a:t>
            </a:r>
            <a:r>
              <a:rPr b="1" lang="en-US" sz="1800"/>
              <a:t>n</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For all </a:t>
            </a:r>
            <a:r>
              <a:rPr b="1" lang="en-US" sz="1800">
                <a:solidFill>
                  <a:srgbClr val="FF00FF"/>
                </a:solidFill>
              </a:rPr>
              <a:t>i</a:t>
            </a:r>
            <a:r>
              <a:rPr lang="en-US" sz="1800"/>
              <a:t>&gt;=0, the string </a:t>
            </a:r>
            <a:r>
              <a:rPr lang="en-US" sz="1800">
                <a:solidFill>
                  <a:srgbClr val="0000FF"/>
                </a:solidFill>
              </a:rPr>
              <a:t>uv</a:t>
            </a:r>
            <a:r>
              <a:rPr b="1" baseline="30000" lang="en-US" sz="1800">
                <a:solidFill>
                  <a:srgbClr val="FF00FF"/>
                </a:solidFill>
              </a:rPr>
              <a:t>i</a:t>
            </a:r>
            <a:r>
              <a:rPr lang="en-US" sz="1800">
                <a:solidFill>
                  <a:srgbClr val="0000FF"/>
                </a:solidFill>
              </a:rPr>
              <a:t>w</a:t>
            </a:r>
            <a:r>
              <a:rPr lang="en-US" sz="1800"/>
              <a:t> is also in L</a:t>
            </a:r>
            <a:endParaRPr sz="1800"/>
          </a:p>
          <a:p>
            <a:pPr indent="0" lvl="0" marL="0" rtl="0" algn="l">
              <a:spcBef>
                <a:spcPts val="360"/>
              </a:spcBef>
              <a:spcAft>
                <a:spcPts val="0"/>
              </a:spcAft>
              <a:buSzPts val="1800"/>
              <a:buNone/>
            </a:pPr>
            <a:r>
              <a:rPr lang="en-US" sz="1800"/>
              <a:t>ab(ab)</a:t>
            </a:r>
            <a:r>
              <a:rPr b="1" baseline="30000" lang="en-US" sz="1800">
                <a:solidFill>
                  <a:srgbClr val="FF00FF"/>
                </a:solidFill>
              </a:rPr>
              <a:t>i</a:t>
            </a:r>
            <a:r>
              <a:rPr lang="en-US" sz="1800"/>
              <a:t>b </a:t>
            </a:r>
            <a:r>
              <a:rPr b="1" lang="en-US" sz="1800"/>
              <a:t>∈ </a:t>
            </a:r>
            <a:r>
              <a:rPr lang="en-US" sz="1800"/>
              <a:t>L</a:t>
            </a:r>
            <a:endParaRPr sz="1800"/>
          </a:p>
          <a:p>
            <a:pPr indent="0" lvl="0" marL="0" rtl="0" algn="l">
              <a:spcBef>
                <a:spcPts val="360"/>
              </a:spcBef>
              <a:spcAft>
                <a:spcPts val="0"/>
              </a:spcAft>
              <a:buSzPts val="1800"/>
              <a:buNone/>
            </a:pPr>
            <a:r>
              <a:t/>
            </a:r>
            <a:endParaRPr sz="1800"/>
          </a:p>
          <a:p>
            <a:pPr indent="0" lvl="0" marL="0" rtl="0" algn="l">
              <a:spcBef>
                <a:spcPts val="280"/>
              </a:spcBef>
              <a:spcAft>
                <a:spcPts val="0"/>
              </a:spcAft>
              <a:buSzPts val="1400"/>
              <a:buNone/>
            </a:pPr>
            <a:r>
              <a:t/>
            </a:r>
            <a:endParaRPr sz="1400"/>
          </a:p>
        </p:txBody>
      </p:sp>
      <p:sp>
        <p:nvSpPr>
          <p:cNvPr id="1849" name="Google Shape;1849;p11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850" name="Google Shape;1850;p11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851" name="Google Shape;1851;p11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52" name="Google Shape;1852;p118"/>
          <p:cNvPicPr preferRelativeResize="0"/>
          <p:nvPr/>
        </p:nvPicPr>
        <p:blipFill rotWithShape="1">
          <a:blip r:embed="rId3">
            <a:alphaModFix/>
          </a:blip>
          <a:srcRect b="0" l="0" r="0" t="0"/>
          <a:stretch/>
        </p:blipFill>
        <p:spPr>
          <a:xfrm>
            <a:off x="3629025" y="1104901"/>
            <a:ext cx="3000375" cy="919162"/>
          </a:xfrm>
          <a:prstGeom prst="rect">
            <a:avLst/>
          </a:prstGeom>
          <a:noFill/>
          <a:ln>
            <a:noFill/>
          </a:ln>
        </p:spPr>
      </p:pic>
      <p:sp>
        <p:nvSpPr>
          <p:cNvPr id="1853" name="Google Shape;1853;p118"/>
          <p:cNvSpPr txBox="1"/>
          <p:nvPr/>
        </p:nvSpPr>
        <p:spPr>
          <a:xfrm>
            <a:off x="5784025" y="2171699"/>
            <a:ext cx="4274375" cy="203132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Verdana"/>
                <a:ea typeface="Verdana"/>
                <a:cs typeface="Verdana"/>
                <a:sym typeface="Verdana"/>
              </a:rPr>
              <a:t>Pumping Lemma Statement:</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For every string </a:t>
            </a:r>
            <a:r>
              <a:rPr b="1" lang="en-US" sz="1400">
                <a:solidFill>
                  <a:srgbClr val="008000"/>
                </a:solidFill>
                <a:latin typeface="Verdana"/>
                <a:ea typeface="Verdana"/>
                <a:cs typeface="Verdana"/>
                <a:sym typeface="Verdana"/>
              </a:rPr>
              <a:t>x </a:t>
            </a:r>
            <a:r>
              <a:rPr lang="en-US" sz="1400">
                <a:solidFill>
                  <a:schemeClr val="dk1"/>
                </a:solidFill>
                <a:latin typeface="Verdana"/>
                <a:ea typeface="Verdana"/>
                <a:cs typeface="Verdana"/>
                <a:sym typeface="Verdana"/>
              </a:rPr>
              <a:t>in L, there exists a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constant </a:t>
            </a:r>
            <a:r>
              <a:rPr b="1" lang="en-US" sz="1400">
                <a:solidFill>
                  <a:schemeClr val="dk1"/>
                </a:solidFill>
                <a:latin typeface="Verdana"/>
                <a:ea typeface="Verdana"/>
                <a:cs typeface="Verdana"/>
                <a:sym typeface="Verdana"/>
              </a:rPr>
              <a:t>n</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r>
              <a:rPr lang="en-US" sz="1400">
                <a:solidFill>
                  <a:schemeClr val="dk1"/>
                </a:solidFill>
                <a:latin typeface="Verdana"/>
                <a:ea typeface="Verdana"/>
                <a:cs typeface="Verdana"/>
                <a:sym typeface="Verdana"/>
              </a:rPr>
              <a:t> . Now, if the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string </a:t>
            </a:r>
            <a:r>
              <a:rPr b="1" lang="en-US" sz="1400">
                <a:solidFill>
                  <a:srgbClr val="008000"/>
                </a:solidFill>
                <a:latin typeface="Verdana"/>
                <a:ea typeface="Verdana"/>
                <a:cs typeface="Verdana"/>
                <a:sym typeface="Verdana"/>
              </a:rPr>
              <a:t>x </a:t>
            </a:r>
            <a:r>
              <a:rPr lang="en-US" sz="1400">
                <a:solidFill>
                  <a:schemeClr val="dk1"/>
                </a:solidFill>
                <a:latin typeface="Verdana"/>
                <a:ea typeface="Verdana"/>
                <a:cs typeface="Verdana"/>
                <a:sym typeface="Verdana"/>
              </a:rPr>
              <a:t>can be broken into three substrings </a:t>
            </a:r>
            <a:endParaRPr/>
          </a:p>
          <a:p>
            <a:pPr indent="0" lvl="0" marL="0" marR="0" rtl="0" algn="l">
              <a:spcBef>
                <a:spcPts val="0"/>
              </a:spcBef>
              <a:spcAft>
                <a:spcPts val="0"/>
              </a:spcAft>
              <a:buNone/>
            </a:pPr>
            <a:r>
              <a:rPr lang="en-US" sz="1400">
                <a:solidFill>
                  <a:srgbClr val="0000FF"/>
                </a:solidFill>
                <a:latin typeface="Verdana"/>
                <a:ea typeface="Verdana"/>
                <a:cs typeface="Verdana"/>
                <a:sym typeface="Verdana"/>
              </a:rPr>
              <a:t>u</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and </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rgbClr val="0000FF"/>
                </a:solidFill>
                <a:latin typeface="Verdana"/>
                <a:ea typeface="Verdana"/>
                <a:cs typeface="Verdana"/>
                <a:sym typeface="Verdana"/>
              </a:rPr>
              <a:t>=uvw</a:t>
            </a:r>
            <a:endParaRPr sz="1400">
              <a:solidFill>
                <a:srgbClr val="0000FF"/>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Satisfying the following constraints:</a:t>
            </a:r>
            <a:endParaRPr/>
          </a:p>
          <a:p>
            <a:pPr indent="-514350" lvl="0" marL="514350" marR="0" rtl="0" algn="l">
              <a:spcBef>
                <a:spcPts val="0"/>
              </a:spcBef>
              <a:spcAft>
                <a:spcPts val="0"/>
              </a:spcAft>
              <a:buClr>
                <a:schemeClr val="dk1"/>
              </a:buClr>
              <a:buSzPts val="1400"/>
              <a:buFont typeface="Verdana"/>
              <a:buAutoNum type="romanLcPeriod"/>
            </a:pPr>
            <a:r>
              <a:rPr lang="en-US" sz="1400">
                <a:solidFill>
                  <a:schemeClr val="dk1"/>
                </a:solidFill>
                <a:latin typeface="Verdana"/>
                <a:ea typeface="Verdana"/>
                <a:cs typeface="Verdana"/>
                <a:sym typeface="Verdana"/>
              </a:rPr>
              <a:t>  |</a:t>
            </a:r>
            <a:r>
              <a:rPr b="1"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a:t>
            </a:r>
            <a:endParaRPr/>
          </a:p>
          <a:p>
            <a:pPr indent="-514350" lvl="0" marL="514350" marR="0" rtl="0" algn="l">
              <a:spcBef>
                <a:spcPts val="0"/>
              </a:spcBef>
              <a:spcAft>
                <a:spcPts val="0"/>
              </a:spcAft>
              <a:buClr>
                <a:schemeClr val="dk1"/>
              </a:buClr>
              <a:buSzPts val="1400"/>
              <a:buFont typeface="Noto Sans Symbols"/>
              <a:buAutoNum type="romanLcPeriod"/>
            </a:pPr>
            <a:r>
              <a:rPr lang="en-US" sz="1400">
                <a:solidFill>
                  <a:schemeClr val="dk1"/>
                </a:solidFill>
                <a:latin typeface="Verdana"/>
                <a:ea typeface="Verdana"/>
                <a:cs typeface="Verdana"/>
                <a:sym typeface="Verdana"/>
              </a:rPr>
              <a:t>|</a:t>
            </a:r>
            <a:r>
              <a:rPr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 &lt;= </a:t>
            </a:r>
            <a:r>
              <a:rPr b="1" lang="en-US" sz="1400">
                <a:solidFill>
                  <a:schemeClr val="dk1"/>
                </a:solidFill>
                <a:latin typeface="Verdana"/>
                <a:ea typeface="Verdana"/>
                <a:cs typeface="Verdana"/>
                <a:sym typeface="Verdana"/>
              </a:rPr>
              <a:t>n</a:t>
            </a:r>
            <a:endParaRPr sz="1400">
              <a:solidFill>
                <a:schemeClr val="dk1"/>
              </a:solidFill>
              <a:latin typeface="Verdana"/>
              <a:ea typeface="Verdana"/>
              <a:cs typeface="Verdana"/>
              <a:sym typeface="Verdana"/>
            </a:endParaRPr>
          </a:p>
          <a:p>
            <a:pPr indent="-514350" lvl="0" marL="514350" marR="0" rtl="0" algn="l">
              <a:spcBef>
                <a:spcPts val="0"/>
              </a:spcBef>
              <a:spcAft>
                <a:spcPts val="0"/>
              </a:spcAft>
              <a:buClr>
                <a:schemeClr val="dk1"/>
              </a:buClr>
              <a:buSzPts val="1400"/>
              <a:buFont typeface="Noto Sans Symbols"/>
              <a:buAutoNum type="romanLcPeriod"/>
            </a:pPr>
            <a:r>
              <a:rPr lang="en-US" sz="1400">
                <a:solidFill>
                  <a:schemeClr val="dk1"/>
                </a:solidFill>
                <a:latin typeface="Verdana"/>
                <a:ea typeface="Verdana"/>
                <a:cs typeface="Verdana"/>
                <a:sym typeface="Verdana"/>
              </a:rPr>
              <a:t>For all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&gt;=0, the string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also in L</a:t>
            </a:r>
            <a:endParaRPr sz="1400">
              <a:solidFill>
                <a:schemeClr val="dk1"/>
              </a:solidFill>
              <a:latin typeface="Verdana"/>
              <a:ea typeface="Verdana"/>
              <a:cs typeface="Verdana"/>
              <a:sym typeface="Verdana"/>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1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Example for illustration of Pumping lemma</a:t>
            </a:r>
            <a:endParaRPr sz="2400"/>
          </a:p>
        </p:txBody>
      </p:sp>
      <p:sp>
        <p:nvSpPr>
          <p:cNvPr id="1859" name="Google Shape;1859;p11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860" name="Google Shape;1860;p11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861" name="Google Shape;1861;p11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862" name="Google Shape;1862;p11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63" name="Google Shape;1863;p119"/>
          <p:cNvPicPr preferRelativeResize="0"/>
          <p:nvPr/>
        </p:nvPicPr>
        <p:blipFill rotWithShape="1">
          <a:blip r:embed="rId3">
            <a:alphaModFix/>
          </a:blip>
          <a:srcRect b="4445" l="46250" r="0" t="8888"/>
          <a:stretch/>
        </p:blipFill>
        <p:spPr>
          <a:xfrm rot="-5400000">
            <a:off x="1976859" y="-290299"/>
            <a:ext cx="4381500" cy="69940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Rough Slide to explain examples of RE’s</a:t>
            </a:r>
            <a:endParaRPr sz="2800"/>
          </a:p>
        </p:txBody>
      </p:sp>
      <p:sp>
        <p:nvSpPr>
          <p:cNvPr id="204" name="Google Shape;204;p1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b="1" lang="en-US" sz="2400"/>
              <a:t>3.</a:t>
            </a:r>
            <a:r>
              <a:rPr lang="en-US" sz="2400"/>
              <a:t>  01</a:t>
            </a:r>
            <a:r>
              <a:rPr baseline="30000" lang="en-US" sz="2400"/>
              <a:t>*  </a:t>
            </a:r>
            <a:r>
              <a:rPr lang="en-US" sz="2400"/>
              <a:t>+ 10*</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a:p>
            <a:pPr indent="0" lvl="0" marL="0" rtl="0" algn="l">
              <a:spcBef>
                <a:spcPts val="480"/>
              </a:spcBef>
              <a:spcAft>
                <a:spcPts val="0"/>
              </a:spcAft>
              <a:buSzPts val="2400"/>
              <a:buNone/>
            </a:pPr>
            <a:r>
              <a:t/>
            </a:r>
            <a:endParaRPr baseline="30000" sz="2400"/>
          </a:p>
        </p:txBody>
      </p:sp>
      <p:sp>
        <p:nvSpPr>
          <p:cNvPr id="205" name="Google Shape;205;p1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06" name="Google Shape;206;p1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07" name="Google Shape;207;p1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2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Example for illustration of Pumping lemma</a:t>
            </a:r>
            <a:br>
              <a:rPr lang="en-US" sz="2000"/>
            </a:br>
            <a:r>
              <a:rPr lang="en-US" sz="2000"/>
              <a:t>Rough Slide</a:t>
            </a:r>
            <a:endParaRPr sz="2000"/>
          </a:p>
        </p:txBody>
      </p:sp>
      <p:sp>
        <p:nvSpPr>
          <p:cNvPr id="1869" name="Google Shape;1869;p12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L={(a+b)</a:t>
            </a:r>
            <a:r>
              <a:rPr baseline="30000" lang="en-US" sz="1800"/>
              <a:t>m</a:t>
            </a:r>
            <a:r>
              <a:rPr lang="en-US" sz="1800"/>
              <a:t>ab , m ≥ 0}</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Number of States n= 3</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Consider x = abab , |x|=4≥n ; |</a:t>
            </a:r>
            <a:r>
              <a:rPr b="1" lang="en-US" sz="1800">
                <a:solidFill>
                  <a:srgbClr val="008000"/>
                </a:solidFill>
              </a:rPr>
              <a:t>x</a:t>
            </a:r>
            <a:r>
              <a:rPr lang="en-US" sz="1800"/>
              <a:t>|&gt;=</a:t>
            </a:r>
            <a:r>
              <a:rPr b="1" lang="en-US" sz="1800"/>
              <a:t>n</a:t>
            </a:r>
            <a:r>
              <a:rPr lang="en-US" sz="1800"/>
              <a:t> </a:t>
            </a:r>
            <a:endParaRPr sz="1800"/>
          </a:p>
          <a:p>
            <a:pPr indent="0" lvl="0" marL="0" rtl="0" algn="l">
              <a:spcBef>
                <a:spcPts val="480"/>
              </a:spcBef>
              <a:spcAft>
                <a:spcPts val="0"/>
              </a:spcAft>
              <a:buSzPts val="1800"/>
              <a:buNone/>
            </a:pPr>
            <a:r>
              <a:rPr lang="en-US" sz="1800"/>
              <a:t>X =  </a:t>
            </a:r>
            <a:r>
              <a:rPr lang="en-US" sz="2400"/>
              <a:t>abab</a:t>
            </a:r>
            <a:endParaRPr sz="24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|ab|=2</a:t>
            </a:r>
            <a:r>
              <a:rPr lang="en-US" sz="1400"/>
              <a:t> </a:t>
            </a:r>
            <a:r>
              <a:rPr lang="en-US" sz="1800"/>
              <a:t>≥1  ; |</a:t>
            </a:r>
            <a:r>
              <a:rPr b="1" lang="en-US" sz="1800">
                <a:solidFill>
                  <a:srgbClr val="0000FF"/>
                </a:solidFill>
              </a:rPr>
              <a:t>v</a:t>
            </a:r>
            <a:r>
              <a:rPr lang="en-US" sz="1800"/>
              <a:t>| &gt;=1</a:t>
            </a:r>
            <a:endParaRPr/>
          </a:p>
          <a:p>
            <a:pPr indent="0" lvl="0" marL="0" rtl="0" algn="l">
              <a:spcBef>
                <a:spcPts val="360"/>
              </a:spcBef>
              <a:spcAft>
                <a:spcPts val="0"/>
              </a:spcAft>
              <a:buSzPts val="1800"/>
              <a:buNone/>
            </a:pPr>
            <a:r>
              <a:rPr lang="en-US" sz="1800"/>
              <a:t>|ab|=2 ≤ 3 ; |</a:t>
            </a:r>
            <a:r>
              <a:rPr lang="en-US" sz="1800">
                <a:solidFill>
                  <a:srgbClr val="0000FF"/>
                </a:solidFill>
              </a:rPr>
              <a:t>uv</a:t>
            </a:r>
            <a:r>
              <a:rPr lang="en-US" sz="1800"/>
              <a:t>| &lt;= </a:t>
            </a:r>
            <a:r>
              <a:rPr b="1" lang="en-US" sz="1800"/>
              <a:t>n</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For all </a:t>
            </a:r>
            <a:r>
              <a:rPr b="1" lang="en-US" sz="1800">
                <a:solidFill>
                  <a:srgbClr val="FF00FF"/>
                </a:solidFill>
              </a:rPr>
              <a:t>i</a:t>
            </a:r>
            <a:r>
              <a:rPr lang="en-US" sz="1800"/>
              <a:t>&gt;=0, the string </a:t>
            </a:r>
            <a:r>
              <a:rPr lang="en-US" sz="1800">
                <a:solidFill>
                  <a:srgbClr val="0000FF"/>
                </a:solidFill>
              </a:rPr>
              <a:t>uv</a:t>
            </a:r>
            <a:r>
              <a:rPr b="1" baseline="30000" lang="en-US" sz="1800">
                <a:solidFill>
                  <a:srgbClr val="FF00FF"/>
                </a:solidFill>
              </a:rPr>
              <a:t>i</a:t>
            </a:r>
            <a:r>
              <a:rPr lang="en-US" sz="1800">
                <a:solidFill>
                  <a:srgbClr val="0000FF"/>
                </a:solidFill>
              </a:rPr>
              <a:t>w</a:t>
            </a:r>
            <a:r>
              <a:rPr lang="en-US" sz="1800"/>
              <a:t> is also in L</a:t>
            </a:r>
            <a:endParaRPr sz="1800"/>
          </a:p>
          <a:p>
            <a:pPr indent="0" lvl="0" marL="0" rtl="0" algn="l">
              <a:spcBef>
                <a:spcPts val="360"/>
              </a:spcBef>
              <a:spcAft>
                <a:spcPts val="0"/>
              </a:spcAft>
              <a:buSzPts val="1800"/>
              <a:buNone/>
            </a:pPr>
            <a:r>
              <a:rPr lang="en-US" sz="1800"/>
              <a:t>(ab)</a:t>
            </a:r>
            <a:r>
              <a:rPr b="1" baseline="30000" lang="en-US" sz="1800">
                <a:solidFill>
                  <a:srgbClr val="FF00FF"/>
                </a:solidFill>
              </a:rPr>
              <a:t>i</a:t>
            </a:r>
            <a:r>
              <a:rPr lang="en-US" sz="1800"/>
              <a:t>ab </a:t>
            </a:r>
            <a:r>
              <a:rPr b="1" lang="en-US" sz="1800"/>
              <a:t>∈ </a:t>
            </a:r>
            <a:r>
              <a:rPr lang="en-US" sz="1800"/>
              <a:t>L</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280"/>
              </a:spcBef>
              <a:spcAft>
                <a:spcPts val="0"/>
              </a:spcAft>
              <a:buSzPts val="1400"/>
              <a:buNone/>
            </a:pPr>
            <a:r>
              <a:t/>
            </a:r>
            <a:endParaRPr sz="1400"/>
          </a:p>
        </p:txBody>
      </p:sp>
      <p:sp>
        <p:nvSpPr>
          <p:cNvPr id="1870" name="Google Shape;1870;p12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871" name="Google Shape;1871;p12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872" name="Google Shape;1872;p12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3" name="Google Shape;1873;p120"/>
          <p:cNvSpPr txBox="1"/>
          <p:nvPr/>
        </p:nvSpPr>
        <p:spPr>
          <a:xfrm>
            <a:off x="5784025" y="2171699"/>
            <a:ext cx="4274375" cy="203132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Verdana"/>
                <a:ea typeface="Verdana"/>
                <a:cs typeface="Verdana"/>
                <a:sym typeface="Verdana"/>
              </a:rPr>
              <a:t>Pumping Lemma Statement:</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For every string </a:t>
            </a:r>
            <a:r>
              <a:rPr b="1" lang="en-US" sz="1400">
                <a:solidFill>
                  <a:srgbClr val="008000"/>
                </a:solidFill>
                <a:latin typeface="Verdana"/>
                <a:ea typeface="Verdana"/>
                <a:cs typeface="Verdana"/>
                <a:sym typeface="Verdana"/>
              </a:rPr>
              <a:t>x </a:t>
            </a:r>
            <a:r>
              <a:rPr lang="en-US" sz="1400">
                <a:solidFill>
                  <a:schemeClr val="dk1"/>
                </a:solidFill>
                <a:latin typeface="Verdana"/>
                <a:ea typeface="Verdana"/>
                <a:cs typeface="Verdana"/>
                <a:sym typeface="Verdana"/>
              </a:rPr>
              <a:t>in L, there exists a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constant </a:t>
            </a:r>
            <a:r>
              <a:rPr b="1" lang="en-US" sz="1400">
                <a:solidFill>
                  <a:schemeClr val="dk1"/>
                </a:solidFill>
                <a:latin typeface="Verdana"/>
                <a:ea typeface="Verdana"/>
                <a:cs typeface="Verdana"/>
                <a:sym typeface="Verdana"/>
              </a:rPr>
              <a:t>n</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r>
              <a:rPr lang="en-US" sz="1400">
                <a:solidFill>
                  <a:schemeClr val="dk1"/>
                </a:solidFill>
                <a:latin typeface="Verdana"/>
                <a:ea typeface="Verdana"/>
                <a:cs typeface="Verdana"/>
                <a:sym typeface="Verdana"/>
              </a:rPr>
              <a:t> . Now, if the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string </a:t>
            </a:r>
            <a:r>
              <a:rPr b="1" lang="en-US" sz="1400">
                <a:solidFill>
                  <a:srgbClr val="008000"/>
                </a:solidFill>
                <a:latin typeface="Verdana"/>
                <a:ea typeface="Verdana"/>
                <a:cs typeface="Verdana"/>
                <a:sym typeface="Verdana"/>
              </a:rPr>
              <a:t>x </a:t>
            </a:r>
            <a:r>
              <a:rPr lang="en-US" sz="1400">
                <a:solidFill>
                  <a:schemeClr val="dk1"/>
                </a:solidFill>
                <a:latin typeface="Verdana"/>
                <a:ea typeface="Verdana"/>
                <a:cs typeface="Verdana"/>
                <a:sym typeface="Verdana"/>
              </a:rPr>
              <a:t>can be broken into three substrings </a:t>
            </a:r>
            <a:endParaRPr/>
          </a:p>
          <a:p>
            <a:pPr indent="0" lvl="0" marL="0" marR="0" rtl="0" algn="l">
              <a:spcBef>
                <a:spcPts val="0"/>
              </a:spcBef>
              <a:spcAft>
                <a:spcPts val="0"/>
              </a:spcAft>
              <a:buNone/>
            </a:pPr>
            <a:r>
              <a:rPr lang="en-US" sz="1400">
                <a:solidFill>
                  <a:srgbClr val="0000FF"/>
                </a:solidFill>
                <a:latin typeface="Verdana"/>
                <a:ea typeface="Verdana"/>
                <a:cs typeface="Verdana"/>
                <a:sym typeface="Verdana"/>
              </a:rPr>
              <a:t>u</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and </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rgbClr val="0000FF"/>
                </a:solidFill>
                <a:latin typeface="Verdana"/>
                <a:ea typeface="Verdana"/>
                <a:cs typeface="Verdana"/>
                <a:sym typeface="Verdana"/>
              </a:rPr>
              <a:t>=uvw</a:t>
            </a:r>
            <a:endParaRPr sz="1400">
              <a:solidFill>
                <a:srgbClr val="0000FF"/>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Satisfying the following constraints:</a:t>
            </a:r>
            <a:endParaRPr/>
          </a:p>
          <a:p>
            <a:pPr indent="-514350" lvl="0" marL="514350" marR="0" rtl="0" algn="l">
              <a:spcBef>
                <a:spcPts val="0"/>
              </a:spcBef>
              <a:spcAft>
                <a:spcPts val="0"/>
              </a:spcAft>
              <a:buClr>
                <a:schemeClr val="dk1"/>
              </a:buClr>
              <a:buSzPts val="1400"/>
              <a:buFont typeface="Verdana"/>
              <a:buAutoNum type="romanLcPeriod"/>
            </a:pPr>
            <a:r>
              <a:rPr lang="en-US" sz="1400">
                <a:solidFill>
                  <a:schemeClr val="dk1"/>
                </a:solidFill>
                <a:latin typeface="Verdana"/>
                <a:ea typeface="Verdana"/>
                <a:cs typeface="Verdana"/>
                <a:sym typeface="Verdana"/>
              </a:rPr>
              <a:t>  |</a:t>
            </a:r>
            <a:r>
              <a:rPr b="1"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a:t>
            </a:r>
            <a:endParaRPr/>
          </a:p>
          <a:p>
            <a:pPr indent="-514350" lvl="0" marL="514350" marR="0" rtl="0" algn="l">
              <a:spcBef>
                <a:spcPts val="0"/>
              </a:spcBef>
              <a:spcAft>
                <a:spcPts val="0"/>
              </a:spcAft>
              <a:buClr>
                <a:schemeClr val="dk1"/>
              </a:buClr>
              <a:buSzPts val="1400"/>
              <a:buFont typeface="Noto Sans Symbols"/>
              <a:buAutoNum type="romanLcPeriod"/>
            </a:pPr>
            <a:r>
              <a:rPr lang="en-US" sz="1400">
                <a:solidFill>
                  <a:schemeClr val="dk1"/>
                </a:solidFill>
                <a:latin typeface="Verdana"/>
                <a:ea typeface="Verdana"/>
                <a:cs typeface="Verdana"/>
                <a:sym typeface="Verdana"/>
              </a:rPr>
              <a:t>|</a:t>
            </a:r>
            <a:r>
              <a:rPr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 &lt;= </a:t>
            </a:r>
            <a:r>
              <a:rPr b="1" lang="en-US" sz="1400">
                <a:solidFill>
                  <a:schemeClr val="dk1"/>
                </a:solidFill>
                <a:latin typeface="Verdana"/>
                <a:ea typeface="Verdana"/>
                <a:cs typeface="Verdana"/>
                <a:sym typeface="Verdana"/>
              </a:rPr>
              <a:t>n</a:t>
            </a:r>
            <a:endParaRPr sz="1400">
              <a:solidFill>
                <a:schemeClr val="dk1"/>
              </a:solidFill>
              <a:latin typeface="Verdana"/>
              <a:ea typeface="Verdana"/>
              <a:cs typeface="Verdana"/>
              <a:sym typeface="Verdana"/>
            </a:endParaRPr>
          </a:p>
          <a:p>
            <a:pPr indent="-514350" lvl="0" marL="514350" marR="0" rtl="0" algn="l">
              <a:spcBef>
                <a:spcPts val="0"/>
              </a:spcBef>
              <a:spcAft>
                <a:spcPts val="0"/>
              </a:spcAft>
              <a:buClr>
                <a:schemeClr val="dk1"/>
              </a:buClr>
              <a:buSzPts val="1400"/>
              <a:buFont typeface="Noto Sans Symbols"/>
              <a:buAutoNum type="romanLcPeriod"/>
            </a:pPr>
            <a:r>
              <a:rPr lang="en-US" sz="1400">
                <a:solidFill>
                  <a:schemeClr val="dk1"/>
                </a:solidFill>
                <a:latin typeface="Verdana"/>
                <a:ea typeface="Verdana"/>
                <a:cs typeface="Verdana"/>
                <a:sym typeface="Verdana"/>
              </a:rPr>
              <a:t>For all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&gt;=0, the string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also in L</a:t>
            </a:r>
            <a:endParaRPr sz="1400">
              <a:solidFill>
                <a:schemeClr val="dk1"/>
              </a:solidFill>
              <a:latin typeface="Verdana"/>
              <a:ea typeface="Verdana"/>
              <a:cs typeface="Verdana"/>
              <a:sym typeface="Verdana"/>
            </a:endParaRPr>
          </a:p>
        </p:txBody>
      </p:sp>
      <p:grpSp>
        <p:nvGrpSpPr>
          <p:cNvPr id="1874" name="Google Shape;1874;p120"/>
          <p:cNvGrpSpPr/>
          <p:nvPr/>
        </p:nvGrpSpPr>
        <p:grpSpPr>
          <a:xfrm>
            <a:off x="3890344" y="892819"/>
            <a:ext cx="4314984" cy="851959"/>
            <a:chOff x="340919" y="1175821"/>
            <a:chExt cx="3922712" cy="1022351"/>
          </a:xfrm>
        </p:grpSpPr>
        <p:sp>
          <p:nvSpPr>
            <p:cNvPr id="1875" name="Google Shape;1875;p120"/>
            <p:cNvSpPr/>
            <p:nvPr/>
          </p:nvSpPr>
          <p:spPr>
            <a:xfrm>
              <a:off x="19014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876" name="Google Shape;1876;p120"/>
            <p:cNvSpPr/>
            <p:nvPr/>
          </p:nvSpPr>
          <p:spPr>
            <a:xfrm>
              <a:off x="37302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877" name="Google Shape;1877;p120"/>
            <p:cNvCxnSpPr/>
            <p:nvPr/>
          </p:nvCxnSpPr>
          <p:spPr>
            <a:xfrm>
              <a:off x="1183882" y="1939410"/>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1878" name="Google Shape;1878;p120"/>
            <p:cNvSpPr/>
            <p:nvPr/>
          </p:nvSpPr>
          <p:spPr>
            <a:xfrm>
              <a:off x="19776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879" name="Google Shape;1879;p120"/>
            <p:cNvSpPr/>
            <p:nvPr/>
          </p:nvSpPr>
          <p:spPr>
            <a:xfrm>
              <a:off x="38064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a:t>
              </a:r>
              <a:endParaRPr baseline="-25000" sz="1800">
                <a:solidFill>
                  <a:schemeClr val="dk1"/>
                </a:solidFill>
                <a:latin typeface="Garamond"/>
                <a:ea typeface="Garamond"/>
                <a:cs typeface="Garamond"/>
                <a:sym typeface="Garamond"/>
              </a:endParaRPr>
            </a:p>
          </p:txBody>
        </p:sp>
        <p:sp>
          <p:nvSpPr>
            <p:cNvPr id="1880" name="Google Shape;1880;p120"/>
            <p:cNvSpPr/>
            <p:nvPr/>
          </p:nvSpPr>
          <p:spPr>
            <a:xfrm>
              <a:off x="3806431" y="1733034"/>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881" name="Google Shape;1881;p120"/>
            <p:cNvCxnSpPr/>
            <p:nvPr/>
          </p:nvCxnSpPr>
          <p:spPr>
            <a:xfrm>
              <a:off x="2434831" y="1961634"/>
              <a:ext cx="1295400" cy="0"/>
            </a:xfrm>
            <a:prstGeom prst="straightConnector1">
              <a:avLst/>
            </a:prstGeom>
            <a:noFill/>
            <a:ln cap="flat" cmpd="sng" w="9525">
              <a:solidFill>
                <a:schemeClr val="dk1"/>
              </a:solidFill>
              <a:prstDash val="solid"/>
              <a:round/>
              <a:headEnd len="med" w="med" type="none"/>
              <a:tailEnd len="med" w="med" type="triangle"/>
            </a:ln>
          </p:spPr>
        </p:cxnSp>
        <p:sp>
          <p:nvSpPr>
            <p:cNvPr id="1882" name="Google Shape;1882;p120"/>
            <p:cNvSpPr txBox="1"/>
            <p:nvPr/>
          </p:nvSpPr>
          <p:spPr>
            <a:xfrm>
              <a:off x="2763875" y="1613198"/>
              <a:ext cx="287374"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b</a:t>
              </a:r>
              <a:endParaRPr sz="2000">
                <a:solidFill>
                  <a:schemeClr val="dk1"/>
                </a:solidFill>
                <a:latin typeface="Garamond"/>
                <a:ea typeface="Garamond"/>
                <a:cs typeface="Garamond"/>
                <a:sym typeface="Garamond"/>
              </a:endParaRPr>
            </a:p>
          </p:txBody>
        </p:sp>
        <p:sp>
          <p:nvSpPr>
            <p:cNvPr id="1883" name="Google Shape;1883;p120"/>
            <p:cNvSpPr/>
            <p:nvPr/>
          </p:nvSpPr>
          <p:spPr>
            <a:xfrm>
              <a:off x="650481" y="166477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884" name="Google Shape;1884;p120"/>
            <p:cNvCxnSpPr/>
            <p:nvPr/>
          </p:nvCxnSpPr>
          <p:spPr>
            <a:xfrm>
              <a:off x="340919" y="1969572"/>
              <a:ext cx="309562" cy="0"/>
            </a:xfrm>
            <a:prstGeom prst="straightConnector1">
              <a:avLst/>
            </a:prstGeom>
            <a:noFill/>
            <a:ln cap="flat" cmpd="sng" w="9525">
              <a:solidFill>
                <a:schemeClr val="dk1"/>
              </a:solidFill>
              <a:prstDash val="solid"/>
              <a:round/>
              <a:headEnd len="med" w="med" type="none"/>
              <a:tailEnd len="med" w="med" type="triangle"/>
            </a:ln>
          </p:spPr>
        </p:cxnSp>
        <p:sp>
          <p:nvSpPr>
            <p:cNvPr id="1885" name="Google Shape;1885;p120"/>
            <p:cNvSpPr/>
            <p:nvPr/>
          </p:nvSpPr>
          <p:spPr>
            <a:xfrm>
              <a:off x="728268" y="170922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sz="1800">
                <a:solidFill>
                  <a:schemeClr val="dk1"/>
                </a:solidFill>
                <a:latin typeface="Garamond"/>
                <a:ea typeface="Garamond"/>
                <a:cs typeface="Garamond"/>
                <a:sym typeface="Garamond"/>
              </a:endParaRPr>
            </a:p>
          </p:txBody>
        </p:sp>
        <p:sp>
          <p:nvSpPr>
            <p:cNvPr id="1886" name="Google Shape;1886;p120"/>
            <p:cNvSpPr txBox="1"/>
            <p:nvPr/>
          </p:nvSpPr>
          <p:spPr>
            <a:xfrm>
              <a:off x="1412170" y="1578907"/>
              <a:ext cx="262602"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a</a:t>
              </a:r>
              <a:endParaRPr/>
            </a:p>
          </p:txBody>
        </p:sp>
        <p:sp>
          <p:nvSpPr>
            <p:cNvPr id="1887" name="Google Shape;1887;p120"/>
            <p:cNvSpPr/>
            <p:nvPr/>
          </p:nvSpPr>
          <p:spPr>
            <a:xfrm>
              <a:off x="585645" y="1239321"/>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888" name="Google Shape;1888;p120"/>
            <p:cNvSpPr txBox="1"/>
            <p:nvPr/>
          </p:nvSpPr>
          <p:spPr>
            <a:xfrm>
              <a:off x="1069402" y="1175821"/>
              <a:ext cx="406871"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a,b</a:t>
              </a:r>
              <a:endParaRPr sz="1800">
                <a:solidFill>
                  <a:schemeClr val="dk1"/>
                </a:solidFill>
                <a:latin typeface="Garamond"/>
                <a:ea typeface="Garamond"/>
                <a:cs typeface="Garamond"/>
                <a:sym typeface="Garamond"/>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12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Pumping Lemma to prove certain languages are not regular</a:t>
            </a:r>
            <a:endParaRPr sz="2000"/>
          </a:p>
        </p:txBody>
      </p:sp>
      <p:sp>
        <p:nvSpPr>
          <p:cNvPr id="1894" name="Google Shape;1894;p12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Steps to be followed for Pumping Lemma in applying it for to proving  whether the language is </a:t>
            </a:r>
            <a:r>
              <a:rPr i="1" lang="en-US" sz="2000"/>
              <a:t>regular or not regular</a:t>
            </a:r>
            <a:endParaRPr/>
          </a:p>
          <a:p>
            <a:pPr indent="-571500" lvl="0" marL="571500" rtl="0" algn="l">
              <a:spcBef>
                <a:spcPts val="400"/>
              </a:spcBef>
              <a:spcAft>
                <a:spcPts val="0"/>
              </a:spcAft>
              <a:buSzPts val="2000"/>
              <a:buAutoNum type="romanLcPeriod"/>
            </a:pPr>
            <a:r>
              <a:rPr lang="en-US" sz="2000"/>
              <a:t>Pick </a:t>
            </a:r>
            <a:r>
              <a:rPr b="1" lang="en-US" sz="2000"/>
              <a:t>n</a:t>
            </a:r>
            <a:endParaRPr/>
          </a:p>
          <a:p>
            <a:pPr indent="-571500" lvl="0" marL="571500" rtl="0" algn="l">
              <a:spcBef>
                <a:spcPts val="400"/>
              </a:spcBef>
              <a:spcAft>
                <a:spcPts val="0"/>
              </a:spcAft>
              <a:buSzPts val="2000"/>
              <a:buAutoNum type="romanLcPeriod"/>
            </a:pPr>
            <a:r>
              <a:rPr lang="en-US" sz="2000"/>
              <a:t>Pick </a:t>
            </a:r>
            <a:r>
              <a:rPr b="1" lang="en-US" sz="2000">
                <a:solidFill>
                  <a:srgbClr val="008000"/>
                </a:solidFill>
              </a:rPr>
              <a:t>x</a:t>
            </a:r>
            <a:r>
              <a:rPr lang="en-US" sz="2000"/>
              <a:t> such that </a:t>
            </a:r>
            <a:r>
              <a:rPr b="1" lang="en-US" sz="2000">
                <a:solidFill>
                  <a:srgbClr val="008000"/>
                </a:solidFill>
              </a:rPr>
              <a:t>x</a:t>
            </a:r>
            <a:r>
              <a:rPr lang="en-US" sz="2000"/>
              <a:t> belongs to L and |</a:t>
            </a:r>
            <a:r>
              <a:rPr b="1" lang="en-US" sz="2000">
                <a:solidFill>
                  <a:srgbClr val="008000"/>
                </a:solidFill>
              </a:rPr>
              <a:t>x</a:t>
            </a:r>
            <a:r>
              <a:rPr lang="en-US" sz="2000"/>
              <a:t>|&gt;=</a:t>
            </a:r>
            <a:r>
              <a:rPr b="1" lang="en-US" sz="2000"/>
              <a:t>n</a:t>
            </a:r>
            <a:endParaRPr/>
          </a:p>
          <a:p>
            <a:pPr indent="-571500" lvl="0" marL="571500" rtl="0" algn="l">
              <a:spcBef>
                <a:spcPts val="400"/>
              </a:spcBef>
              <a:spcAft>
                <a:spcPts val="0"/>
              </a:spcAft>
              <a:buSzPts val="2000"/>
              <a:buFont typeface="Noto Sans Symbols"/>
              <a:buAutoNum type="romanLcPeriod"/>
            </a:pPr>
            <a:r>
              <a:rPr lang="en-US" sz="2000"/>
              <a:t>Decompose </a:t>
            </a:r>
            <a:r>
              <a:rPr b="1" lang="en-US" sz="2000">
                <a:solidFill>
                  <a:srgbClr val="008000"/>
                </a:solidFill>
              </a:rPr>
              <a:t>x</a:t>
            </a:r>
            <a:r>
              <a:rPr lang="en-US" sz="2000"/>
              <a:t> into </a:t>
            </a:r>
            <a:r>
              <a:rPr lang="en-US" sz="2000">
                <a:solidFill>
                  <a:srgbClr val="0000FF"/>
                </a:solidFill>
              </a:rPr>
              <a:t>uvw</a:t>
            </a:r>
            <a:r>
              <a:rPr lang="en-US" sz="2000"/>
              <a:t> such that       |</a:t>
            </a:r>
            <a:r>
              <a:rPr lang="en-US" sz="2000">
                <a:solidFill>
                  <a:srgbClr val="0000FF"/>
                </a:solidFill>
              </a:rPr>
              <a:t>v</a:t>
            </a:r>
            <a:r>
              <a:rPr lang="en-US" sz="2000"/>
              <a:t>| &gt;=1 and |</a:t>
            </a:r>
            <a:r>
              <a:rPr b="1" lang="en-US" sz="2000">
                <a:solidFill>
                  <a:srgbClr val="0000FF"/>
                </a:solidFill>
              </a:rPr>
              <a:t>uv</a:t>
            </a:r>
            <a:r>
              <a:rPr lang="en-US" sz="2000"/>
              <a:t>|&lt;=</a:t>
            </a:r>
            <a:r>
              <a:rPr b="1" lang="en-US" sz="2000"/>
              <a:t>n </a:t>
            </a:r>
            <a:r>
              <a:rPr lang="en-US" sz="2000"/>
              <a:t>and </a:t>
            </a:r>
            <a:endParaRPr/>
          </a:p>
          <a:p>
            <a:pPr indent="-571500" lvl="0" marL="571500" rtl="0" algn="l">
              <a:spcBef>
                <a:spcPts val="400"/>
              </a:spcBef>
              <a:spcAft>
                <a:spcPts val="0"/>
              </a:spcAft>
              <a:buSzPts val="2000"/>
              <a:buAutoNum type="romanLcPeriod"/>
            </a:pPr>
            <a:r>
              <a:rPr lang="en-US" sz="2000"/>
              <a:t>Pick </a:t>
            </a:r>
            <a:r>
              <a:rPr b="1" lang="en-US" sz="2000">
                <a:solidFill>
                  <a:srgbClr val="FF00FF"/>
                </a:solidFill>
              </a:rPr>
              <a:t>i</a:t>
            </a:r>
            <a:r>
              <a:rPr lang="en-US" sz="2000"/>
              <a:t> such that pumped string </a:t>
            </a:r>
            <a:r>
              <a:rPr b="1" lang="en-US" sz="2000">
                <a:solidFill>
                  <a:srgbClr val="008000"/>
                </a:solidFill>
              </a:rPr>
              <a:t>x</a:t>
            </a:r>
            <a:r>
              <a:rPr lang="en-US" sz="2000"/>
              <a:t> defined by   </a:t>
            </a:r>
            <a:r>
              <a:rPr b="1" lang="en-US" sz="2000">
                <a:solidFill>
                  <a:srgbClr val="008000"/>
                </a:solidFill>
              </a:rPr>
              <a:t>x</a:t>
            </a:r>
            <a:r>
              <a:rPr lang="en-US" sz="2000"/>
              <a:t> =</a:t>
            </a:r>
            <a:r>
              <a:rPr lang="en-US" sz="2000">
                <a:solidFill>
                  <a:srgbClr val="0000FF"/>
                </a:solidFill>
              </a:rPr>
              <a:t>uv</a:t>
            </a:r>
            <a:r>
              <a:rPr b="1" baseline="30000" lang="en-US" sz="2000">
                <a:solidFill>
                  <a:srgbClr val="FF00FF"/>
                </a:solidFill>
              </a:rPr>
              <a:t>i</a:t>
            </a:r>
            <a:r>
              <a:rPr lang="en-US" sz="2000">
                <a:solidFill>
                  <a:srgbClr val="0000FF"/>
                </a:solidFill>
              </a:rPr>
              <a:t>w</a:t>
            </a:r>
            <a:r>
              <a:rPr lang="en-US" sz="2000"/>
              <a:t> is </a:t>
            </a:r>
            <a:r>
              <a:rPr i="1" lang="en-US" sz="2000">
                <a:solidFill>
                  <a:srgbClr val="FF0000"/>
                </a:solidFill>
              </a:rPr>
              <a:t>not</a:t>
            </a:r>
            <a:r>
              <a:rPr lang="en-US" sz="2000">
                <a:solidFill>
                  <a:srgbClr val="FF0000"/>
                </a:solidFill>
              </a:rPr>
              <a:t> </a:t>
            </a:r>
            <a:r>
              <a:rPr lang="en-US" sz="2000"/>
              <a:t>in L</a:t>
            </a:r>
            <a:endParaRPr/>
          </a:p>
          <a:p>
            <a:pPr indent="-444500" lvl="0" marL="571500" rtl="0" algn="l">
              <a:spcBef>
                <a:spcPts val="400"/>
              </a:spcBef>
              <a:spcAft>
                <a:spcPts val="0"/>
              </a:spcAft>
              <a:buSzPts val="2000"/>
              <a:buNone/>
            </a:pPr>
            <a:r>
              <a:t/>
            </a:r>
            <a:endParaRPr sz="2000"/>
          </a:p>
          <a:p>
            <a:pPr indent="0" lvl="0" marL="0" rtl="0" algn="just">
              <a:spcBef>
                <a:spcPts val="360"/>
              </a:spcBef>
              <a:spcAft>
                <a:spcPts val="0"/>
              </a:spcAft>
              <a:buSzPts val="1800"/>
              <a:buNone/>
            </a:pPr>
            <a:r>
              <a:rPr lang="en-US" sz="1800"/>
              <a:t>Note: Pumping Lemma is used to show that certain languages are not regular. The demonstration is always by contradiction</a:t>
            </a:r>
            <a:endParaRPr/>
          </a:p>
        </p:txBody>
      </p:sp>
      <p:sp>
        <p:nvSpPr>
          <p:cNvPr id="1895" name="Google Shape;1895;p12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896" name="Google Shape;1896;p12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897" name="Google Shape;1897;p12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12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General Strategy to Prove certain language is not regular according to Pumping Lemma</a:t>
            </a:r>
            <a:endParaRPr sz="2400"/>
          </a:p>
        </p:txBody>
      </p:sp>
      <p:sp>
        <p:nvSpPr>
          <p:cNvPr id="1903" name="Google Shape;1903;p12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2400"/>
              <a:buNone/>
            </a:pPr>
            <a:r>
              <a:rPr b="1" lang="en-US" sz="2400"/>
              <a:t>Step 1: </a:t>
            </a:r>
            <a:r>
              <a:rPr lang="en-US" sz="2400"/>
              <a:t>Assume the language </a:t>
            </a:r>
            <a:r>
              <a:rPr b="1" lang="en-US" sz="2400"/>
              <a:t>L</a:t>
            </a:r>
            <a:r>
              <a:rPr lang="en-US" sz="2400"/>
              <a:t> is regular and the number of states in finite automata be </a:t>
            </a:r>
            <a:r>
              <a:rPr b="1" lang="en-US" sz="2400"/>
              <a:t>n</a:t>
            </a:r>
            <a:endParaRPr/>
          </a:p>
          <a:p>
            <a:pPr indent="0" lvl="0" marL="0" rtl="0" algn="just">
              <a:spcBef>
                <a:spcPts val="480"/>
              </a:spcBef>
              <a:spcAft>
                <a:spcPts val="0"/>
              </a:spcAft>
              <a:buSzPts val="2400"/>
              <a:buNone/>
            </a:pPr>
            <a:r>
              <a:rPr b="1" lang="en-US" sz="2400"/>
              <a:t>Step 2: </a:t>
            </a:r>
            <a:r>
              <a:rPr lang="en-US" sz="2400"/>
              <a:t>Select the string say </a:t>
            </a:r>
            <a:r>
              <a:rPr b="1" lang="en-US" sz="2400">
                <a:solidFill>
                  <a:srgbClr val="008000"/>
                </a:solidFill>
              </a:rPr>
              <a:t>x</a:t>
            </a:r>
            <a:r>
              <a:rPr lang="en-US" sz="2400"/>
              <a:t> and break it into substring </a:t>
            </a:r>
            <a:r>
              <a:rPr lang="en-US" sz="2400">
                <a:solidFill>
                  <a:srgbClr val="0000FF"/>
                </a:solidFill>
              </a:rPr>
              <a:t>u</a:t>
            </a:r>
            <a:r>
              <a:rPr lang="en-US" sz="2400"/>
              <a:t>, </a:t>
            </a:r>
            <a:r>
              <a:rPr lang="en-US" sz="2400">
                <a:solidFill>
                  <a:srgbClr val="0000FF"/>
                </a:solidFill>
              </a:rPr>
              <a:t>v</a:t>
            </a:r>
            <a:r>
              <a:rPr lang="en-US" sz="2400"/>
              <a:t>, and </a:t>
            </a:r>
            <a:r>
              <a:rPr lang="en-US" sz="2400">
                <a:solidFill>
                  <a:srgbClr val="0000FF"/>
                </a:solidFill>
              </a:rPr>
              <a:t>w</a:t>
            </a:r>
            <a:r>
              <a:rPr lang="en-US" sz="2400"/>
              <a:t> such that </a:t>
            </a:r>
            <a:r>
              <a:rPr b="1" lang="en-US" sz="2400">
                <a:solidFill>
                  <a:srgbClr val="008000"/>
                </a:solidFill>
              </a:rPr>
              <a:t>x</a:t>
            </a:r>
            <a:r>
              <a:rPr lang="en-US" sz="2400"/>
              <a:t>=</a:t>
            </a:r>
            <a:r>
              <a:rPr lang="en-US" sz="2400">
                <a:solidFill>
                  <a:srgbClr val="0000FF"/>
                </a:solidFill>
              </a:rPr>
              <a:t>uvw </a:t>
            </a:r>
            <a:r>
              <a:rPr lang="en-US" sz="2400"/>
              <a:t>with the constraints |</a:t>
            </a:r>
            <a:r>
              <a:rPr b="1" lang="en-US" sz="2400">
                <a:solidFill>
                  <a:srgbClr val="008000"/>
                </a:solidFill>
              </a:rPr>
              <a:t>x</a:t>
            </a:r>
            <a:r>
              <a:rPr lang="en-US" sz="2400"/>
              <a:t>|&gt;=</a:t>
            </a:r>
            <a:r>
              <a:rPr b="1" lang="en-US" sz="2400"/>
              <a:t>n</a:t>
            </a:r>
            <a:r>
              <a:rPr lang="en-US" sz="2400"/>
              <a:t>, |</a:t>
            </a:r>
            <a:r>
              <a:rPr lang="en-US" sz="2400">
                <a:solidFill>
                  <a:srgbClr val="0000FF"/>
                </a:solidFill>
              </a:rPr>
              <a:t>v</a:t>
            </a:r>
            <a:r>
              <a:rPr lang="en-US" sz="2400"/>
              <a:t>|&gt;=1  and |</a:t>
            </a:r>
            <a:r>
              <a:rPr lang="en-US" sz="2400">
                <a:solidFill>
                  <a:srgbClr val="0000FF"/>
                </a:solidFill>
              </a:rPr>
              <a:t>uv</a:t>
            </a:r>
            <a:r>
              <a:rPr lang="en-US" sz="2400"/>
              <a:t>|&lt;=</a:t>
            </a:r>
            <a:r>
              <a:rPr b="1" lang="en-US" sz="2400"/>
              <a:t>n</a:t>
            </a:r>
            <a:endParaRPr/>
          </a:p>
          <a:p>
            <a:pPr indent="0" lvl="0" marL="0" rtl="0" algn="just">
              <a:spcBef>
                <a:spcPts val="480"/>
              </a:spcBef>
              <a:spcAft>
                <a:spcPts val="0"/>
              </a:spcAft>
              <a:buSzPts val="2400"/>
              <a:buNone/>
            </a:pPr>
            <a:r>
              <a:rPr b="1" lang="en-US" sz="2400"/>
              <a:t>Step 3: </a:t>
            </a:r>
            <a:r>
              <a:rPr lang="en-US" sz="2400"/>
              <a:t>Find </a:t>
            </a:r>
            <a:r>
              <a:rPr b="1" lang="en-US" sz="2400">
                <a:solidFill>
                  <a:srgbClr val="FF00FF"/>
                </a:solidFill>
              </a:rPr>
              <a:t>i </a:t>
            </a:r>
            <a:r>
              <a:rPr lang="en-US" sz="2400"/>
              <a:t>such that </a:t>
            </a:r>
            <a:r>
              <a:rPr lang="en-US" sz="2400">
                <a:solidFill>
                  <a:srgbClr val="0000FF"/>
                </a:solidFill>
              </a:rPr>
              <a:t>uv</a:t>
            </a:r>
            <a:r>
              <a:rPr b="1" baseline="30000" lang="en-US" sz="2400">
                <a:solidFill>
                  <a:srgbClr val="FF00FF"/>
                </a:solidFill>
              </a:rPr>
              <a:t>i</a:t>
            </a:r>
            <a:r>
              <a:rPr lang="en-US" sz="2400">
                <a:solidFill>
                  <a:srgbClr val="0000FF"/>
                </a:solidFill>
              </a:rPr>
              <a:t>w </a:t>
            </a:r>
            <a:r>
              <a:rPr lang="en-US" sz="2400"/>
              <a:t>∉ L . According to pumping lemma, </a:t>
            </a:r>
            <a:r>
              <a:rPr lang="en-US" sz="2400">
                <a:solidFill>
                  <a:srgbClr val="0000FF"/>
                </a:solidFill>
              </a:rPr>
              <a:t>uv</a:t>
            </a:r>
            <a:r>
              <a:rPr b="1" baseline="30000" lang="en-US" sz="2400">
                <a:solidFill>
                  <a:srgbClr val="FF00FF"/>
                </a:solidFill>
              </a:rPr>
              <a:t>i</a:t>
            </a:r>
            <a:r>
              <a:rPr lang="en-US" sz="2400">
                <a:solidFill>
                  <a:srgbClr val="0000FF"/>
                </a:solidFill>
              </a:rPr>
              <a:t>w </a:t>
            </a:r>
            <a:r>
              <a:rPr lang="en-US" sz="2400"/>
              <a:t>∈ L . So, the result is contradiction to the assumption that the language is regular. Therefore, the given language L is not regular.</a:t>
            </a:r>
            <a:endParaRPr sz="2400"/>
          </a:p>
          <a:p>
            <a:pPr indent="0" lvl="0" marL="0" rtl="0" algn="just">
              <a:spcBef>
                <a:spcPts val="480"/>
              </a:spcBef>
              <a:spcAft>
                <a:spcPts val="0"/>
              </a:spcAft>
              <a:buSzPts val="2400"/>
              <a:buNone/>
            </a:pPr>
            <a:r>
              <a:t/>
            </a:r>
            <a:endParaRPr sz="2400"/>
          </a:p>
        </p:txBody>
      </p:sp>
      <p:sp>
        <p:nvSpPr>
          <p:cNvPr id="1904" name="Google Shape;1904;p12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905" name="Google Shape;1905;p12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906" name="Google Shape;1906;p12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12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 </a:t>
            </a:r>
            <a:endParaRPr/>
          </a:p>
        </p:txBody>
      </p:sp>
      <p:sp>
        <p:nvSpPr>
          <p:cNvPr id="1912" name="Google Shape;1912;p12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Show that the language </a:t>
            </a:r>
            <a:endParaRPr/>
          </a:p>
          <a:p>
            <a:pPr indent="0" lvl="0" marL="0" rtl="0" algn="l">
              <a:spcBef>
                <a:spcPts val="600"/>
              </a:spcBef>
              <a:spcAft>
                <a:spcPts val="0"/>
              </a:spcAft>
              <a:buSzPts val="3000"/>
              <a:buNone/>
            </a:pPr>
            <a:r>
              <a:rPr lang="en-US"/>
              <a:t>L={a</a:t>
            </a:r>
            <a:r>
              <a:rPr baseline="30000" lang="en-US"/>
              <a:t>n</a:t>
            </a:r>
            <a:r>
              <a:rPr lang="en-US"/>
              <a:t>b</a:t>
            </a:r>
            <a:r>
              <a:rPr baseline="30000" lang="en-US"/>
              <a:t>n</a:t>
            </a:r>
            <a:r>
              <a:rPr lang="en-US"/>
              <a:t>, n&gt;=0} is not regular</a:t>
            </a:r>
            <a:endParaRPr/>
          </a:p>
          <a:p>
            <a:pPr indent="0" lvl="0" marL="0" rtl="0" algn="l">
              <a:spcBef>
                <a:spcPts val="600"/>
              </a:spcBef>
              <a:spcAft>
                <a:spcPts val="0"/>
              </a:spcAft>
              <a:buSzPts val="3000"/>
              <a:buNone/>
            </a:pPr>
            <a:r>
              <a:t/>
            </a:r>
            <a:endParaRPr/>
          </a:p>
          <a:p>
            <a:pPr indent="0" lvl="0" marL="0" rtl="0" algn="l">
              <a:spcBef>
                <a:spcPts val="600"/>
              </a:spcBef>
              <a:spcAft>
                <a:spcPts val="0"/>
              </a:spcAft>
              <a:buSzPts val="3000"/>
              <a:buNone/>
            </a:pPr>
            <a:r>
              <a:t/>
            </a:r>
            <a:endParaRPr/>
          </a:p>
          <a:p>
            <a:pPr indent="-279400" lvl="0" marL="469900" rtl="0" algn="l">
              <a:spcBef>
                <a:spcPts val="600"/>
              </a:spcBef>
              <a:spcAft>
                <a:spcPts val="0"/>
              </a:spcAft>
              <a:buSzPts val="3000"/>
              <a:buNone/>
            </a:pPr>
            <a:r>
              <a:t/>
            </a:r>
            <a:endParaRPr/>
          </a:p>
        </p:txBody>
      </p:sp>
      <p:sp>
        <p:nvSpPr>
          <p:cNvPr id="1913" name="Google Shape;1913;p12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914" name="Google Shape;1914;p12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915" name="Google Shape;1915;p12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2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600"/>
              <a:t>Show that L={a</a:t>
            </a:r>
            <a:r>
              <a:rPr baseline="30000" lang="en-US" sz="1600"/>
              <a:t>n</a:t>
            </a:r>
            <a:r>
              <a:rPr lang="en-US" sz="1600"/>
              <a:t>b</a:t>
            </a:r>
            <a:r>
              <a:rPr baseline="30000" lang="en-US" sz="1600"/>
              <a:t>n</a:t>
            </a:r>
            <a:r>
              <a:rPr lang="en-US" sz="1600"/>
              <a:t>, n&gt;=0} is not regular</a:t>
            </a:r>
            <a:br>
              <a:rPr lang="en-US" sz="1600"/>
            </a:br>
            <a:r>
              <a:rPr b="1" lang="en-US" sz="1600">
                <a:solidFill>
                  <a:srgbClr val="FF0000"/>
                </a:solidFill>
              </a:rPr>
              <a:t>Rough Slide </a:t>
            </a:r>
            <a:endParaRPr b="1" sz="1600">
              <a:solidFill>
                <a:srgbClr val="FF0000"/>
              </a:solidFill>
            </a:endParaRPr>
          </a:p>
        </p:txBody>
      </p:sp>
      <p:sp>
        <p:nvSpPr>
          <p:cNvPr id="1921" name="Google Shape;1921;p12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b="1" lang="en-US" sz="1600"/>
              <a:t>Step 1: </a:t>
            </a:r>
            <a:r>
              <a:rPr lang="en-US" sz="1600"/>
              <a:t>Let L be the regular language </a:t>
            </a:r>
            <a:endParaRPr/>
          </a:p>
          <a:p>
            <a:pPr indent="0" lvl="0" marL="0" rtl="0" algn="l">
              <a:spcBef>
                <a:spcPts val="320"/>
              </a:spcBef>
              <a:spcAft>
                <a:spcPts val="0"/>
              </a:spcAft>
              <a:buSzPts val="1600"/>
              <a:buNone/>
            </a:pPr>
            <a:r>
              <a:rPr lang="en-US" sz="1600"/>
              <a:t>and n be the number of states in finite automaton</a:t>
            </a:r>
            <a:endParaRPr/>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p:txBody>
      </p:sp>
      <p:sp>
        <p:nvSpPr>
          <p:cNvPr id="1922" name="Google Shape;1922;p12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923" name="Google Shape;1923;p12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924" name="Google Shape;1924;p12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5" name="Google Shape;1925;p124"/>
          <p:cNvSpPr txBox="1"/>
          <p:nvPr/>
        </p:nvSpPr>
        <p:spPr>
          <a:xfrm>
            <a:off x="5621940" y="-38102"/>
            <a:ext cx="4477508"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 Pick </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 Pick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belongs to L and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iii. Decompose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into </a:t>
            </a:r>
            <a:r>
              <a:rPr lang="en-US" sz="1400">
                <a:solidFill>
                  <a:srgbClr val="0000FF"/>
                </a:solidFill>
                <a:latin typeface="Verdana"/>
                <a:ea typeface="Verdana"/>
                <a:cs typeface="Verdana"/>
                <a:sym typeface="Verdana"/>
              </a:rPr>
              <a:t>uvw</a:t>
            </a:r>
            <a:r>
              <a:rPr lang="en-US" sz="1400">
                <a:solidFill>
                  <a:schemeClr val="dk1"/>
                </a:solidFill>
                <a:latin typeface="Verdana"/>
                <a:ea typeface="Verdana"/>
                <a:cs typeface="Verdana"/>
                <a:sym typeface="Verdana"/>
              </a:rPr>
              <a:t> such that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and |</a:t>
            </a:r>
            <a:r>
              <a:rPr b="1"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|&lt;=</a:t>
            </a:r>
            <a:r>
              <a:rPr b="1" lang="en-US" sz="1400">
                <a:solidFill>
                  <a:schemeClr val="dk1"/>
                </a:solidFill>
                <a:latin typeface="Verdana"/>
                <a:ea typeface="Verdana"/>
                <a:cs typeface="Verdana"/>
                <a:sym typeface="Verdana"/>
              </a:rPr>
              <a:t>n </a:t>
            </a:r>
            <a:r>
              <a:rPr lang="en-US" sz="1400">
                <a:solidFill>
                  <a:schemeClr val="dk1"/>
                </a:solidFill>
                <a:latin typeface="Verdana"/>
                <a:ea typeface="Verdana"/>
                <a:cs typeface="Verdana"/>
                <a:sym typeface="Verdana"/>
              </a:rPr>
              <a:t>and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iv. Pick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 such that pumped string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defined by</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t>
            </a:r>
            <a:r>
              <a:rPr i="1" lang="en-US" sz="1400">
                <a:solidFill>
                  <a:srgbClr val="FF0000"/>
                </a:solidFill>
                <a:latin typeface="Verdana"/>
                <a:ea typeface="Verdana"/>
                <a:cs typeface="Verdana"/>
                <a:sym typeface="Verdana"/>
              </a:rPr>
              <a:t>not</a:t>
            </a:r>
            <a:r>
              <a:rPr lang="en-US" sz="1400">
                <a:solidFill>
                  <a:srgbClr val="FF0000"/>
                </a:solidFill>
                <a:latin typeface="Verdana"/>
                <a:ea typeface="Verdana"/>
                <a:cs typeface="Verdana"/>
                <a:sym typeface="Verdana"/>
              </a:rPr>
              <a:t> </a:t>
            </a:r>
            <a:r>
              <a:rPr lang="en-US" sz="1400">
                <a:solidFill>
                  <a:schemeClr val="dk1"/>
                </a:solidFill>
                <a:latin typeface="Verdana"/>
                <a:ea typeface="Verdana"/>
                <a:cs typeface="Verdana"/>
                <a:sym typeface="Verdana"/>
              </a:rPr>
              <a:t>in L</a:t>
            </a:r>
            <a:endParaRPr sz="1400">
              <a:solidFill>
                <a:schemeClr val="dk1"/>
              </a:solidFill>
              <a:latin typeface="Verdana"/>
              <a:ea typeface="Verdana"/>
              <a:cs typeface="Verdana"/>
              <a:sym typeface="Verdana"/>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2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600"/>
              <a:t>Show that L={a</a:t>
            </a:r>
            <a:r>
              <a:rPr baseline="30000" lang="en-US" sz="1600"/>
              <a:t>n</a:t>
            </a:r>
            <a:r>
              <a:rPr lang="en-US" sz="1600"/>
              <a:t>b</a:t>
            </a:r>
            <a:r>
              <a:rPr baseline="30000" lang="en-US" sz="1600"/>
              <a:t>n</a:t>
            </a:r>
            <a:r>
              <a:rPr lang="en-US" sz="1600"/>
              <a:t>, n&gt;=0} is not regular</a:t>
            </a:r>
            <a:br>
              <a:rPr lang="en-US" sz="1600"/>
            </a:br>
            <a:r>
              <a:rPr b="1" lang="en-US" sz="1600">
                <a:solidFill>
                  <a:srgbClr val="FF0000"/>
                </a:solidFill>
              </a:rPr>
              <a:t>Rough Slide </a:t>
            </a:r>
            <a:endParaRPr b="1" sz="1600">
              <a:solidFill>
                <a:srgbClr val="FF0000"/>
              </a:solidFill>
            </a:endParaRPr>
          </a:p>
        </p:txBody>
      </p:sp>
      <p:sp>
        <p:nvSpPr>
          <p:cNvPr id="1931" name="Google Shape;1931;p12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b="1" lang="en-US" sz="1600"/>
              <a:t>Step 1: </a:t>
            </a:r>
            <a:r>
              <a:rPr lang="en-US" sz="1600"/>
              <a:t>Let L be the regular language </a:t>
            </a:r>
            <a:endParaRPr/>
          </a:p>
          <a:p>
            <a:pPr indent="0" lvl="0" marL="0" rtl="0" algn="l">
              <a:spcBef>
                <a:spcPts val="320"/>
              </a:spcBef>
              <a:spcAft>
                <a:spcPts val="0"/>
              </a:spcAft>
              <a:buSzPts val="1600"/>
              <a:buNone/>
            </a:pPr>
            <a:r>
              <a:rPr lang="en-US" sz="1600"/>
              <a:t>and n be the number of states in finite automaton</a:t>
            </a:r>
            <a:endParaRPr/>
          </a:p>
          <a:p>
            <a:pPr indent="0" lvl="0" marL="0" rtl="0" algn="l">
              <a:spcBef>
                <a:spcPts val="320"/>
              </a:spcBef>
              <a:spcAft>
                <a:spcPts val="0"/>
              </a:spcAft>
              <a:buSzPts val="1600"/>
              <a:buNone/>
            </a:pPr>
            <a:r>
              <a:rPr b="1" lang="en-US" sz="1600"/>
              <a:t>Step 2: </a:t>
            </a:r>
            <a:r>
              <a:rPr lang="en-US" sz="1600"/>
              <a:t>Consider the string </a:t>
            </a:r>
            <a:endParaRPr/>
          </a:p>
          <a:p>
            <a:pPr indent="0" lvl="0" marL="0" rtl="0" algn="l">
              <a:spcBef>
                <a:spcPts val="320"/>
              </a:spcBef>
              <a:spcAft>
                <a:spcPts val="0"/>
              </a:spcAft>
              <a:buSzPts val="1600"/>
              <a:buNone/>
            </a:pPr>
            <a:r>
              <a:rPr lang="en-US" sz="1600"/>
              <a:t>X = a</a:t>
            </a:r>
            <a:r>
              <a:rPr baseline="30000" lang="en-US" sz="1600"/>
              <a:t>n</a:t>
            </a:r>
            <a:r>
              <a:rPr lang="en-US" sz="1600"/>
              <a:t>b</a:t>
            </a:r>
            <a:r>
              <a:rPr baseline="30000" lang="en-US" sz="1600"/>
              <a:t>n</a:t>
            </a:r>
            <a:r>
              <a:rPr lang="en-US" sz="1600"/>
              <a:t>  , |x| =|a</a:t>
            </a:r>
            <a:r>
              <a:rPr baseline="30000" lang="en-US" sz="1600"/>
              <a:t>n</a:t>
            </a:r>
            <a:r>
              <a:rPr lang="en-US" sz="1600"/>
              <a:t>b</a:t>
            </a:r>
            <a:r>
              <a:rPr baseline="30000" lang="en-US" sz="1600"/>
              <a:t>n </a:t>
            </a:r>
            <a:r>
              <a:rPr lang="en-US" sz="1600"/>
              <a:t>| = 2n ≥ n    ; |</a:t>
            </a:r>
            <a:r>
              <a:rPr b="1" lang="en-US" sz="1600">
                <a:solidFill>
                  <a:srgbClr val="008000"/>
                </a:solidFill>
              </a:rPr>
              <a:t>x</a:t>
            </a:r>
            <a:r>
              <a:rPr lang="en-US" sz="1600"/>
              <a:t>|&gt;=</a:t>
            </a:r>
            <a:r>
              <a:rPr b="1" lang="en-US" sz="1600"/>
              <a:t>n</a:t>
            </a:r>
            <a:r>
              <a:rPr lang="en-US" sz="1600"/>
              <a:t> </a:t>
            </a:r>
            <a:endParaRPr sz="1600"/>
          </a:p>
          <a:p>
            <a:pPr indent="0" lvl="0" marL="0" rtl="0" algn="l">
              <a:spcBef>
                <a:spcPts val="320"/>
              </a:spcBef>
              <a:spcAft>
                <a:spcPts val="0"/>
              </a:spcAft>
              <a:buSzPts val="1600"/>
              <a:buNone/>
            </a:pPr>
            <a:r>
              <a:t/>
            </a:r>
            <a:endParaRPr sz="16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p:txBody>
      </p:sp>
      <p:sp>
        <p:nvSpPr>
          <p:cNvPr id="1932" name="Google Shape;1932;p12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933" name="Google Shape;1933;p12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934" name="Google Shape;1934;p12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5" name="Google Shape;1935;p125"/>
          <p:cNvSpPr txBox="1"/>
          <p:nvPr/>
        </p:nvSpPr>
        <p:spPr>
          <a:xfrm>
            <a:off x="5621940" y="-38102"/>
            <a:ext cx="4477508"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 Pick </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 Pick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belongs to L and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iii. Decompose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into </a:t>
            </a:r>
            <a:r>
              <a:rPr lang="en-US" sz="1400">
                <a:solidFill>
                  <a:srgbClr val="0000FF"/>
                </a:solidFill>
                <a:latin typeface="Verdana"/>
                <a:ea typeface="Verdana"/>
                <a:cs typeface="Verdana"/>
                <a:sym typeface="Verdana"/>
              </a:rPr>
              <a:t>uvw</a:t>
            </a:r>
            <a:r>
              <a:rPr lang="en-US" sz="1400">
                <a:solidFill>
                  <a:schemeClr val="dk1"/>
                </a:solidFill>
                <a:latin typeface="Verdana"/>
                <a:ea typeface="Verdana"/>
                <a:cs typeface="Verdana"/>
                <a:sym typeface="Verdana"/>
              </a:rPr>
              <a:t> such that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and |</a:t>
            </a:r>
            <a:r>
              <a:rPr b="1"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|&lt;=</a:t>
            </a:r>
            <a:r>
              <a:rPr b="1" lang="en-US" sz="1400">
                <a:solidFill>
                  <a:schemeClr val="dk1"/>
                </a:solidFill>
                <a:latin typeface="Verdana"/>
                <a:ea typeface="Verdana"/>
                <a:cs typeface="Verdana"/>
                <a:sym typeface="Verdana"/>
              </a:rPr>
              <a:t>n </a:t>
            </a:r>
            <a:r>
              <a:rPr lang="en-US" sz="1400">
                <a:solidFill>
                  <a:schemeClr val="dk1"/>
                </a:solidFill>
                <a:latin typeface="Verdana"/>
                <a:ea typeface="Verdana"/>
                <a:cs typeface="Verdana"/>
                <a:sym typeface="Verdana"/>
              </a:rPr>
              <a:t>and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iv. Pick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 such that pumped string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defined by</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t>
            </a:r>
            <a:r>
              <a:rPr i="1" lang="en-US" sz="1400">
                <a:solidFill>
                  <a:srgbClr val="FF0000"/>
                </a:solidFill>
                <a:latin typeface="Verdana"/>
                <a:ea typeface="Verdana"/>
                <a:cs typeface="Verdana"/>
                <a:sym typeface="Verdana"/>
              </a:rPr>
              <a:t>not</a:t>
            </a:r>
            <a:r>
              <a:rPr lang="en-US" sz="1400">
                <a:solidFill>
                  <a:srgbClr val="FF0000"/>
                </a:solidFill>
                <a:latin typeface="Verdana"/>
                <a:ea typeface="Verdana"/>
                <a:cs typeface="Verdana"/>
                <a:sym typeface="Verdana"/>
              </a:rPr>
              <a:t> </a:t>
            </a:r>
            <a:r>
              <a:rPr lang="en-US" sz="1400">
                <a:solidFill>
                  <a:schemeClr val="dk1"/>
                </a:solidFill>
                <a:latin typeface="Verdana"/>
                <a:ea typeface="Verdana"/>
                <a:cs typeface="Verdana"/>
                <a:sym typeface="Verdana"/>
              </a:rPr>
              <a:t>in L</a:t>
            </a:r>
            <a:endParaRPr sz="1400">
              <a:solidFill>
                <a:schemeClr val="dk1"/>
              </a:solidFill>
              <a:latin typeface="Verdana"/>
              <a:ea typeface="Verdana"/>
              <a:cs typeface="Verdana"/>
              <a:sym typeface="Verdana"/>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12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600"/>
              <a:t>Show that L={a</a:t>
            </a:r>
            <a:r>
              <a:rPr baseline="30000" lang="en-US" sz="1600"/>
              <a:t>n</a:t>
            </a:r>
            <a:r>
              <a:rPr lang="en-US" sz="1600"/>
              <a:t>b</a:t>
            </a:r>
            <a:r>
              <a:rPr baseline="30000" lang="en-US" sz="1600"/>
              <a:t>n</a:t>
            </a:r>
            <a:r>
              <a:rPr lang="en-US" sz="1600"/>
              <a:t>, n&gt;=0} is not regular</a:t>
            </a:r>
            <a:br>
              <a:rPr lang="en-US" sz="1600"/>
            </a:br>
            <a:r>
              <a:rPr b="1" lang="en-US" sz="1600">
                <a:solidFill>
                  <a:srgbClr val="FF0000"/>
                </a:solidFill>
              </a:rPr>
              <a:t>Rough Slide </a:t>
            </a:r>
            <a:endParaRPr b="1" sz="1600">
              <a:solidFill>
                <a:srgbClr val="FF0000"/>
              </a:solidFill>
            </a:endParaRPr>
          </a:p>
        </p:txBody>
      </p:sp>
      <p:sp>
        <p:nvSpPr>
          <p:cNvPr id="1941" name="Google Shape;1941;p12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b="1" lang="en-US" sz="1600"/>
              <a:t>Step 1: </a:t>
            </a:r>
            <a:r>
              <a:rPr lang="en-US" sz="1600"/>
              <a:t>Let L be the regular language </a:t>
            </a:r>
            <a:endParaRPr/>
          </a:p>
          <a:p>
            <a:pPr indent="0" lvl="0" marL="0" rtl="0" algn="l">
              <a:spcBef>
                <a:spcPts val="320"/>
              </a:spcBef>
              <a:spcAft>
                <a:spcPts val="0"/>
              </a:spcAft>
              <a:buSzPts val="1600"/>
              <a:buNone/>
            </a:pPr>
            <a:r>
              <a:rPr lang="en-US" sz="1600"/>
              <a:t>and n be the number of states in finite automaton</a:t>
            </a:r>
            <a:endParaRPr/>
          </a:p>
          <a:p>
            <a:pPr indent="0" lvl="0" marL="0" rtl="0" algn="l">
              <a:spcBef>
                <a:spcPts val="320"/>
              </a:spcBef>
              <a:spcAft>
                <a:spcPts val="0"/>
              </a:spcAft>
              <a:buSzPts val="1600"/>
              <a:buNone/>
            </a:pPr>
            <a:r>
              <a:rPr b="1" lang="en-US" sz="1600"/>
              <a:t>Step 2: </a:t>
            </a:r>
            <a:r>
              <a:rPr lang="en-US" sz="1600"/>
              <a:t>Consider the string </a:t>
            </a:r>
            <a:endParaRPr/>
          </a:p>
          <a:p>
            <a:pPr indent="0" lvl="0" marL="0" rtl="0" algn="l">
              <a:spcBef>
                <a:spcPts val="320"/>
              </a:spcBef>
              <a:spcAft>
                <a:spcPts val="0"/>
              </a:spcAft>
              <a:buSzPts val="1600"/>
              <a:buNone/>
            </a:pPr>
            <a:r>
              <a:rPr lang="en-US" sz="1600"/>
              <a:t>X = a</a:t>
            </a:r>
            <a:r>
              <a:rPr baseline="30000" lang="en-US" sz="1600"/>
              <a:t>n</a:t>
            </a:r>
            <a:r>
              <a:rPr lang="en-US" sz="1600"/>
              <a:t>b</a:t>
            </a:r>
            <a:r>
              <a:rPr baseline="30000" lang="en-US" sz="1600"/>
              <a:t>n</a:t>
            </a:r>
            <a:r>
              <a:rPr lang="en-US" sz="1600"/>
              <a:t>  , |x| =|a</a:t>
            </a:r>
            <a:r>
              <a:rPr baseline="30000" lang="en-US" sz="1600"/>
              <a:t>n</a:t>
            </a:r>
            <a:r>
              <a:rPr lang="en-US" sz="1600"/>
              <a:t>b</a:t>
            </a:r>
            <a:r>
              <a:rPr baseline="30000" lang="en-US" sz="1600"/>
              <a:t>n </a:t>
            </a:r>
            <a:r>
              <a:rPr lang="en-US" sz="1600"/>
              <a:t>| = 2n ≥ n    ; |</a:t>
            </a:r>
            <a:r>
              <a:rPr b="1" lang="en-US" sz="1600">
                <a:solidFill>
                  <a:srgbClr val="008000"/>
                </a:solidFill>
              </a:rPr>
              <a:t>x</a:t>
            </a:r>
            <a:r>
              <a:rPr lang="en-US" sz="1600"/>
              <a:t>|&gt;=</a:t>
            </a:r>
            <a:r>
              <a:rPr b="1" lang="en-US" sz="1600"/>
              <a:t>n</a:t>
            </a:r>
            <a:r>
              <a:rPr lang="en-US" sz="1600"/>
              <a:t> </a:t>
            </a:r>
            <a:endParaRPr sz="1600"/>
          </a:p>
          <a:p>
            <a:pPr indent="0" lvl="0" marL="0" rtl="0" algn="l">
              <a:spcBef>
                <a:spcPts val="320"/>
              </a:spcBef>
              <a:spcAft>
                <a:spcPts val="0"/>
              </a:spcAft>
              <a:buSzPts val="1600"/>
              <a:buNone/>
            </a:pPr>
            <a:r>
              <a:t/>
            </a:r>
            <a:endParaRPr sz="1600"/>
          </a:p>
          <a:p>
            <a:pPr indent="0" lvl="0" marL="0" rtl="0" algn="l">
              <a:spcBef>
                <a:spcPts val="320"/>
              </a:spcBef>
              <a:spcAft>
                <a:spcPts val="0"/>
              </a:spcAft>
              <a:buSzPts val="1600"/>
              <a:buNone/>
            </a:pPr>
            <a:r>
              <a:rPr lang="en-US" sz="1600"/>
              <a:t>X =  aa…..abb…..b</a:t>
            </a:r>
            <a:endParaRPr/>
          </a:p>
          <a:p>
            <a:pPr indent="0" lvl="0" marL="0" rtl="0" algn="l">
              <a:spcBef>
                <a:spcPts val="320"/>
              </a:spcBef>
              <a:spcAft>
                <a:spcPts val="0"/>
              </a:spcAft>
              <a:buSzPts val="1600"/>
              <a:buNone/>
            </a:pPr>
            <a:r>
              <a:t/>
            </a:r>
            <a:endParaRPr sz="1600"/>
          </a:p>
          <a:p>
            <a:pPr indent="0" lvl="0" marL="0" rtl="0" algn="l">
              <a:spcBef>
                <a:spcPts val="400"/>
              </a:spcBef>
              <a:spcAft>
                <a:spcPts val="0"/>
              </a:spcAft>
              <a:buSzPts val="1600"/>
              <a:buNone/>
            </a:pPr>
            <a:r>
              <a:rPr lang="en-US" sz="1600"/>
              <a:t>X= </a:t>
            </a:r>
            <a:r>
              <a:rPr lang="en-US" sz="2000"/>
              <a:t>a</a:t>
            </a:r>
            <a:r>
              <a:rPr baseline="30000" lang="en-US" sz="2000"/>
              <a:t>n-k</a:t>
            </a:r>
            <a:r>
              <a:rPr lang="en-US" sz="2000"/>
              <a:t>a</a:t>
            </a:r>
            <a:r>
              <a:rPr baseline="30000" lang="en-US" sz="2000"/>
              <a:t>k</a:t>
            </a:r>
            <a:r>
              <a:rPr lang="en-US" sz="2000"/>
              <a:t>b</a:t>
            </a:r>
            <a:r>
              <a:rPr baseline="30000" lang="en-US" sz="2000"/>
              <a:t>n   </a:t>
            </a:r>
            <a:r>
              <a:rPr baseline="30000" lang="en-US" sz="1600"/>
              <a:t>    </a:t>
            </a:r>
            <a:r>
              <a:rPr lang="en-US" sz="1600"/>
              <a:t>|</a:t>
            </a:r>
            <a:r>
              <a:rPr lang="en-US" sz="1600">
                <a:solidFill>
                  <a:srgbClr val="0000FF"/>
                </a:solidFill>
              </a:rPr>
              <a:t>V</a:t>
            </a:r>
            <a:r>
              <a:rPr lang="en-US" sz="1600"/>
              <a:t>| = |a</a:t>
            </a:r>
            <a:r>
              <a:rPr baseline="30000" lang="en-US" sz="1600"/>
              <a:t>k</a:t>
            </a:r>
            <a:r>
              <a:rPr lang="en-US" sz="1600"/>
              <a:t>| = k ≥1  ; |</a:t>
            </a:r>
            <a:r>
              <a:rPr b="1" lang="en-US" sz="1600">
                <a:solidFill>
                  <a:srgbClr val="0000FF"/>
                </a:solidFill>
              </a:rPr>
              <a:t>v</a:t>
            </a:r>
            <a:r>
              <a:rPr lang="en-US" sz="1600"/>
              <a:t>| &gt;=1</a:t>
            </a:r>
            <a:endParaRPr/>
          </a:p>
          <a:p>
            <a:pPr indent="0" lvl="0" marL="0" rtl="0" algn="l">
              <a:spcBef>
                <a:spcPts val="360"/>
              </a:spcBef>
              <a:spcAft>
                <a:spcPts val="0"/>
              </a:spcAft>
              <a:buSzPts val="1800"/>
              <a:buNone/>
            </a:pPr>
            <a:r>
              <a:rPr baseline="30000" lang="en-US" sz="1800"/>
              <a:t>        </a:t>
            </a:r>
            <a:r>
              <a:rPr baseline="30000" lang="en-US" sz="1800">
                <a:solidFill>
                  <a:srgbClr val="0000FF"/>
                </a:solidFill>
              </a:rPr>
              <a:t>u      v  w          </a:t>
            </a:r>
            <a:endParaRPr/>
          </a:p>
          <a:p>
            <a:pPr indent="0" lvl="0" marL="0" rtl="0" algn="l">
              <a:spcBef>
                <a:spcPts val="360"/>
              </a:spcBef>
              <a:spcAft>
                <a:spcPts val="0"/>
              </a:spcAft>
              <a:buSzPts val="1800"/>
              <a:buNone/>
            </a:pPr>
            <a:r>
              <a:rPr baseline="30000" lang="en-US" sz="1800">
                <a:solidFill>
                  <a:schemeClr val="dk1"/>
                </a:solidFill>
              </a:rPr>
              <a:t>                               </a:t>
            </a:r>
            <a:r>
              <a:rPr baseline="30000" lang="en-US" sz="1600">
                <a:solidFill>
                  <a:schemeClr val="dk1"/>
                </a:solidFill>
              </a:rPr>
              <a:t> </a:t>
            </a:r>
            <a:r>
              <a:rPr lang="en-US" sz="1600">
                <a:solidFill>
                  <a:schemeClr val="dk1"/>
                </a:solidFill>
              </a:rPr>
              <a:t>|</a:t>
            </a:r>
            <a:r>
              <a:rPr lang="en-US" sz="1600">
                <a:solidFill>
                  <a:srgbClr val="0000FF"/>
                </a:solidFill>
              </a:rPr>
              <a:t>UV</a:t>
            </a:r>
            <a:r>
              <a:rPr lang="en-US" sz="1600">
                <a:solidFill>
                  <a:schemeClr val="dk1"/>
                </a:solidFill>
              </a:rPr>
              <a:t>| </a:t>
            </a:r>
            <a:r>
              <a:rPr lang="en-US" sz="1600">
                <a:solidFill>
                  <a:srgbClr val="0000FF"/>
                </a:solidFill>
              </a:rPr>
              <a:t>=|</a:t>
            </a:r>
            <a:r>
              <a:rPr lang="en-US" sz="1600"/>
              <a:t>a</a:t>
            </a:r>
            <a:r>
              <a:rPr baseline="30000" lang="en-US" sz="1600"/>
              <a:t>n-k</a:t>
            </a:r>
            <a:r>
              <a:rPr lang="en-US" sz="1600"/>
              <a:t>a</a:t>
            </a:r>
            <a:r>
              <a:rPr baseline="30000" lang="en-US" sz="1600"/>
              <a:t>k</a:t>
            </a:r>
            <a:r>
              <a:rPr lang="en-US" sz="1600"/>
              <a:t>| = n ≤ n ; |</a:t>
            </a:r>
            <a:r>
              <a:rPr lang="en-US" sz="1600">
                <a:solidFill>
                  <a:srgbClr val="0000FF"/>
                </a:solidFill>
              </a:rPr>
              <a:t>uv</a:t>
            </a:r>
            <a:r>
              <a:rPr lang="en-US" sz="1600"/>
              <a:t>| &lt;= </a:t>
            </a:r>
            <a:r>
              <a:rPr b="1" lang="en-US" sz="1600"/>
              <a:t>n</a:t>
            </a:r>
            <a:endParaRPr/>
          </a:p>
          <a:p>
            <a:pPr indent="0" lvl="0" marL="0" rtl="0" algn="l">
              <a:spcBef>
                <a:spcPts val="320"/>
              </a:spcBef>
              <a:spcAft>
                <a:spcPts val="0"/>
              </a:spcAft>
              <a:buSzPts val="1600"/>
              <a:buNone/>
            </a:pPr>
            <a:r>
              <a:rPr b="1" lang="en-US" sz="1600"/>
              <a:t>Step 3:  </a:t>
            </a:r>
            <a:r>
              <a:rPr lang="en-US" sz="1600"/>
              <a:t>Then according to Pumping Lemma,for all </a:t>
            </a:r>
            <a:r>
              <a:rPr b="1" lang="en-US" sz="1600">
                <a:solidFill>
                  <a:srgbClr val="FF00FF"/>
                </a:solidFill>
              </a:rPr>
              <a:t>i</a:t>
            </a:r>
            <a:r>
              <a:rPr lang="en-US" sz="1600"/>
              <a:t>&gt;=0, the string </a:t>
            </a:r>
            <a:r>
              <a:rPr lang="en-US" sz="1600">
                <a:solidFill>
                  <a:srgbClr val="0000FF"/>
                </a:solidFill>
              </a:rPr>
              <a:t>uv</a:t>
            </a:r>
            <a:r>
              <a:rPr b="1" baseline="30000" lang="en-US" sz="1600">
                <a:solidFill>
                  <a:srgbClr val="FF00FF"/>
                </a:solidFill>
              </a:rPr>
              <a:t>i</a:t>
            </a:r>
            <a:r>
              <a:rPr lang="en-US" sz="1600">
                <a:solidFill>
                  <a:srgbClr val="0000FF"/>
                </a:solidFill>
              </a:rPr>
              <a:t>w</a:t>
            </a:r>
            <a:r>
              <a:rPr lang="en-US" sz="1600"/>
              <a:t> </a:t>
            </a:r>
            <a:r>
              <a:rPr b="1" lang="en-US" sz="1600"/>
              <a:t>∈ </a:t>
            </a:r>
            <a:r>
              <a:rPr lang="en-US" sz="1600"/>
              <a:t>L</a:t>
            </a:r>
            <a:endParaRPr sz="1600"/>
          </a:p>
          <a:p>
            <a:pPr indent="0" lvl="0" marL="0" rtl="0" algn="l">
              <a:spcBef>
                <a:spcPts val="320"/>
              </a:spcBef>
              <a:spcAft>
                <a:spcPts val="0"/>
              </a:spcAft>
              <a:buSzPts val="1600"/>
              <a:buNone/>
            </a:pPr>
            <a:r>
              <a:rPr lang="en-US" sz="1600"/>
              <a:t>But, for </a:t>
            </a:r>
            <a:r>
              <a:rPr b="1" lang="en-US" sz="1600">
                <a:solidFill>
                  <a:srgbClr val="FF00FF"/>
                </a:solidFill>
              </a:rPr>
              <a:t>i</a:t>
            </a:r>
            <a:r>
              <a:rPr lang="en-US" sz="1600"/>
              <a:t>=0 , a</a:t>
            </a:r>
            <a:r>
              <a:rPr baseline="30000" lang="en-US" sz="1600"/>
              <a:t>n-k</a:t>
            </a:r>
            <a:r>
              <a:rPr lang="en-US" sz="1600"/>
              <a:t>(a</a:t>
            </a:r>
            <a:r>
              <a:rPr baseline="30000" lang="en-US" sz="1600"/>
              <a:t>k</a:t>
            </a:r>
            <a:r>
              <a:rPr lang="en-US" sz="1600"/>
              <a:t>)</a:t>
            </a:r>
            <a:r>
              <a:rPr b="1" baseline="30000" lang="en-US" sz="1600">
                <a:solidFill>
                  <a:srgbClr val="FF00FF"/>
                </a:solidFill>
              </a:rPr>
              <a:t>0</a:t>
            </a:r>
            <a:r>
              <a:rPr lang="en-US" sz="1600"/>
              <a:t>b</a:t>
            </a:r>
            <a:r>
              <a:rPr baseline="30000" lang="en-US" sz="1600"/>
              <a:t>n  </a:t>
            </a:r>
            <a:r>
              <a:rPr lang="en-US" sz="1600"/>
              <a:t>=</a:t>
            </a:r>
            <a:r>
              <a:rPr baseline="30000" lang="en-US" sz="1600"/>
              <a:t> </a:t>
            </a:r>
            <a:r>
              <a:rPr lang="en-US" sz="1600"/>
              <a:t>a</a:t>
            </a:r>
            <a:r>
              <a:rPr baseline="30000" lang="en-US" sz="1600"/>
              <a:t>n-k</a:t>
            </a:r>
            <a:r>
              <a:rPr lang="en-US" sz="1600"/>
              <a:t>b</a:t>
            </a:r>
            <a:r>
              <a:rPr baseline="30000" lang="en-US" sz="1600"/>
              <a:t>n </a:t>
            </a:r>
            <a:r>
              <a:rPr b="1" lang="en-US" sz="1600"/>
              <a:t>∉ </a:t>
            </a:r>
            <a:r>
              <a:rPr lang="en-US" sz="1600"/>
              <a:t>L  </a:t>
            </a:r>
            <a:r>
              <a:rPr lang="en-US" sz="1400"/>
              <a:t>because number of a’s is less than number of b’s</a:t>
            </a:r>
            <a:endParaRPr sz="1600"/>
          </a:p>
          <a:p>
            <a:pPr indent="0" lvl="0" marL="0" rtl="0" algn="just">
              <a:spcBef>
                <a:spcPts val="240"/>
              </a:spcBef>
              <a:spcAft>
                <a:spcPts val="0"/>
              </a:spcAft>
              <a:buSzPts val="1200"/>
              <a:buNone/>
            </a:pPr>
            <a:r>
              <a:rPr lang="en-US" sz="1200"/>
              <a:t>Similarly, if </a:t>
            </a:r>
            <a:r>
              <a:rPr b="1" lang="en-US" sz="1200">
                <a:solidFill>
                  <a:srgbClr val="FF00FF"/>
                </a:solidFill>
              </a:rPr>
              <a:t>i</a:t>
            </a:r>
            <a:r>
              <a:rPr lang="en-US" sz="1200"/>
              <a:t>=2,3,…then the number of a’s will be more than number of b’s and so the number of a’s followed by equal number b’s does not exist. But, according to pumping lemma , n number of a’s should be followed by n number of b’s which is contradicting to assumption that language is regular. So, L={a</a:t>
            </a:r>
            <a:r>
              <a:rPr baseline="30000" lang="en-US" sz="1200"/>
              <a:t>n</a:t>
            </a:r>
            <a:r>
              <a:rPr lang="en-US" sz="1200"/>
              <a:t>b</a:t>
            </a:r>
            <a:r>
              <a:rPr baseline="30000" lang="en-US" sz="1200"/>
              <a:t>n</a:t>
            </a:r>
            <a:r>
              <a:rPr lang="en-US" sz="1200"/>
              <a:t>, n&gt;=0} is not regular</a:t>
            </a:r>
            <a:endParaRPr sz="12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p:txBody>
      </p:sp>
      <p:sp>
        <p:nvSpPr>
          <p:cNvPr id="1942" name="Google Shape;1942;p12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943" name="Google Shape;1943;p12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944" name="Google Shape;1944;p12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5" name="Google Shape;1945;p126"/>
          <p:cNvSpPr txBox="1"/>
          <p:nvPr/>
        </p:nvSpPr>
        <p:spPr>
          <a:xfrm>
            <a:off x="5621940" y="-38102"/>
            <a:ext cx="4477508"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 Pick </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 Pick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belongs to L and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iii. Decompose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into </a:t>
            </a:r>
            <a:r>
              <a:rPr lang="en-US" sz="1400">
                <a:solidFill>
                  <a:srgbClr val="0000FF"/>
                </a:solidFill>
                <a:latin typeface="Verdana"/>
                <a:ea typeface="Verdana"/>
                <a:cs typeface="Verdana"/>
                <a:sym typeface="Verdana"/>
              </a:rPr>
              <a:t>uvw</a:t>
            </a:r>
            <a:r>
              <a:rPr lang="en-US" sz="1400">
                <a:solidFill>
                  <a:schemeClr val="dk1"/>
                </a:solidFill>
                <a:latin typeface="Verdana"/>
                <a:ea typeface="Verdana"/>
                <a:cs typeface="Verdana"/>
                <a:sym typeface="Verdana"/>
              </a:rPr>
              <a:t> such that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and |</a:t>
            </a:r>
            <a:r>
              <a:rPr b="1"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|&lt;=</a:t>
            </a:r>
            <a:r>
              <a:rPr b="1" lang="en-US" sz="1400">
                <a:solidFill>
                  <a:schemeClr val="dk1"/>
                </a:solidFill>
                <a:latin typeface="Verdana"/>
                <a:ea typeface="Verdana"/>
                <a:cs typeface="Verdana"/>
                <a:sym typeface="Verdana"/>
              </a:rPr>
              <a:t>n </a:t>
            </a:r>
            <a:r>
              <a:rPr lang="en-US" sz="1400">
                <a:solidFill>
                  <a:schemeClr val="dk1"/>
                </a:solidFill>
                <a:latin typeface="Verdana"/>
                <a:ea typeface="Verdana"/>
                <a:cs typeface="Verdana"/>
                <a:sym typeface="Verdana"/>
              </a:rPr>
              <a:t>and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iv. Pick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 such that pumped string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defined by</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t>
            </a:r>
            <a:r>
              <a:rPr i="1" lang="en-US" sz="1400">
                <a:solidFill>
                  <a:srgbClr val="FF0000"/>
                </a:solidFill>
                <a:latin typeface="Verdana"/>
                <a:ea typeface="Verdana"/>
                <a:cs typeface="Verdana"/>
                <a:sym typeface="Verdana"/>
              </a:rPr>
              <a:t>not</a:t>
            </a:r>
            <a:r>
              <a:rPr lang="en-US" sz="1400">
                <a:solidFill>
                  <a:srgbClr val="FF0000"/>
                </a:solidFill>
                <a:latin typeface="Verdana"/>
                <a:ea typeface="Verdana"/>
                <a:cs typeface="Verdana"/>
                <a:sym typeface="Verdana"/>
              </a:rPr>
              <a:t> </a:t>
            </a:r>
            <a:r>
              <a:rPr lang="en-US" sz="1400">
                <a:solidFill>
                  <a:schemeClr val="dk1"/>
                </a:solidFill>
                <a:latin typeface="Verdana"/>
                <a:ea typeface="Verdana"/>
                <a:cs typeface="Verdana"/>
                <a:sym typeface="Verdana"/>
              </a:rPr>
              <a:t>in L</a:t>
            </a:r>
            <a:endParaRPr sz="1400">
              <a:solidFill>
                <a:schemeClr val="dk1"/>
              </a:solidFill>
              <a:latin typeface="Verdana"/>
              <a:ea typeface="Verdana"/>
              <a:cs typeface="Verdana"/>
              <a:sym typeface="Verdana"/>
            </a:endParaRPr>
          </a:p>
        </p:txBody>
      </p:sp>
      <p:sp>
        <p:nvSpPr>
          <p:cNvPr id="1946" name="Google Shape;1946;p126"/>
          <p:cNvSpPr/>
          <p:nvPr/>
        </p:nvSpPr>
        <p:spPr>
          <a:xfrm rot="-5563302">
            <a:off x="1469310" y="2223726"/>
            <a:ext cx="172369" cy="609242"/>
          </a:xfrm>
          <a:prstGeom prst="rightBrace">
            <a:avLst>
              <a:gd fmla="val 8333" name="adj1"/>
              <a:gd fmla="val 52676" name="adj2"/>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1947" name="Google Shape;1947;p126"/>
          <p:cNvSpPr/>
          <p:nvPr/>
        </p:nvSpPr>
        <p:spPr>
          <a:xfrm rot="-5563302">
            <a:off x="2120045" y="2206419"/>
            <a:ext cx="172369" cy="609242"/>
          </a:xfrm>
          <a:prstGeom prst="rightBrace">
            <a:avLst>
              <a:gd fmla="val 8333" name="adj1"/>
              <a:gd fmla="val 52676" name="adj2"/>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1948" name="Google Shape;1948;p126"/>
          <p:cNvSpPr txBox="1"/>
          <p:nvPr/>
        </p:nvSpPr>
        <p:spPr>
          <a:xfrm>
            <a:off x="1390224" y="2168540"/>
            <a:ext cx="3305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n</a:t>
            </a:r>
            <a:endParaRPr sz="1800">
              <a:solidFill>
                <a:schemeClr val="dk1"/>
              </a:solidFill>
              <a:latin typeface="Verdana"/>
              <a:ea typeface="Verdana"/>
              <a:cs typeface="Verdana"/>
              <a:sym typeface="Verdana"/>
            </a:endParaRPr>
          </a:p>
        </p:txBody>
      </p:sp>
      <p:sp>
        <p:nvSpPr>
          <p:cNvPr id="1949" name="Google Shape;1949;p126"/>
          <p:cNvSpPr txBox="1"/>
          <p:nvPr/>
        </p:nvSpPr>
        <p:spPr>
          <a:xfrm>
            <a:off x="2040959" y="2141708"/>
            <a:ext cx="3305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n</a:t>
            </a:r>
            <a:endParaRPr sz="1800">
              <a:solidFill>
                <a:schemeClr val="dk1"/>
              </a:solidFill>
              <a:latin typeface="Verdana"/>
              <a:ea typeface="Verdana"/>
              <a:cs typeface="Verdana"/>
              <a:sym typeface="Verdana"/>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2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Show that L={a</a:t>
            </a:r>
            <a:r>
              <a:rPr baseline="30000" lang="en-US" sz="2400"/>
              <a:t>n</a:t>
            </a:r>
            <a:r>
              <a:rPr lang="en-US" sz="2400"/>
              <a:t>b</a:t>
            </a:r>
            <a:r>
              <a:rPr baseline="30000" lang="en-US" sz="2400"/>
              <a:t>n</a:t>
            </a:r>
            <a:r>
              <a:rPr lang="en-US" sz="2400"/>
              <a:t>, n&gt;=0} is not regular</a:t>
            </a:r>
            <a:endParaRPr b="1" sz="2400">
              <a:solidFill>
                <a:srgbClr val="FF0000"/>
              </a:solidFill>
            </a:endParaRPr>
          </a:p>
        </p:txBody>
      </p:sp>
      <p:sp>
        <p:nvSpPr>
          <p:cNvPr id="1955" name="Google Shape;1955;p12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b="1" lang="en-US" sz="1600"/>
              <a:t>Step 1: </a:t>
            </a:r>
            <a:r>
              <a:rPr lang="en-US" sz="1600"/>
              <a:t>Let L be the regular language and n be the number of states in finite automaton</a:t>
            </a:r>
            <a:endParaRPr/>
          </a:p>
          <a:p>
            <a:pPr indent="0" lvl="0" marL="0" rtl="0" algn="l">
              <a:spcBef>
                <a:spcPts val="320"/>
              </a:spcBef>
              <a:spcAft>
                <a:spcPts val="0"/>
              </a:spcAft>
              <a:buSzPts val="1600"/>
              <a:buNone/>
            </a:pPr>
            <a:r>
              <a:rPr b="1" lang="en-US" sz="1600"/>
              <a:t>Step 2: </a:t>
            </a:r>
            <a:r>
              <a:rPr lang="en-US" sz="1600"/>
              <a:t>Consider the string </a:t>
            </a:r>
            <a:endParaRPr/>
          </a:p>
          <a:p>
            <a:pPr indent="0" lvl="0" marL="0" rtl="0" algn="l">
              <a:spcBef>
                <a:spcPts val="320"/>
              </a:spcBef>
              <a:spcAft>
                <a:spcPts val="0"/>
              </a:spcAft>
              <a:buSzPts val="1600"/>
              <a:buNone/>
            </a:pPr>
            <a:r>
              <a:rPr lang="en-US" sz="1600"/>
              <a:t>X = a</a:t>
            </a:r>
            <a:r>
              <a:rPr baseline="30000" lang="en-US" sz="1600"/>
              <a:t>n</a:t>
            </a:r>
            <a:r>
              <a:rPr lang="en-US" sz="1600"/>
              <a:t>b</a:t>
            </a:r>
            <a:r>
              <a:rPr baseline="30000" lang="en-US" sz="1600"/>
              <a:t>n</a:t>
            </a:r>
            <a:r>
              <a:rPr lang="en-US" sz="1600"/>
              <a:t>  , |x| =|a</a:t>
            </a:r>
            <a:r>
              <a:rPr baseline="30000" lang="en-US" sz="1600"/>
              <a:t>n</a:t>
            </a:r>
            <a:r>
              <a:rPr lang="en-US" sz="1600"/>
              <a:t>b</a:t>
            </a:r>
            <a:r>
              <a:rPr baseline="30000" lang="en-US" sz="1600"/>
              <a:t>n </a:t>
            </a:r>
            <a:r>
              <a:rPr lang="en-US" sz="1600"/>
              <a:t>| = 2n ≥ n  ; |</a:t>
            </a:r>
            <a:r>
              <a:rPr b="1" lang="en-US" sz="1600">
                <a:solidFill>
                  <a:srgbClr val="008000"/>
                </a:solidFill>
              </a:rPr>
              <a:t>x</a:t>
            </a:r>
            <a:r>
              <a:rPr lang="en-US" sz="1600"/>
              <a:t>|&gt;=</a:t>
            </a:r>
            <a:r>
              <a:rPr b="1" lang="en-US" sz="1600"/>
              <a:t>n</a:t>
            </a:r>
            <a:r>
              <a:rPr lang="en-US" sz="1600"/>
              <a:t> </a:t>
            </a:r>
            <a:endParaRPr sz="1600"/>
          </a:p>
          <a:p>
            <a:pPr indent="0" lvl="0" marL="0" rtl="0" algn="l">
              <a:spcBef>
                <a:spcPts val="320"/>
              </a:spcBef>
              <a:spcAft>
                <a:spcPts val="0"/>
              </a:spcAft>
              <a:buSzPts val="1600"/>
              <a:buNone/>
            </a:pPr>
            <a:r>
              <a:t/>
            </a:r>
            <a:endParaRPr sz="1600"/>
          </a:p>
          <a:p>
            <a:pPr indent="0" lvl="0" marL="0" rtl="0" algn="l">
              <a:spcBef>
                <a:spcPts val="320"/>
              </a:spcBef>
              <a:spcAft>
                <a:spcPts val="0"/>
              </a:spcAft>
              <a:buSzPts val="1600"/>
              <a:buNone/>
            </a:pPr>
            <a:r>
              <a:rPr lang="en-US" sz="1600"/>
              <a:t>X =  aa…..abb…..b</a:t>
            </a:r>
            <a:endParaRPr/>
          </a:p>
          <a:p>
            <a:pPr indent="0" lvl="0" marL="0" rtl="0" algn="l">
              <a:spcBef>
                <a:spcPts val="320"/>
              </a:spcBef>
              <a:spcAft>
                <a:spcPts val="0"/>
              </a:spcAft>
              <a:buSzPts val="1600"/>
              <a:buNone/>
            </a:pPr>
            <a:r>
              <a:t/>
            </a:r>
            <a:endParaRPr sz="1600"/>
          </a:p>
          <a:p>
            <a:pPr indent="0" lvl="0" marL="0" rtl="0" algn="l">
              <a:spcBef>
                <a:spcPts val="400"/>
              </a:spcBef>
              <a:spcAft>
                <a:spcPts val="0"/>
              </a:spcAft>
              <a:buSzPts val="1600"/>
              <a:buNone/>
            </a:pPr>
            <a:r>
              <a:rPr lang="en-US" sz="1600"/>
              <a:t>X= </a:t>
            </a:r>
            <a:r>
              <a:rPr lang="en-US" sz="2000"/>
              <a:t>a</a:t>
            </a:r>
            <a:r>
              <a:rPr baseline="30000" lang="en-US" sz="2000"/>
              <a:t>n-k</a:t>
            </a:r>
            <a:r>
              <a:rPr lang="en-US" sz="2000"/>
              <a:t>a</a:t>
            </a:r>
            <a:r>
              <a:rPr baseline="30000" lang="en-US" sz="2000"/>
              <a:t>k</a:t>
            </a:r>
            <a:r>
              <a:rPr lang="en-US" sz="2000"/>
              <a:t>b</a:t>
            </a:r>
            <a:r>
              <a:rPr baseline="30000" lang="en-US" sz="2000"/>
              <a:t>n   </a:t>
            </a:r>
            <a:r>
              <a:rPr baseline="30000" lang="en-US" sz="1600"/>
              <a:t>    </a:t>
            </a:r>
            <a:r>
              <a:rPr lang="en-US" sz="1600"/>
              <a:t>|</a:t>
            </a:r>
            <a:r>
              <a:rPr lang="en-US" sz="1600">
                <a:solidFill>
                  <a:srgbClr val="0000FF"/>
                </a:solidFill>
              </a:rPr>
              <a:t>V</a:t>
            </a:r>
            <a:r>
              <a:rPr lang="en-US" sz="1600"/>
              <a:t>| = |a</a:t>
            </a:r>
            <a:r>
              <a:rPr baseline="30000" lang="en-US" sz="1600"/>
              <a:t>k</a:t>
            </a:r>
            <a:r>
              <a:rPr lang="en-US" sz="1600"/>
              <a:t>| = k ≥1  ; |</a:t>
            </a:r>
            <a:r>
              <a:rPr b="1" lang="en-US" sz="1600">
                <a:solidFill>
                  <a:srgbClr val="0000FF"/>
                </a:solidFill>
              </a:rPr>
              <a:t>v</a:t>
            </a:r>
            <a:r>
              <a:rPr lang="en-US" sz="1600"/>
              <a:t>| &gt;=1</a:t>
            </a:r>
            <a:endParaRPr/>
          </a:p>
          <a:p>
            <a:pPr indent="0" lvl="0" marL="0" rtl="0" algn="l">
              <a:spcBef>
                <a:spcPts val="360"/>
              </a:spcBef>
              <a:spcAft>
                <a:spcPts val="0"/>
              </a:spcAft>
              <a:buSzPts val="1800"/>
              <a:buNone/>
            </a:pPr>
            <a:r>
              <a:rPr baseline="30000" lang="en-US" sz="1800"/>
              <a:t>        </a:t>
            </a:r>
            <a:r>
              <a:rPr baseline="30000" lang="en-US" sz="1800">
                <a:solidFill>
                  <a:srgbClr val="0000FF"/>
                </a:solidFill>
              </a:rPr>
              <a:t>u      v  w          </a:t>
            </a:r>
            <a:endParaRPr/>
          </a:p>
          <a:p>
            <a:pPr indent="0" lvl="0" marL="0" rtl="0" algn="l">
              <a:spcBef>
                <a:spcPts val="360"/>
              </a:spcBef>
              <a:spcAft>
                <a:spcPts val="0"/>
              </a:spcAft>
              <a:buSzPts val="1800"/>
              <a:buNone/>
            </a:pPr>
            <a:r>
              <a:rPr baseline="30000" lang="en-US" sz="1800">
                <a:solidFill>
                  <a:schemeClr val="dk1"/>
                </a:solidFill>
              </a:rPr>
              <a:t>                               </a:t>
            </a:r>
            <a:r>
              <a:rPr baseline="30000" lang="en-US" sz="1600">
                <a:solidFill>
                  <a:schemeClr val="dk1"/>
                </a:solidFill>
              </a:rPr>
              <a:t> </a:t>
            </a:r>
            <a:r>
              <a:rPr lang="en-US" sz="1600">
                <a:solidFill>
                  <a:schemeClr val="dk1"/>
                </a:solidFill>
              </a:rPr>
              <a:t>|</a:t>
            </a:r>
            <a:r>
              <a:rPr lang="en-US" sz="1600">
                <a:solidFill>
                  <a:srgbClr val="0000FF"/>
                </a:solidFill>
              </a:rPr>
              <a:t>UV</a:t>
            </a:r>
            <a:r>
              <a:rPr lang="en-US" sz="1600">
                <a:solidFill>
                  <a:schemeClr val="dk1"/>
                </a:solidFill>
              </a:rPr>
              <a:t>| </a:t>
            </a:r>
            <a:r>
              <a:rPr lang="en-US" sz="1600">
                <a:solidFill>
                  <a:srgbClr val="0000FF"/>
                </a:solidFill>
              </a:rPr>
              <a:t>=|</a:t>
            </a:r>
            <a:r>
              <a:rPr lang="en-US" sz="1600"/>
              <a:t>a</a:t>
            </a:r>
            <a:r>
              <a:rPr baseline="30000" lang="en-US" sz="1600"/>
              <a:t>n-k</a:t>
            </a:r>
            <a:r>
              <a:rPr lang="en-US" sz="1600"/>
              <a:t>a</a:t>
            </a:r>
            <a:r>
              <a:rPr baseline="30000" lang="en-US" sz="1600"/>
              <a:t>k</a:t>
            </a:r>
            <a:r>
              <a:rPr lang="en-US" sz="1600"/>
              <a:t>| = n ≤ n ; |</a:t>
            </a:r>
            <a:r>
              <a:rPr lang="en-US" sz="1600">
                <a:solidFill>
                  <a:srgbClr val="0000FF"/>
                </a:solidFill>
              </a:rPr>
              <a:t>uv</a:t>
            </a:r>
            <a:r>
              <a:rPr lang="en-US" sz="1600"/>
              <a:t>| &lt;= </a:t>
            </a:r>
            <a:r>
              <a:rPr b="1" lang="en-US" sz="1600"/>
              <a:t>n</a:t>
            </a:r>
            <a:endParaRPr/>
          </a:p>
          <a:p>
            <a:pPr indent="0" lvl="0" marL="0" rtl="0" algn="l">
              <a:spcBef>
                <a:spcPts val="320"/>
              </a:spcBef>
              <a:spcAft>
                <a:spcPts val="0"/>
              </a:spcAft>
              <a:buSzPts val="1600"/>
              <a:buNone/>
            </a:pPr>
            <a:r>
              <a:rPr b="1" lang="en-US" sz="1600"/>
              <a:t>Step 3:  </a:t>
            </a:r>
            <a:r>
              <a:rPr lang="en-US" sz="1600"/>
              <a:t>Then according to Pumping Lemma,for all </a:t>
            </a:r>
            <a:r>
              <a:rPr b="1" lang="en-US" sz="1600">
                <a:solidFill>
                  <a:srgbClr val="FF00FF"/>
                </a:solidFill>
              </a:rPr>
              <a:t>i</a:t>
            </a:r>
            <a:r>
              <a:rPr lang="en-US" sz="1600"/>
              <a:t> ≥ 0, the string </a:t>
            </a:r>
            <a:r>
              <a:rPr lang="en-US" sz="1600">
                <a:solidFill>
                  <a:srgbClr val="0000FF"/>
                </a:solidFill>
              </a:rPr>
              <a:t>uv</a:t>
            </a:r>
            <a:r>
              <a:rPr b="1" baseline="30000" lang="en-US" sz="1600">
                <a:solidFill>
                  <a:srgbClr val="FF00FF"/>
                </a:solidFill>
              </a:rPr>
              <a:t>i</a:t>
            </a:r>
            <a:r>
              <a:rPr lang="en-US" sz="1600">
                <a:solidFill>
                  <a:srgbClr val="0000FF"/>
                </a:solidFill>
              </a:rPr>
              <a:t>w</a:t>
            </a:r>
            <a:r>
              <a:rPr lang="en-US" sz="1600"/>
              <a:t> </a:t>
            </a:r>
            <a:r>
              <a:rPr b="1" lang="en-US" sz="1600"/>
              <a:t>∈ </a:t>
            </a:r>
            <a:r>
              <a:rPr lang="en-US" sz="1600"/>
              <a:t>L</a:t>
            </a:r>
            <a:endParaRPr sz="1600"/>
          </a:p>
          <a:p>
            <a:pPr indent="0" lvl="0" marL="0" rtl="0" algn="l">
              <a:spcBef>
                <a:spcPts val="320"/>
              </a:spcBef>
              <a:spcAft>
                <a:spcPts val="0"/>
              </a:spcAft>
              <a:buSzPts val="1600"/>
              <a:buNone/>
            </a:pPr>
            <a:r>
              <a:rPr lang="en-US" sz="1600"/>
              <a:t>But, for </a:t>
            </a:r>
            <a:r>
              <a:rPr b="1" lang="en-US" sz="1600">
                <a:solidFill>
                  <a:srgbClr val="FF00FF"/>
                </a:solidFill>
              </a:rPr>
              <a:t>i</a:t>
            </a:r>
            <a:r>
              <a:rPr lang="en-US" sz="1600"/>
              <a:t>=0 , a</a:t>
            </a:r>
            <a:r>
              <a:rPr baseline="30000" lang="en-US" sz="1600"/>
              <a:t>n-k</a:t>
            </a:r>
            <a:r>
              <a:rPr lang="en-US" sz="1600"/>
              <a:t>(a</a:t>
            </a:r>
            <a:r>
              <a:rPr baseline="30000" lang="en-US" sz="1600"/>
              <a:t>k</a:t>
            </a:r>
            <a:r>
              <a:rPr lang="en-US" sz="1600"/>
              <a:t>)</a:t>
            </a:r>
            <a:r>
              <a:rPr b="1" baseline="30000" lang="en-US" sz="1600">
                <a:solidFill>
                  <a:srgbClr val="FF00FF"/>
                </a:solidFill>
              </a:rPr>
              <a:t>0</a:t>
            </a:r>
            <a:r>
              <a:rPr lang="en-US" sz="1600"/>
              <a:t>b</a:t>
            </a:r>
            <a:r>
              <a:rPr baseline="30000" lang="en-US" sz="1600"/>
              <a:t>n  </a:t>
            </a:r>
            <a:r>
              <a:rPr lang="en-US" sz="1600"/>
              <a:t>=</a:t>
            </a:r>
            <a:r>
              <a:rPr baseline="30000" lang="en-US" sz="1600"/>
              <a:t> </a:t>
            </a:r>
            <a:r>
              <a:rPr lang="en-US" sz="1600"/>
              <a:t>a</a:t>
            </a:r>
            <a:r>
              <a:rPr baseline="30000" lang="en-US" sz="1600"/>
              <a:t>n-k</a:t>
            </a:r>
            <a:r>
              <a:rPr lang="en-US" sz="1600"/>
              <a:t>b</a:t>
            </a:r>
            <a:r>
              <a:rPr baseline="30000" lang="en-US" sz="1600"/>
              <a:t>n </a:t>
            </a:r>
            <a:r>
              <a:rPr b="1" lang="en-US" sz="1600"/>
              <a:t>∉ </a:t>
            </a:r>
            <a:r>
              <a:rPr lang="en-US" sz="1600"/>
              <a:t>L  </a:t>
            </a:r>
            <a:r>
              <a:rPr lang="en-US" sz="1400"/>
              <a:t>because number of a’s is less than number of b’s</a:t>
            </a:r>
            <a:endParaRPr sz="1600"/>
          </a:p>
          <a:p>
            <a:pPr indent="0" lvl="0" marL="0" rtl="0" algn="just">
              <a:spcBef>
                <a:spcPts val="240"/>
              </a:spcBef>
              <a:spcAft>
                <a:spcPts val="0"/>
              </a:spcAft>
              <a:buSzPts val="1200"/>
              <a:buNone/>
            </a:pPr>
            <a:r>
              <a:rPr lang="en-US" sz="1200"/>
              <a:t>Similarly, if </a:t>
            </a:r>
            <a:r>
              <a:rPr b="1" lang="en-US" sz="1200">
                <a:solidFill>
                  <a:srgbClr val="FF00FF"/>
                </a:solidFill>
              </a:rPr>
              <a:t>i</a:t>
            </a:r>
            <a:r>
              <a:rPr lang="en-US" sz="1200"/>
              <a:t>=2,3,…then the number of a’s will be more than number of b’s and so the number of a’s followed by equal number b’s does not exist. But, according to pumping lemma , n number of a’s should be followed by n number of b’s which is contradicting to assumption that language is regular. So, L={a</a:t>
            </a:r>
            <a:r>
              <a:rPr baseline="30000" lang="en-US" sz="1200"/>
              <a:t>n</a:t>
            </a:r>
            <a:r>
              <a:rPr lang="en-US" sz="1200"/>
              <a:t>b</a:t>
            </a:r>
            <a:r>
              <a:rPr baseline="30000" lang="en-US" sz="1200"/>
              <a:t>n</a:t>
            </a:r>
            <a:r>
              <a:rPr lang="en-US" sz="1200"/>
              <a:t>, n&gt;=0} is not regular</a:t>
            </a:r>
            <a:endParaRPr sz="12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p:txBody>
      </p:sp>
      <p:sp>
        <p:nvSpPr>
          <p:cNvPr id="1956" name="Google Shape;1956;p12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957" name="Google Shape;1957;p12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958" name="Google Shape;1958;p12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59" name="Google Shape;1959;p127"/>
          <p:cNvSpPr/>
          <p:nvPr/>
        </p:nvSpPr>
        <p:spPr>
          <a:xfrm rot="-5563302">
            <a:off x="1469310" y="2195150"/>
            <a:ext cx="172369" cy="609242"/>
          </a:xfrm>
          <a:prstGeom prst="rightBrace">
            <a:avLst>
              <a:gd fmla="val 8333" name="adj1"/>
              <a:gd fmla="val 52676" name="adj2"/>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1960" name="Google Shape;1960;p127"/>
          <p:cNvSpPr/>
          <p:nvPr/>
        </p:nvSpPr>
        <p:spPr>
          <a:xfrm rot="-5563302">
            <a:off x="2120045" y="2192131"/>
            <a:ext cx="172369" cy="609242"/>
          </a:xfrm>
          <a:prstGeom prst="rightBrace">
            <a:avLst>
              <a:gd fmla="val 8333" name="adj1"/>
              <a:gd fmla="val 52676" name="adj2"/>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1961" name="Google Shape;1961;p127"/>
          <p:cNvSpPr txBox="1"/>
          <p:nvPr/>
        </p:nvSpPr>
        <p:spPr>
          <a:xfrm>
            <a:off x="1390224" y="2139964"/>
            <a:ext cx="3305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n</a:t>
            </a:r>
            <a:endParaRPr sz="1800">
              <a:solidFill>
                <a:schemeClr val="dk1"/>
              </a:solidFill>
              <a:latin typeface="Verdana"/>
              <a:ea typeface="Verdana"/>
              <a:cs typeface="Verdana"/>
              <a:sym typeface="Verdana"/>
            </a:endParaRPr>
          </a:p>
        </p:txBody>
      </p:sp>
      <p:sp>
        <p:nvSpPr>
          <p:cNvPr id="1962" name="Google Shape;1962;p127"/>
          <p:cNvSpPr txBox="1"/>
          <p:nvPr/>
        </p:nvSpPr>
        <p:spPr>
          <a:xfrm>
            <a:off x="2040959" y="2127420"/>
            <a:ext cx="3305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n</a:t>
            </a:r>
            <a:endParaRPr sz="1800">
              <a:solidFill>
                <a:schemeClr val="dk1"/>
              </a:solidFill>
              <a:latin typeface="Verdana"/>
              <a:ea typeface="Verdana"/>
              <a:cs typeface="Verdana"/>
              <a:sym typeface="Verdana"/>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12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 </a:t>
            </a:r>
            <a:endParaRPr/>
          </a:p>
        </p:txBody>
      </p:sp>
      <p:sp>
        <p:nvSpPr>
          <p:cNvPr id="1968" name="Google Shape;1968;p12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t>Show that the following languages are not regular</a:t>
            </a:r>
            <a:endParaRPr/>
          </a:p>
          <a:p>
            <a:pPr indent="-514350" lvl="0" marL="514350" rtl="0" algn="l">
              <a:spcBef>
                <a:spcPts val="480"/>
              </a:spcBef>
              <a:spcAft>
                <a:spcPts val="0"/>
              </a:spcAft>
              <a:buSzPts val="2400"/>
              <a:buAutoNum type="arabicPeriod"/>
            </a:pPr>
            <a:r>
              <a:rPr lang="en-US" sz="2400"/>
              <a:t>L={ww , w ∈ (a+b)*}</a:t>
            </a:r>
            <a:endParaRPr/>
          </a:p>
          <a:p>
            <a:pPr indent="-514350" lvl="0" marL="514350" rtl="0" algn="l">
              <a:spcBef>
                <a:spcPts val="560"/>
              </a:spcBef>
              <a:spcAft>
                <a:spcPts val="0"/>
              </a:spcAft>
              <a:buSzPts val="2400"/>
              <a:buFont typeface="Noto Sans Symbols"/>
              <a:buAutoNum type="arabicPeriod"/>
            </a:pPr>
            <a:r>
              <a:rPr lang="en-US" sz="2400"/>
              <a:t>L={ww</a:t>
            </a:r>
            <a:r>
              <a:rPr baseline="30000" lang="en-US" sz="2400"/>
              <a:t>R</a:t>
            </a:r>
            <a:r>
              <a:rPr lang="en-US" sz="2400"/>
              <a:t> , w </a:t>
            </a:r>
            <a:r>
              <a:rPr lang="en-US" sz="2800"/>
              <a:t>∈ (a+b)*}</a:t>
            </a:r>
            <a:endParaRPr/>
          </a:p>
          <a:p>
            <a:pPr indent="-514350" lvl="0" marL="514350" rtl="0" algn="l">
              <a:spcBef>
                <a:spcPts val="560"/>
              </a:spcBef>
              <a:spcAft>
                <a:spcPts val="0"/>
              </a:spcAft>
              <a:buSzPts val="2800"/>
              <a:buFont typeface="Noto Sans Symbols"/>
              <a:buAutoNum type="arabicPeriod"/>
            </a:pPr>
            <a:r>
              <a:rPr lang="en-US" sz="2800"/>
              <a:t>L={0</a:t>
            </a:r>
            <a:r>
              <a:rPr baseline="30000" lang="en-US" sz="2800"/>
              <a:t>n</a:t>
            </a:r>
            <a:r>
              <a:rPr lang="en-US" sz="2800"/>
              <a:t> , n is prime }</a:t>
            </a:r>
            <a:endParaRPr/>
          </a:p>
          <a:p>
            <a:pPr indent="-514350" lvl="0" marL="514350" rtl="0" algn="l">
              <a:spcBef>
                <a:spcPts val="560"/>
              </a:spcBef>
              <a:spcAft>
                <a:spcPts val="0"/>
              </a:spcAft>
              <a:buSzPts val="2800"/>
              <a:buFont typeface="Noto Sans Symbols"/>
              <a:buAutoNum type="arabicPeriod"/>
            </a:pPr>
            <a:r>
              <a:rPr lang="en-US" sz="2800"/>
              <a:t>L={a</a:t>
            </a:r>
            <a:r>
              <a:rPr baseline="30000" lang="en-US" sz="2800"/>
              <a:t>n!</a:t>
            </a:r>
            <a:r>
              <a:rPr lang="en-US" sz="2800"/>
              <a:t>, n&gt;=0}</a:t>
            </a:r>
            <a:endParaRPr/>
          </a:p>
          <a:p>
            <a:pPr indent="-514350" lvl="0" marL="514350" rtl="0" algn="l">
              <a:spcBef>
                <a:spcPts val="560"/>
              </a:spcBef>
              <a:spcAft>
                <a:spcPts val="0"/>
              </a:spcAft>
              <a:buSzPts val="2800"/>
              <a:buFont typeface="Noto Sans Symbols"/>
              <a:buAutoNum type="arabicPeriod"/>
            </a:pPr>
            <a:r>
              <a:rPr lang="en-US" sz="2800"/>
              <a:t>L={a</a:t>
            </a:r>
            <a:r>
              <a:rPr baseline="30000" lang="en-US" sz="2800"/>
              <a:t>i</a:t>
            </a:r>
            <a:r>
              <a:rPr lang="en-US" sz="2800"/>
              <a:t>b</a:t>
            </a:r>
            <a:r>
              <a:rPr baseline="30000" lang="en-US" sz="2800"/>
              <a:t>j</a:t>
            </a:r>
            <a:r>
              <a:rPr lang="en-US" sz="2800"/>
              <a:t>, i&gt;j}</a:t>
            </a:r>
            <a:endParaRPr/>
          </a:p>
          <a:p>
            <a:pPr indent="-514350" lvl="0" marL="514350" rtl="0" algn="l">
              <a:spcBef>
                <a:spcPts val="480"/>
              </a:spcBef>
              <a:spcAft>
                <a:spcPts val="0"/>
              </a:spcAft>
              <a:buSzPts val="2400"/>
              <a:buFont typeface="Noto Sans Symbols"/>
              <a:buAutoNum type="arabicPeriod"/>
            </a:pPr>
            <a:r>
              <a:rPr lang="en-US" sz="2400"/>
              <a:t>L={0</a:t>
            </a:r>
            <a:r>
              <a:rPr baseline="30000" lang="en-US" sz="2400"/>
              <a:t>n^2</a:t>
            </a:r>
            <a:r>
              <a:rPr lang="en-US" sz="2400"/>
              <a:t>, n is a integer} or L={0</a:t>
            </a:r>
            <a:r>
              <a:rPr baseline="30000" lang="en-US" sz="2400"/>
              <a:t>n</a:t>
            </a:r>
            <a:r>
              <a:rPr lang="en-US" sz="2400"/>
              <a:t>, n is a perfect square}</a:t>
            </a:r>
            <a:endParaRPr/>
          </a:p>
          <a:p>
            <a:pPr indent="-336550" lvl="0" marL="514350" rtl="0" algn="l">
              <a:spcBef>
                <a:spcPts val="560"/>
              </a:spcBef>
              <a:spcAft>
                <a:spcPts val="0"/>
              </a:spcAft>
              <a:buSzPts val="2800"/>
              <a:buFont typeface="Noto Sans Symbols"/>
              <a:buNone/>
            </a:pPr>
            <a:r>
              <a:t/>
            </a:r>
            <a:endParaRPr sz="2800"/>
          </a:p>
          <a:p>
            <a:pPr indent="-361950" lvl="0" marL="514350" rtl="0" algn="l">
              <a:spcBef>
                <a:spcPts val="480"/>
              </a:spcBef>
              <a:spcAft>
                <a:spcPts val="0"/>
              </a:spcAft>
              <a:buSzPts val="2400"/>
              <a:buNone/>
            </a:pPr>
            <a:r>
              <a:t/>
            </a:r>
            <a:endParaRPr sz="2400"/>
          </a:p>
          <a:p>
            <a:pPr indent="-361950" lvl="0" marL="514350" rtl="0" algn="l">
              <a:spcBef>
                <a:spcPts val="480"/>
              </a:spcBef>
              <a:spcAft>
                <a:spcPts val="0"/>
              </a:spcAft>
              <a:buSzPts val="2400"/>
              <a:buNone/>
            </a:pPr>
            <a:r>
              <a:t/>
            </a:r>
            <a:endParaRPr sz="2400"/>
          </a:p>
          <a:p>
            <a:pPr indent="0" lvl="0" marL="0" rtl="0" algn="l">
              <a:spcBef>
                <a:spcPts val="480"/>
              </a:spcBef>
              <a:spcAft>
                <a:spcPts val="0"/>
              </a:spcAft>
              <a:buSzPts val="2400"/>
              <a:buNone/>
            </a:pPr>
            <a:r>
              <a:t/>
            </a:r>
            <a:endParaRPr sz="2400"/>
          </a:p>
          <a:p>
            <a:pPr indent="-317500" lvl="0" marL="469900" rtl="0" algn="l">
              <a:spcBef>
                <a:spcPts val="480"/>
              </a:spcBef>
              <a:spcAft>
                <a:spcPts val="0"/>
              </a:spcAft>
              <a:buSzPts val="2400"/>
              <a:buNone/>
            </a:pPr>
            <a:r>
              <a:t/>
            </a:r>
            <a:endParaRPr sz="2400"/>
          </a:p>
        </p:txBody>
      </p:sp>
      <p:sp>
        <p:nvSpPr>
          <p:cNvPr id="1969" name="Google Shape;1969;p12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970" name="Google Shape;1970;p12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971" name="Google Shape;1971;p12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12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Show that the L={ww</a:t>
            </a:r>
            <a:r>
              <a:rPr baseline="30000" lang="en-US" sz="2000"/>
              <a:t>R</a:t>
            </a:r>
            <a:r>
              <a:rPr lang="en-US" sz="2000"/>
              <a:t> , w ∈ (0+1)*} language is not regular</a:t>
            </a:r>
            <a:br>
              <a:rPr lang="en-US" sz="2000"/>
            </a:br>
            <a:r>
              <a:rPr lang="en-US" sz="2000">
                <a:solidFill>
                  <a:srgbClr val="FF0000"/>
                </a:solidFill>
              </a:rPr>
              <a:t>Rough Slide</a:t>
            </a:r>
            <a:endParaRPr sz="2000"/>
          </a:p>
        </p:txBody>
      </p:sp>
      <p:sp>
        <p:nvSpPr>
          <p:cNvPr id="1977" name="Google Shape;1977;p12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368300" lvl="0" marL="469900" rtl="0" algn="l">
              <a:spcBef>
                <a:spcPts val="0"/>
              </a:spcBef>
              <a:spcAft>
                <a:spcPts val="0"/>
              </a:spcAft>
              <a:buSzPts val="1600"/>
              <a:buNone/>
            </a:pPr>
            <a:r>
              <a:t/>
            </a:r>
            <a:endParaRPr sz="1600"/>
          </a:p>
        </p:txBody>
      </p:sp>
      <p:sp>
        <p:nvSpPr>
          <p:cNvPr id="1978" name="Google Shape;1978;p12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979" name="Google Shape;1979;p12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980" name="Google Shape;1980;p12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1" name="Google Shape;1981;p129"/>
          <p:cNvSpPr txBox="1"/>
          <p:nvPr/>
        </p:nvSpPr>
        <p:spPr>
          <a:xfrm>
            <a:off x="5733292" y="1449748"/>
            <a:ext cx="4477508"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 Pick </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 Pick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belongs to L and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iii. Decompose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into </a:t>
            </a:r>
            <a:r>
              <a:rPr lang="en-US" sz="1400">
                <a:solidFill>
                  <a:srgbClr val="0000FF"/>
                </a:solidFill>
                <a:latin typeface="Verdana"/>
                <a:ea typeface="Verdana"/>
                <a:cs typeface="Verdana"/>
                <a:sym typeface="Verdana"/>
              </a:rPr>
              <a:t>uvw</a:t>
            </a:r>
            <a:r>
              <a:rPr lang="en-US" sz="1400">
                <a:solidFill>
                  <a:schemeClr val="dk1"/>
                </a:solidFill>
                <a:latin typeface="Verdana"/>
                <a:ea typeface="Verdana"/>
                <a:cs typeface="Verdana"/>
                <a:sym typeface="Verdana"/>
              </a:rPr>
              <a:t> such that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and |</a:t>
            </a:r>
            <a:r>
              <a:rPr b="1"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|&lt;=</a:t>
            </a:r>
            <a:r>
              <a:rPr b="1" lang="en-US" sz="1400">
                <a:solidFill>
                  <a:schemeClr val="dk1"/>
                </a:solidFill>
                <a:latin typeface="Verdana"/>
                <a:ea typeface="Verdana"/>
                <a:cs typeface="Verdana"/>
                <a:sym typeface="Verdana"/>
              </a:rPr>
              <a:t>n </a:t>
            </a:r>
            <a:r>
              <a:rPr lang="en-US" sz="1400">
                <a:solidFill>
                  <a:schemeClr val="dk1"/>
                </a:solidFill>
                <a:latin typeface="Verdana"/>
                <a:ea typeface="Verdana"/>
                <a:cs typeface="Verdana"/>
                <a:sym typeface="Verdana"/>
              </a:rPr>
              <a:t>and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iv. Pick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 such that pumped string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defined by</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t>
            </a:r>
            <a:r>
              <a:rPr i="1" lang="en-US" sz="1400">
                <a:solidFill>
                  <a:srgbClr val="FF0000"/>
                </a:solidFill>
                <a:latin typeface="Verdana"/>
                <a:ea typeface="Verdana"/>
                <a:cs typeface="Verdana"/>
                <a:sym typeface="Verdana"/>
              </a:rPr>
              <a:t>not</a:t>
            </a:r>
            <a:r>
              <a:rPr lang="en-US" sz="1400">
                <a:solidFill>
                  <a:srgbClr val="FF0000"/>
                </a:solidFill>
                <a:latin typeface="Verdana"/>
                <a:ea typeface="Verdana"/>
                <a:cs typeface="Verdana"/>
                <a:sym typeface="Verdana"/>
              </a:rPr>
              <a:t> </a:t>
            </a:r>
            <a:r>
              <a:rPr lang="en-US" sz="1400">
                <a:solidFill>
                  <a:schemeClr val="dk1"/>
                </a:solidFill>
                <a:latin typeface="Verdana"/>
                <a:ea typeface="Verdana"/>
                <a:cs typeface="Verdana"/>
                <a:sym typeface="Verdana"/>
              </a:rPr>
              <a:t>in L</a:t>
            </a:r>
            <a:endParaRPr sz="1400">
              <a:solidFill>
                <a:schemeClr val="dk1"/>
              </a:solidFill>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14" name="Google Shape;214;p1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5" name="Google Shape;215;p1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6" name="Google Shape;216;p1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7" name="Google Shape;217;p13"/>
          <p:cNvPicPr preferRelativeResize="0"/>
          <p:nvPr/>
        </p:nvPicPr>
        <p:blipFill rotWithShape="1">
          <a:blip r:embed="rId3">
            <a:alphaModFix/>
          </a:blip>
          <a:srcRect b="0" l="8695" r="15941" t="0"/>
          <a:stretch/>
        </p:blipFill>
        <p:spPr>
          <a:xfrm rot="10800000">
            <a:off x="632142" y="444500"/>
            <a:ext cx="7833678" cy="4762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3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Show that the L={ww</a:t>
            </a:r>
            <a:r>
              <a:rPr baseline="30000" lang="en-US" sz="2000"/>
              <a:t>R</a:t>
            </a:r>
            <a:r>
              <a:rPr lang="en-US" sz="2000"/>
              <a:t> , w ∈ (0+1)*} language is not regular</a:t>
            </a:r>
            <a:br>
              <a:rPr lang="en-US" sz="2000"/>
            </a:br>
            <a:r>
              <a:rPr lang="en-US" sz="2000">
                <a:solidFill>
                  <a:srgbClr val="FF0000"/>
                </a:solidFill>
              </a:rPr>
              <a:t>Rough Slide</a:t>
            </a:r>
            <a:r>
              <a:rPr lang="en-US" sz="2000"/>
              <a:t> </a:t>
            </a:r>
            <a:endParaRPr sz="2000"/>
          </a:p>
        </p:txBody>
      </p:sp>
      <p:sp>
        <p:nvSpPr>
          <p:cNvPr id="1987" name="Google Shape;1987;p13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b="1" lang="en-US" sz="1600"/>
              <a:t>Step 1: </a:t>
            </a:r>
            <a:r>
              <a:rPr lang="en-US" sz="1600"/>
              <a:t>Let L be the regular language and n be the number of states in finite automaton</a:t>
            </a:r>
            <a:endParaRPr/>
          </a:p>
          <a:p>
            <a:pPr indent="0" lvl="0" marL="0" rtl="0" algn="l">
              <a:spcBef>
                <a:spcPts val="320"/>
              </a:spcBef>
              <a:spcAft>
                <a:spcPts val="0"/>
              </a:spcAft>
              <a:buSzPts val="1600"/>
              <a:buNone/>
            </a:pPr>
            <a:r>
              <a:rPr b="1" lang="en-US" sz="1600"/>
              <a:t>Step 2: </a:t>
            </a:r>
            <a:r>
              <a:rPr lang="en-US" sz="1600"/>
              <a:t>Consider the string </a:t>
            </a:r>
            <a:endParaRPr/>
          </a:p>
          <a:p>
            <a:pPr indent="0" lvl="0" marL="0" rtl="0" algn="l">
              <a:spcBef>
                <a:spcPts val="320"/>
              </a:spcBef>
              <a:spcAft>
                <a:spcPts val="0"/>
              </a:spcAft>
              <a:buSzPts val="1600"/>
              <a:buNone/>
            </a:pPr>
            <a:r>
              <a:rPr lang="en-US" sz="1600"/>
              <a:t>|</a:t>
            </a:r>
            <a:r>
              <a:rPr b="1" lang="en-US" sz="1600">
                <a:solidFill>
                  <a:srgbClr val="008000"/>
                </a:solidFill>
              </a:rPr>
              <a:t>x</a:t>
            </a:r>
            <a:r>
              <a:rPr lang="en-US" sz="1600"/>
              <a:t>|&gt;=</a:t>
            </a:r>
            <a:r>
              <a:rPr b="1" lang="en-US" sz="1600"/>
              <a:t>n</a:t>
            </a:r>
            <a:r>
              <a:rPr lang="en-US" sz="1600"/>
              <a:t> </a:t>
            </a:r>
            <a:endParaRPr sz="1600"/>
          </a:p>
          <a:p>
            <a:pPr indent="0" lvl="0" marL="0" rtl="0" algn="l">
              <a:spcBef>
                <a:spcPts val="360"/>
              </a:spcBef>
              <a:spcAft>
                <a:spcPts val="0"/>
              </a:spcAft>
              <a:buSzPts val="1800"/>
              <a:buNone/>
            </a:pPr>
            <a:r>
              <a:t/>
            </a:r>
            <a:endParaRPr sz="1800"/>
          </a:p>
          <a:p>
            <a:pPr indent="0" lvl="0" marL="0" rtl="0" algn="l">
              <a:spcBef>
                <a:spcPts val="400"/>
              </a:spcBef>
              <a:spcAft>
                <a:spcPts val="0"/>
              </a:spcAft>
              <a:buSzPts val="1800"/>
              <a:buNone/>
            </a:pPr>
            <a:r>
              <a:rPr lang="en-US" sz="1800"/>
              <a:t>X =  </a:t>
            </a:r>
            <a:r>
              <a:rPr lang="en-US" sz="2000"/>
              <a:t>11…100…000…01…11</a:t>
            </a:r>
            <a:endParaRPr sz="2000"/>
          </a:p>
          <a:p>
            <a:pPr indent="0" lvl="0" marL="0" rtl="0" algn="l">
              <a:spcBef>
                <a:spcPts val="320"/>
              </a:spcBef>
              <a:spcAft>
                <a:spcPts val="0"/>
              </a:spcAft>
              <a:buSzPts val="1600"/>
              <a:buNone/>
            </a:pPr>
            <a:r>
              <a:t/>
            </a:r>
            <a:endParaRPr sz="1600"/>
          </a:p>
          <a:p>
            <a:pPr indent="0" lvl="0" marL="0" rtl="0" algn="l">
              <a:spcBef>
                <a:spcPts val="320"/>
              </a:spcBef>
              <a:spcAft>
                <a:spcPts val="0"/>
              </a:spcAft>
              <a:buSzPts val="1600"/>
              <a:buNone/>
            </a:pPr>
            <a:r>
              <a:rPr lang="en-US" sz="1600"/>
              <a:t> |</a:t>
            </a:r>
            <a:r>
              <a:rPr lang="en-US" sz="1600">
                <a:solidFill>
                  <a:srgbClr val="0000FF"/>
                </a:solidFill>
              </a:rPr>
              <a:t>V</a:t>
            </a:r>
            <a:r>
              <a:rPr lang="en-US" sz="1600"/>
              <a:t>| =		; |</a:t>
            </a:r>
            <a:r>
              <a:rPr b="1" lang="en-US" sz="1600">
                <a:solidFill>
                  <a:srgbClr val="0000FF"/>
                </a:solidFill>
              </a:rPr>
              <a:t>v</a:t>
            </a:r>
            <a:r>
              <a:rPr lang="en-US" sz="1600"/>
              <a:t>| &gt;=1</a:t>
            </a:r>
            <a:endParaRPr/>
          </a:p>
          <a:p>
            <a:pPr indent="0" lvl="0" marL="0" rtl="0" algn="l">
              <a:spcBef>
                <a:spcPts val="360"/>
              </a:spcBef>
              <a:spcAft>
                <a:spcPts val="0"/>
              </a:spcAft>
              <a:buSzPts val="1800"/>
              <a:buNone/>
            </a:pPr>
            <a:r>
              <a:rPr baseline="30000" lang="en-US" sz="1800"/>
              <a:t>        </a:t>
            </a:r>
            <a:endParaRPr baseline="30000" sz="1800">
              <a:solidFill>
                <a:srgbClr val="0000FF"/>
              </a:solidFill>
            </a:endParaRPr>
          </a:p>
          <a:p>
            <a:pPr indent="0" lvl="0" marL="0" rtl="0" algn="l">
              <a:spcBef>
                <a:spcPts val="320"/>
              </a:spcBef>
              <a:spcAft>
                <a:spcPts val="0"/>
              </a:spcAft>
              <a:buSzPts val="1600"/>
              <a:buNone/>
            </a:pPr>
            <a:r>
              <a:rPr lang="en-US" sz="1600">
                <a:solidFill>
                  <a:schemeClr val="dk1"/>
                </a:solidFill>
              </a:rPr>
              <a:t>|</a:t>
            </a:r>
            <a:r>
              <a:rPr lang="en-US" sz="1600">
                <a:solidFill>
                  <a:srgbClr val="0000FF"/>
                </a:solidFill>
              </a:rPr>
              <a:t>UV</a:t>
            </a:r>
            <a:r>
              <a:rPr lang="en-US" sz="1600">
                <a:solidFill>
                  <a:schemeClr val="dk1"/>
                </a:solidFill>
              </a:rPr>
              <a:t>| </a:t>
            </a:r>
            <a:r>
              <a:rPr lang="en-US" sz="1600">
                <a:solidFill>
                  <a:srgbClr val="0000FF"/>
                </a:solidFill>
              </a:rPr>
              <a:t>=		</a:t>
            </a:r>
            <a:r>
              <a:rPr lang="en-US" sz="1600"/>
              <a:t>; |</a:t>
            </a:r>
            <a:r>
              <a:rPr lang="en-US" sz="1600">
                <a:solidFill>
                  <a:srgbClr val="0000FF"/>
                </a:solidFill>
              </a:rPr>
              <a:t>uv</a:t>
            </a:r>
            <a:r>
              <a:rPr lang="en-US" sz="1600"/>
              <a:t>| &lt;= </a:t>
            </a:r>
            <a:r>
              <a:rPr b="1" lang="en-US" sz="1600"/>
              <a:t>n</a:t>
            </a:r>
            <a:endParaRPr/>
          </a:p>
          <a:p>
            <a:pPr indent="0" lvl="0" marL="0" rtl="0" algn="l">
              <a:spcBef>
                <a:spcPts val="320"/>
              </a:spcBef>
              <a:spcAft>
                <a:spcPts val="0"/>
              </a:spcAft>
              <a:buSzPts val="1600"/>
              <a:buNone/>
            </a:pPr>
            <a:r>
              <a:t/>
            </a:r>
            <a:endParaRPr b="1" sz="1600"/>
          </a:p>
          <a:p>
            <a:pPr indent="0" lvl="0" marL="0" rtl="0" algn="l">
              <a:spcBef>
                <a:spcPts val="320"/>
              </a:spcBef>
              <a:spcAft>
                <a:spcPts val="0"/>
              </a:spcAft>
              <a:buSzPts val="1600"/>
              <a:buNone/>
            </a:pPr>
            <a:r>
              <a:rPr b="1" lang="en-US" sz="1600"/>
              <a:t>Step 3:  </a:t>
            </a:r>
            <a:r>
              <a:rPr lang="en-US" sz="1600"/>
              <a:t>Then according to Pumping Lemma,for all </a:t>
            </a:r>
            <a:r>
              <a:rPr b="1" lang="en-US" sz="1600">
                <a:solidFill>
                  <a:srgbClr val="FF00FF"/>
                </a:solidFill>
              </a:rPr>
              <a:t>i</a:t>
            </a:r>
            <a:r>
              <a:rPr lang="en-US" sz="1600"/>
              <a:t> ≥ 0, the string </a:t>
            </a:r>
            <a:r>
              <a:rPr lang="en-US" sz="1600">
                <a:solidFill>
                  <a:srgbClr val="0000FF"/>
                </a:solidFill>
              </a:rPr>
              <a:t>uv</a:t>
            </a:r>
            <a:r>
              <a:rPr b="1" baseline="30000" lang="en-US" sz="1600">
                <a:solidFill>
                  <a:srgbClr val="FF00FF"/>
                </a:solidFill>
              </a:rPr>
              <a:t>i</a:t>
            </a:r>
            <a:r>
              <a:rPr lang="en-US" sz="1600">
                <a:solidFill>
                  <a:srgbClr val="0000FF"/>
                </a:solidFill>
              </a:rPr>
              <a:t>w</a:t>
            </a:r>
            <a:r>
              <a:rPr lang="en-US" sz="1600"/>
              <a:t> </a:t>
            </a:r>
            <a:r>
              <a:rPr b="1" lang="en-US" sz="1600"/>
              <a:t>∈ </a:t>
            </a:r>
            <a:r>
              <a:rPr lang="en-US" sz="1600"/>
              <a:t>L</a:t>
            </a:r>
            <a:endParaRPr sz="16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p:txBody>
      </p:sp>
      <p:sp>
        <p:nvSpPr>
          <p:cNvPr id="1988" name="Google Shape;1988;p13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989" name="Google Shape;1989;p13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990" name="Google Shape;1990;p13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1" name="Google Shape;1991;p130"/>
          <p:cNvSpPr txBox="1"/>
          <p:nvPr/>
        </p:nvSpPr>
        <p:spPr>
          <a:xfrm>
            <a:off x="5733292" y="1449748"/>
            <a:ext cx="4477508"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 Pick </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 Pick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belongs to L and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iii. Decompose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into </a:t>
            </a:r>
            <a:r>
              <a:rPr lang="en-US" sz="1400">
                <a:solidFill>
                  <a:srgbClr val="0000FF"/>
                </a:solidFill>
                <a:latin typeface="Verdana"/>
                <a:ea typeface="Verdana"/>
                <a:cs typeface="Verdana"/>
                <a:sym typeface="Verdana"/>
              </a:rPr>
              <a:t>uvw</a:t>
            </a:r>
            <a:r>
              <a:rPr lang="en-US" sz="1400">
                <a:solidFill>
                  <a:schemeClr val="dk1"/>
                </a:solidFill>
                <a:latin typeface="Verdana"/>
                <a:ea typeface="Verdana"/>
                <a:cs typeface="Verdana"/>
                <a:sym typeface="Verdana"/>
              </a:rPr>
              <a:t> such that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and |</a:t>
            </a:r>
            <a:r>
              <a:rPr b="1"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|&lt;=</a:t>
            </a:r>
            <a:r>
              <a:rPr b="1" lang="en-US" sz="1400">
                <a:solidFill>
                  <a:schemeClr val="dk1"/>
                </a:solidFill>
                <a:latin typeface="Verdana"/>
                <a:ea typeface="Verdana"/>
                <a:cs typeface="Verdana"/>
                <a:sym typeface="Verdana"/>
              </a:rPr>
              <a:t>n </a:t>
            </a:r>
            <a:r>
              <a:rPr lang="en-US" sz="1400">
                <a:solidFill>
                  <a:schemeClr val="dk1"/>
                </a:solidFill>
                <a:latin typeface="Verdana"/>
                <a:ea typeface="Verdana"/>
                <a:cs typeface="Verdana"/>
                <a:sym typeface="Verdana"/>
              </a:rPr>
              <a:t>and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iv. Pick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 such that pumped string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defined by</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t>
            </a:r>
            <a:r>
              <a:rPr i="1" lang="en-US" sz="1400">
                <a:solidFill>
                  <a:srgbClr val="FF0000"/>
                </a:solidFill>
                <a:latin typeface="Verdana"/>
                <a:ea typeface="Verdana"/>
                <a:cs typeface="Verdana"/>
                <a:sym typeface="Verdana"/>
              </a:rPr>
              <a:t>not</a:t>
            </a:r>
            <a:r>
              <a:rPr lang="en-US" sz="1400">
                <a:solidFill>
                  <a:srgbClr val="FF0000"/>
                </a:solidFill>
                <a:latin typeface="Verdana"/>
                <a:ea typeface="Verdana"/>
                <a:cs typeface="Verdana"/>
                <a:sym typeface="Verdana"/>
              </a:rPr>
              <a:t> </a:t>
            </a:r>
            <a:r>
              <a:rPr lang="en-US" sz="1400">
                <a:solidFill>
                  <a:schemeClr val="dk1"/>
                </a:solidFill>
                <a:latin typeface="Verdana"/>
                <a:ea typeface="Verdana"/>
                <a:cs typeface="Verdana"/>
                <a:sym typeface="Verdana"/>
              </a:rPr>
              <a:t>in L</a:t>
            </a:r>
            <a:endParaRPr sz="1400">
              <a:solidFill>
                <a:schemeClr val="dk1"/>
              </a:solidFill>
              <a:latin typeface="Verdana"/>
              <a:ea typeface="Verdana"/>
              <a:cs typeface="Verdana"/>
              <a:sym typeface="Verdana"/>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13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997" name="Google Shape;1997;p13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998" name="Google Shape;1998;p13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999" name="Google Shape;1999;p13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000" name="Google Shape;2000;p13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01" name="Google Shape;2001;p131"/>
          <p:cNvPicPr preferRelativeResize="0"/>
          <p:nvPr/>
        </p:nvPicPr>
        <p:blipFill rotWithShape="1">
          <a:blip r:embed="rId3">
            <a:alphaModFix/>
          </a:blip>
          <a:srcRect b="0" l="0" r="0" t="10631"/>
          <a:stretch/>
        </p:blipFill>
        <p:spPr>
          <a:xfrm rot="-5400000">
            <a:off x="308319" y="442094"/>
            <a:ext cx="5468057" cy="483786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13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Show that the L={ww , w ∈ (a+b)*} language is not regular</a:t>
            </a:r>
            <a:br>
              <a:rPr lang="en-US" sz="2000"/>
            </a:br>
            <a:r>
              <a:rPr lang="en-US" sz="2000">
                <a:solidFill>
                  <a:srgbClr val="FF0000"/>
                </a:solidFill>
              </a:rPr>
              <a:t>Rough Slide</a:t>
            </a:r>
            <a:endParaRPr sz="2000"/>
          </a:p>
        </p:txBody>
      </p:sp>
      <p:sp>
        <p:nvSpPr>
          <p:cNvPr id="2007" name="Google Shape;2007;p13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t/>
            </a:r>
            <a:endParaRPr sz="1600"/>
          </a:p>
        </p:txBody>
      </p:sp>
      <p:sp>
        <p:nvSpPr>
          <p:cNvPr id="2008" name="Google Shape;2008;p13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009" name="Google Shape;2009;p13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010" name="Google Shape;2010;p13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1" name="Google Shape;2011;p132"/>
          <p:cNvSpPr txBox="1"/>
          <p:nvPr/>
        </p:nvSpPr>
        <p:spPr>
          <a:xfrm>
            <a:off x="6019800" y="1449748"/>
            <a:ext cx="4477508"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 Pick </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 Pick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belongs to L and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iii. Decompose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into </a:t>
            </a:r>
            <a:r>
              <a:rPr lang="en-US" sz="1400">
                <a:solidFill>
                  <a:srgbClr val="0000FF"/>
                </a:solidFill>
                <a:latin typeface="Verdana"/>
                <a:ea typeface="Verdana"/>
                <a:cs typeface="Verdana"/>
                <a:sym typeface="Verdana"/>
              </a:rPr>
              <a:t>uvw</a:t>
            </a:r>
            <a:r>
              <a:rPr lang="en-US" sz="1400">
                <a:solidFill>
                  <a:schemeClr val="dk1"/>
                </a:solidFill>
                <a:latin typeface="Verdana"/>
                <a:ea typeface="Verdana"/>
                <a:cs typeface="Verdana"/>
                <a:sym typeface="Verdana"/>
              </a:rPr>
              <a:t> such that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and |</a:t>
            </a:r>
            <a:r>
              <a:rPr b="1"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|&lt;=</a:t>
            </a:r>
            <a:r>
              <a:rPr b="1" lang="en-US" sz="1400">
                <a:solidFill>
                  <a:schemeClr val="dk1"/>
                </a:solidFill>
                <a:latin typeface="Verdana"/>
                <a:ea typeface="Verdana"/>
                <a:cs typeface="Verdana"/>
                <a:sym typeface="Verdana"/>
              </a:rPr>
              <a:t>n </a:t>
            </a:r>
            <a:r>
              <a:rPr lang="en-US" sz="1400">
                <a:solidFill>
                  <a:schemeClr val="dk1"/>
                </a:solidFill>
                <a:latin typeface="Verdana"/>
                <a:ea typeface="Verdana"/>
                <a:cs typeface="Verdana"/>
                <a:sym typeface="Verdana"/>
              </a:rPr>
              <a:t>and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iv. Pick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 such that pumped string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defined by</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t>
            </a:r>
            <a:r>
              <a:rPr i="1" lang="en-US" sz="1400">
                <a:solidFill>
                  <a:srgbClr val="FF0000"/>
                </a:solidFill>
                <a:latin typeface="Verdana"/>
                <a:ea typeface="Verdana"/>
                <a:cs typeface="Verdana"/>
                <a:sym typeface="Verdana"/>
              </a:rPr>
              <a:t>not</a:t>
            </a:r>
            <a:r>
              <a:rPr lang="en-US" sz="1400">
                <a:solidFill>
                  <a:srgbClr val="FF0000"/>
                </a:solidFill>
                <a:latin typeface="Verdana"/>
                <a:ea typeface="Verdana"/>
                <a:cs typeface="Verdana"/>
                <a:sym typeface="Verdana"/>
              </a:rPr>
              <a:t> </a:t>
            </a:r>
            <a:r>
              <a:rPr lang="en-US" sz="1400">
                <a:solidFill>
                  <a:schemeClr val="dk1"/>
                </a:solidFill>
                <a:latin typeface="Verdana"/>
                <a:ea typeface="Verdana"/>
                <a:cs typeface="Verdana"/>
                <a:sym typeface="Verdana"/>
              </a:rPr>
              <a:t>in L</a:t>
            </a:r>
            <a:endParaRPr sz="1400">
              <a:solidFill>
                <a:schemeClr val="dk1"/>
              </a:solidFill>
              <a:latin typeface="Verdana"/>
              <a:ea typeface="Verdana"/>
              <a:cs typeface="Verdana"/>
              <a:sym typeface="Verdana"/>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13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Show that the L={ww , w ∈ (a+b)*} language is not regular</a:t>
            </a:r>
            <a:br>
              <a:rPr lang="en-US" sz="2000"/>
            </a:br>
            <a:r>
              <a:rPr lang="en-US" sz="2000">
                <a:solidFill>
                  <a:srgbClr val="FF0000"/>
                </a:solidFill>
              </a:rPr>
              <a:t>Rough Slide </a:t>
            </a:r>
            <a:endParaRPr sz="2000">
              <a:solidFill>
                <a:srgbClr val="FF0000"/>
              </a:solidFill>
            </a:endParaRPr>
          </a:p>
        </p:txBody>
      </p:sp>
      <p:sp>
        <p:nvSpPr>
          <p:cNvPr id="2017" name="Google Shape;2017;p13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b="1" lang="en-US" sz="1600"/>
              <a:t>Step 1: </a:t>
            </a:r>
            <a:r>
              <a:rPr lang="en-US" sz="1600"/>
              <a:t>Let L be the regular language and n be the number of states in finite automaton</a:t>
            </a:r>
            <a:endParaRPr/>
          </a:p>
          <a:p>
            <a:pPr indent="0" lvl="0" marL="0" rtl="0" algn="l">
              <a:spcBef>
                <a:spcPts val="320"/>
              </a:spcBef>
              <a:spcAft>
                <a:spcPts val="0"/>
              </a:spcAft>
              <a:buSzPts val="1600"/>
              <a:buNone/>
            </a:pPr>
            <a:r>
              <a:rPr b="1" lang="en-US" sz="1600"/>
              <a:t>Step 2: </a:t>
            </a:r>
            <a:r>
              <a:rPr lang="en-US" sz="1600"/>
              <a:t>Consider the string </a:t>
            </a:r>
            <a:endParaRPr/>
          </a:p>
          <a:p>
            <a:pPr indent="0" lvl="0" marL="0" rtl="0" algn="l">
              <a:spcBef>
                <a:spcPts val="320"/>
              </a:spcBef>
              <a:spcAft>
                <a:spcPts val="0"/>
              </a:spcAft>
              <a:buSzPts val="1600"/>
              <a:buNone/>
            </a:pPr>
            <a:r>
              <a:rPr lang="en-US" sz="1600"/>
              <a:t>|</a:t>
            </a:r>
            <a:r>
              <a:rPr b="1" lang="en-US" sz="1600">
                <a:solidFill>
                  <a:srgbClr val="008000"/>
                </a:solidFill>
              </a:rPr>
              <a:t>x</a:t>
            </a:r>
            <a:r>
              <a:rPr lang="en-US" sz="1600"/>
              <a:t>|&gt;=</a:t>
            </a:r>
            <a:r>
              <a:rPr b="1" lang="en-US" sz="1600"/>
              <a:t>n</a:t>
            </a:r>
            <a:r>
              <a:rPr lang="en-US" sz="1600"/>
              <a:t> </a:t>
            </a:r>
            <a:endParaRPr sz="1600"/>
          </a:p>
          <a:p>
            <a:pPr indent="0" lvl="0" marL="0" rtl="0" algn="l">
              <a:spcBef>
                <a:spcPts val="400"/>
              </a:spcBef>
              <a:spcAft>
                <a:spcPts val="0"/>
              </a:spcAft>
              <a:buSzPts val="1800"/>
              <a:buNone/>
            </a:pPr>
            <a:r>
              <a:rPr lang="en-US" sz="1800"/>
              <a:t>X =  </a:t>
            </a:r>
            <a:r>
              <a:rPr lang="en-US" sz="2000"/>
              <a:t>a</a:t>
            </a:r>
            <a:r>
              <a:rPr baseline="30000" lang="en-US" sz="2000"/>
              <a:t>n</a:t>
            </a:r>
            <a:r>
              <a:rPr lang="en-US" sz="2000"/>
              <a:t>ba</a:t>
            </a:r>
            <a:r>
              <a:rPr baseline="30000" lang="en-US" sz="2000"/>
              <a:t>n</a:t>
            </a:r>
            <a:r>
              <a:rPr lang="en-US" sz="2000"/>
              <a:t>b</a:t>
            </a:r>
            <a:endParaRPr sz="2000"/>
          </a:p>
          <a:p>
            <a:pPr indent="0" lvl="0" marL="0" rtl="0" algn="l">
              <a:spcBef>
                <a:spcPts val="320"/>
              </a:spcBef>
              <a:spcAft>
                <a:spcPts val="0"/>
              </a:spcAft>
              <a:buSzPts val="1600"/>
              <a:buNone/>
            </a:pPr>
            <a:r>
              <a:t/>
            </a:r>
            <a:endParaRPr sz="1600"/>
          </a:p>
          <a:p>
            <a:pPr indent="0" lvl="0" marL="0" rtl="0" algn="l">
              <a:spcBef>
                <a:spcPts val="320"/>
              </a:spcBef>
              <a:spcAft>
                <a:spcPts val="0"/>
              </a:spcAft>
              <a:buSzPts val="1600"/>
              <a:buNone/>
            </a:pPr>
            <a:r>
              <a:rPr lang="en-US" sz="1600"/>
              <a:t>X =</a:t>
            </a:r>
            <a:endParaRPr/>
          </a:p>
          <a:p>
            <a:pPr indent="0" lvl="0" marL="0" rtl="0" algn="l">
              <a:spcBef>
                <a:spcPts val="320"/>
              </a:spcBef>
              <a:spcAft>
                <a:spcPts val="0"/>
              </a:spcAft>
              <a:buSzPts val="1600"/>
              <a:buNone/>
            </a:pPr>
            <a:r>
              <a:t/>
            </a:r>
            <a:endParaRPr sz="1600"/>
          </a:p>
          <a:p>
            <a:pPr indent="0" lvl="0" marL="0" rtl="0" algn="l">
              <a:spcBef>
                <a:spcPts val="320"/>
              </a:spcBef>
              <a:spcAft>
                <a:spcPts val="0"/>
              </a:spcAft>
              <a:buSzPts val="1600"/>
              <a:buNone/>
            </a:pPr>
            <a:r>
              <a:rPr lang="en-US" sz="1600"/>
              <a:t> |</a:t>
            </a:r>
            <a:r>
              <a:rPr lang="en-US" sz="1600">
                <a:solidFill>
                  <a:srgbClr val="0000FF"/>
                </a:solidFill>
              </a:rPr>
              <a:t>V</a:t>
            </a:r>
            <a:r>
              <a:rPr lang="en-US" sz="1600"/>
              <a:t>| =		  ; |</a:t>
            </a:r>
            <a:r>
              <a:rPr b="1" lang="en-US" sz="1600">
                <a:solidFill>
                  <a:srgbClr val="0000FF"/>
                </a:solidFill>
              </a:rPr>
              <a:t>v</a:t>
            </a:r>
            <a:r>
              <a:rPr lang="en-US" sz="1600"/>
              <a:t>| &gt;=1</a:t>
            </a:r>
            <a:endParaRPr/>
          </a:p>
          <a:p>
            <a:pPr indent="0" lvl="0" marL="0" rtl="0" algn="l">
              <a:spcBef>
                <a:spcPts val="360"/>
              </a:spcBef>
              <a:spcAft>
                <a:spcPts val="0"/>
              </a:spcAft>
              <a:buSzPts val="1800"/>
              <a:buNone/>
            </a:pPr>
            <a:r>
              <a:rPr baseline="30000" lang="en-US" sz="1800"/>
              <a:t>        </a:t>
            </a:r>
            <a:endParaRPr baseline="30000" sz="1800">
              <a:solidFill>
                <a:srgbClr val="0000FF"/>
              </a:solidFill>
            </a:endParaRPr>
          </a:p>
          <a:p>
            <a:pPr indent="0" lvl="0" marL="0" rtl="0" algn="l">
              <a:spcBef>
                <a:spcPts val="320"/>
              </a:spcBef>
              <a:spcAft>
                <a:spcPts val="0"/>
              </a:spcAft>
              <a:buSzPts val="1600"/>
              <a:buNone/>
            </a:pPr>
            <a:r>
              <a:rPr lang="en-US" sz="1600">
                <a:solidFill>
                  <a:schemeClr val="dk1"/>
                </a:solidFill>
              </a:rPr>
              <a:t>|</a:t>
            </a:r>
            <a:r>
              <a:rPr lang="en-US" sz="1600">
                <a:solidFill>
                  <a:srgbClr val="0000FF"/>
                </a:solidFill>
              </a:rPr>
              <a:t>UV</a:t>
            </a:r>
            <a:r>
              <a:rPr lang="en-US" sz="1600">
                <a:solidFill>
                  <a:schemeClr val="dk1"/>
                </a:solidFill>
              </a:rPr>
              <a:t>| </a:t>
            </a:r>
            <a:r>
              <a:rPr lang="en-US" sz="1600">
                <a:solidFill>
                  <a:srgbClr val="0000FF"/>
                </a:solidFill>
              </a:rPr>
              <a:t>=		  </a:t>
            </a:r>
            <a:r>
              <a:rPr lang="en-US" sz="1600"/>
              <a:t>; |</a:t>
            </a:r>
            <a:r>
              <a:rPr lang="en-US" sz="1600">
                <a:solidFill>
                  <a:srgbClr val="0000FF"/>
                </a:solidFill>
              </a:rPr>
              <a:t>uv</a:t>
            </a:r>
            <a:r>
              <a:rPr lang="en-US" sz="1600"/>
              <a:t>| &lt;= </a:t>
            </a:r>
            <a:r>
              <a:rPr b="1" lang="en-US" sz="1600"/>
              <a:t>n</a:t>
            </a:r>
            <a:endParaRPr/>
          </a:p>
          <a:p>
            <a:pPr indent="0" lvl="0" marL="0" rtl="0" algn="l">
              <a:spcBef>
                <a:spcPts val="320"/>
              </a:spcBef>
              <a:spcAft>
                <a:spcPts val="0"/>
              </a:spcAft>
              <a:buSzPts val="1600"/>
              <a:buNone/>
            </a:pPr>
            <a:r>
              <a:t/>
            </a:r>
            <a:endParaRPr b="1" sz="1600"/>
          </a:p>
          <a:p>
            <a:pPr indent="0" lvl="0" marL="0" rtl="0" algn="l">
              <a:spcBef>
                <a:spcPts val="320"/>
              </a:spcBef>
              <a:spcAft>
                <a:spcPts val="0"/>
              </a:spcAft>
              <a:buSzPts val="1600"/>
              <a:buNone/>
            </a:pPr>
            <a:r>
              <a:rPr b="1" lang="en-US" sz="1600"/>
              <a:t>Step 3:  </a:t>
            </a:r>
            <a:r>
              <a:rPr lang="en-US" sz="1600"/>
              <a:t>Then according to Pumping Lemma,for all </a:t>
            </a:r>
            <a:r>
              <a:rPr b="1" lang="en-US" sz="1600">
                <a:solidFill>
                  <a:srgbClr val="FF00FF"/>
                </a:solidFill>
              </a:rPr>
              <a:t>i</a:t>
            </a:r>
            <a:r>
              <a:rPr lang="en-US" sz="1600"/>
              <a:t> ≥ 0, the string </a:t>
            </a:r>
            <a:r>
              <a:rPr lang="en-US" sz="1600">
                <a:solidFill>
                  <a:srgbClr val="0000FF"/>
                </a:solidFill>
              </a:rPr>
              <a:t>uv</a:t>
            </a:r>
            <a:r>
              <a:rPr b="1" baseline="30000" lang="en-US" sz="1600">
                <a:solidFill>
                  <a:srgbClr val="FF00FF"/>
                </a:solidFill>
              </a:rPr>
              <a:t>i</a:t>
            </a:r>
            <a:r>
              <a:rPr lang="en-US" sz="1600">
                <a:solidFill>
                  <a:srgbClr val="0000FF"/>
                </a:solidFill>
              </a:rPr>
              <a:t>w</a:t>
            </a:r>
            <a:r>
              <a:rPr lang="en-US" sz="1600"/>
              <a:t> </a:t>
            </a:r>
            <a:r>
              <a:rPr b="1" lang="en-US" sz="1600"/>
              <a:t>∈ </a:t>
            </a:r>
            <a:r>
              <a:rPr lang="en-US" sz="1600"/>
              <a:t>L</a:t>
            </a:r>
            <a:endParaRPr sz="16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p:txBody>
      </p:sp>
      <p:sp>
        <p:nvSpPr>
          <p:cNvPr id="2018" name="Google Shape;2018;p13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019" name="Google Shape;2019;p13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020" name="Google Shape;2020;p13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1" name="Google Shape;2021;p133"/>
          <p:cNvSpPr txBox="1"/>
          <p:nvPr/>
        </p:nvSpPr>
        <p:spPr>
          <a:xfrm>
            <a:off x="5719004" y="1305817"/>
            <a:ext cx="4477508"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 Pick </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 Pick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belongs to L and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iii. Decompose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into </a:t>
            </a:r>
            <a:r>
              <a:rPr lang="en-US" sz="1400">
                <a:solidFill>
                  <a:srgbClr val="0000FF"/>
                </a:solidFill>
                <a:latin typeface="Verdana"/>
                <a:ea typeface="Verdana"/>
                <a:cs typeface="Verdana"/>
                <a:sym typeface="Verdana"/>
              </a:rPr>
              <a:t>uvw</a:t>
            </a:r>
            <a:r>
              <a:rPr lang="en-US" sz="1400">
                <a:solidFill>
                  <a:schemeClr val="dk1"/>
                </a:solidFill>
                <a:latin typeface="Verdana"/>
                <a:ea typeface="Verdana"/>
                <a:cs typeface="Verdana"/>
                <a:sym typeface="Verdana"/>
              </a:rPr>
              <a:t> such that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and |</a:t>
            </a:r>
            <a:r>
              <a:rPr b="1"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|&lt;=</a:t>
            </a:r>
            <a:r>
              <a:rPr b="1" lang="en-US" sz="1400">
                <a:solidFill>
                  <a:schemeClr val="dk1"/>
                </a:solidFill>
                <a:latin typeface="Verdana"/>
                <a:ea typeface="Verdana"/>
                <a:cs typeface="Verdana"/>
                <a:sym typeface="Verdana"/>
              </a:rPr>
              <a:t>n </a:t>
            </a:r>
            <a:r>
              <a:rPr lang="en-US" sz="1400">
                <a:solidFill>
                  <a:schemeClr val="dk1"/>
                </a:solidFill>
                <a:latin typeface="Verdana"/>
                <a:ea typeface="Verdana"/>
                <a:cs typeface="Verdana"/>
                <a:sym typeface="Verdana"/>
              </a:rPr>
              <a:t>and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iv. Pick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 such that pumped string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defined by</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t>
            </a:r>
            <a:r>
              <a:rPr i="1" lang="en-US" sz="1400">
                <a:solidFill>
                  <a:srgbClr val="FF0000"/>
                </a:solidFill>
                <a:latin typeface="Verdana"/>
                <a:ea typeface="Verdana"/>
                <a:cs typeface="Verdana"/>
                <a:sym typeface="Verdana"/>
              </a:rPr>
              <a:t>not</a:t>
            </a:r>
            <a:r>
              <a:rPr lang="en-US" sz="1400">
                <a:solidFill>
                  <a:srgbClr val="FF0000"/>
                </a:solidFill>
                <a:latin typeface="Verdana"/>
                <a:ea typeface="Verdana"/>
                <a:cs typeface="Verdana"/>
                <a:sym typeface="Verdana"/>
              </a:rPr>
              <a:t> </a:t>
            </a:r>
            <a:r>
              <a:rPr lang="en-US" sz="1400">
                <a:solidFill>
                  <a:schemeClr val="dk1"/>
                </a:solidFill>
                <a:latin typeface="Verdana"/>
                <a:ea typeface="Verdana"/>
                <a:cs typeface="Verdana"/>
                <a:sym typeface="Verdana"/>
              </a:rPr>
              <a:t>in L</a:t>
            </a:r>
            <a:endParaRPr sz="1400">
              <a:solidFill>
                <a:schemeClr val="dk1"/>
              </a:solidFill>
              <a:latin typeface="Verdana"/>
              <a:ea typeface="Verdana"/>
              <a:cs typeface="Verdana"/>
              <a:sym typeface="Verdana"/>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13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027" name="Google Shape;2027;p13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028" name="Google Shape;2028;p13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029" name="Google Shape;2029;p13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030" name="Google Shape;2030;p13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31" name="Google Shape;2031;p134"/>
          <p:cNvPicPr preferRelativeResize="0"/>
          <p:nvPr/>
        </p:nvPicPr>
        <p:blipFill rotWithShape="1">
          <a:blip r:embed="rId3">
            <a:alphaModFix/>
          </a:blip>
          <a:srcRect b="0" l="13707" r="0" t="0"/>
          <a:stretch/>
        </p:blipFill>
        <p:spPr>
          <a:xfrm rot="-5400000">
            <a:off x="994606" y="-244192"/>
            <a:ext cx="5041194" cy="578358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13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Show that the L={0</a:t>
            </a:r>
            <a:r>
              <a:rPr baseline="30000" lang="en-US" sz="2000"/>
              <a:t>n</a:t>
            </a:r>
            <a:r>
              <a:rPr lang="en-US" sz="2000"/>
              <a:t> , n is prime } language is not regular</a:t>
            </a:r>
            <a:br>
              <a:rPr lang="en-US" sz="2000"/>
            </a:br>
            <a:r>
              <a:rPr lang="en-US" sz="2000">
                <a:solidFill>
                  <a:srgbClr val="FF0000"/>
                </a:solidFill>
              </a:rPr>
              <a:t>Rough Slide </a:t>
            </a:r>
            <a:endParaRPr sz="2000"/>
          </a:p>
        </p:txBody>
      </p:sp>
      <p:sp>
        <p:nvSpPr>
          <p:cNvPr id="2037" name="Google Shape;2037;p13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b="1" lang="en-US" sz="1600"/>
              <a:t>Step 1: </a:t>
            </a:r>
            <a:r>
              <a:rPr lang="en-US" sz="1600"/>
              <a:t>Let L be the regular language and n be the number of states in finite automaton</a:t>
            </a:r>
            <a:endParaRPr/>
          </a:p>
          <a:p>
            <a:pPr indent="0" lvl="0" marL="0" rtl="0" algn="l">
              <a:spcBef>
                <a:spcPts val="320"/>
              </a:spcBef>
              <a:spcAft>
                <a:spcPts val="0"/>
              </a:spcAft>
              <a:buSzPts val="1600"/>
              <a:buNone/>
            </a:pPr>
            <a:r>
              <a:rPr b="1" lang="en-US" sz="1600"/>
              <a:t>Step 2: </a:t>
            </a:r>
            <a:r>
              <a:rPr lang="en-US" sz="1600"/>
              <a:t>Consider the string </a:t>
            </a:r>
            <a:endParaRPr/>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p:txBody>
      </p:sp>
      <p:sp>
        <p:nvSpPr>
          <p:cNvPr id="2038" name="Google Shape;2038;p13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039" name="Google Shape;2039;p13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040" name="Google Shape;2040;p13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1" name="Google Shape;2041;p135"/>
          <p:cNvSpPr txBox="1"/>
          <p:nvPr/>
        </p:nvSpPr>
        <p:spPr>
          <a:xfrm>
            <a:off x="5719004" y="1305817"/>
            <a:ext cx="4477508"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 Pick </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 Pick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belongs to L and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iii. Decompose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into </a:t>
            </a:r>
            <a:r>
              <a:rPr lang="en-US" sz="1400">
                <a:solidFill>
                  <a:srgbClr val="0000FF"/>
                </a:solidFill>
                <a:latin typeface="Verdana"/>
                <a:ea typeface="Verdana"/>
                <a:cs typeface="Verdana"/>
                <a:sym typeface="Verdana"/>
              </a:rPr>
              <a:t>uvw</a:t>
            </a:r>
            <a:r>
              <a:rPr lang="en-US" sz="1400">
                <a:solidFill>
                  <a:schemeClr val="dk1"/>
                </a:solidFill>
                <a:latin typeface="Verdana"/>
                <a:ea typeface="Verdana"/>
                <a:cs typeface="Verdana"/>
                <a:sym typeface="Verdana"/>
              </a:rPr>
              <a:t> such that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and |</a:t>
            </a:r>
            <a:r>
              <a:rPr b="1"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|&lt;=</a:t>
            </a:r>
            <a:r>
              <a:rPr b="1" lang="en-US" sz="1400">
                <a:solidFill>
                  <a:schemeClr val="dk1"/>
                </a:solidFill>
                <a:latin typeface="Verdana"/>
                <a:ea typeface="Verdana"/>
                <a:cs typeface="Verdana"/>
                <a:sym typeface="Verdana"/>
              </a:rPr>
              <a:t>n </a:t>
            </a:r>
            <a:r>
              <a:rPr lang="en-US" sz="1400">
                <a:solidFill>
                  <a:schemeClr val="dk1"/>
                </a:solidFill>
                <a:latin typeface="Verdana"/>
                <a:ea typeface="Verdana"/>
                <a:cs typeface="Verdana"/>
                <a:sym typeface="Verdana"/>
              </a:rPr>
              <a:t>and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iv. Pick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 such that pumped string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defined by</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t>
            </a:r>
            <a:r>
              <a:rPr i="1" lang="en-US" sz="1400">
                <a:solidFill>
                  <a:srgbClr val="FF0000"/>
                </a:solidFill>
                <a:latin typeface="Verdana"/>
                <a:ea typeface="Verdana"/>
                <a:cs typeface="Verdana"/>
                <a:sym typeface="Verdana"/>
              </a:rPr>
              <a:t>not</a:t>
            </a:r>
            <a:r>
              <a:rPr lang="en-US" sz="1400">
                <a:solidFill>
                  <a:srgbClr val="FF0000"/>
                </a:solidFill>
                <a:latin typeface="Verdana"/>
                <a:ea typeface="Verdana"/>
                <a:cs typeface="Verdana"/>
                <a:sym typeface="Verdana"/>
              </a:rPr>
              <a:t> </a:t>
            </a:r>
            <a:r>
              <a:rPr lang="en-US" sz="1400">
                <a:solidFill>
                  <a:schemeClr val="dk1"/>
                </a:solidFill>
                <a:latin typeface="Verdana"/>
                <a:ea typeface="Verdana"/>
                <a:cs typeface="Verdana"/>
                <a:sym typeface="Verdana"/>
              </a:rPr>
              <a:t>in L</a:t>
            </a:r>
            <a:endParaRPr sz="1400">
              <a:solidFill>
                <a:schemeClr val="dk1"/>
              </a:solidFill>
              <a:latin typeface="Verdana"/>
              <a:ea typeface="Verdana"/>
              <a:cs typeface="Verdana"/>
              <a:sym typeface="Verdana"/>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13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047" name="Google Shape;2047;p13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048" name="Google Shape;2048;p13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049" name="Google Shape;2049;p13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050" name="Google Shape;2050;p13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51" name="Google Shape;2051;p136"/>
          <p:cNvPicPr preferRelativeResize="0"/>
          <p:nvPr/>
        </p:nvPicPr>
        <p:blipFill rotWithShape="1">
          <a:blip r:embed="rId3">
            <a:alphaModFix/>
          </a:blip>
          <a:srcRect b="0" l="3487" r="11934" t="0"/>
          <a:stretch/>
        </p:blipFill>
        <p:spPr>
          <a:xfrm rot="-5400000">
            <a:off x="414879" y="-376777"/>
            <a:ext cx="4078952" cy="4908708"/>
          </a:xfrm>
          <a:prstGeom prst="rect">
            <a:avLst/>
          </a:prstGeom>
          <a:noFill/>
          <a:ln>
            <a:noFill/>
          </a:ln>
        </p:spPr>
      </p:pic>
      <p:pic>
        <p:nvPicPr>
          <p:cNvPr id="2052" name="Google Shape;2052;p136"/>
          <p:cNvPicPr preferRelativeResize="0"/>
          <p:nvPr/>
        </p:nvPicPr>
        <p:blipFill rotWithShape="1">
          <a:blip r:embed="rId4">
            <a:alphaModFix/>
          </a:blip>
          <a:srcRect b="10810" l="0" r="0" t="29629"/>
          <a:stretch/>
        </p:blipFill>
        <p:spPr>
          <a:xfrm rot="10800000">
            <a:off x="4945380" y="3675279"/>
            <a:ext cx="4526280" cy="1531723"/>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3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Show that the L={a</a:t>
            </a:r>
            <a:r>
              <a:rPr baseline="30000" lang="en-US" sz="2000"/>
              <a:t>n!</a:t>
            </a:r>
            <a:r>
              <a:rPr lang="en-US" sz="2000"/>
              <a:t>, n&gt;=0} language is not regular</a:t>
            </a:r>
            <a:br>
              <a:rPr lang="en-US" sz="2000"/>
            </a:br>
            <a:r>
              <a:rPr lang="en-US" sz="2000">
                <a:solidFill>
                  <a:srgbClr val="FF0000"/>
                </a:solidFill>
              </a:rPr>
              <a:t>Rough Slide </a:t>
            </a:r>
            <a:endParaRPr sz="2000"/>
          </a:p>
        </p:txBody>
      </p:sp>
      <p:sp>
        <p:nvSpPr>
          <p:cNvPr id="2058" name="Google Shape;2058;p13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t/>
            </a:r>
            <a:endParaRPr b="1" sz="1600"/>
          </a:p>
          <a:p>
            <a:pPr indent="0" lvl="0" marL="0" rtl="0" algn="l">
              <a:spcBef>
                <a:spcPts val="320"/>
              </a:spcBef>
              <a:spcAft>
                <a:spcPts val="0"/>
              </a:spcAft>
              <a:buSzPts val="1600"/>
              <a:buNone/>
            </a:pPr>
            <a:r>
              <a:t/>
            </a:r>
            <a:endParaRPr b="1" sz="1600"/>
          </a:p>
          <a:p>
            <a:pPr indent="0" lvl="0" marL="0" rtl="0" algn="l">
              <a:spcBef>
                <a:spcPts val="320"/>
              </a:spcBef>
              <a:spcAft>
                <a:spcPts val="0"/>
              </a:spcAft>
              <a:buSzPts val="1600"/>
              <a:buNone/>
            </a:pPr>
            <a:r>
              <a:rPr b="1" lang="en-US" sz="1600"/>
              <a:t>Step 1: </a:t>
            </a:r>
            <a:r>
              <a:rPr lang="en-US" sz="1600"/>
              <a:t>Let L be the regular language and n be the number of states in finite automaton</a:t>
            </a:r>
            <a:endParaRPr/>
          </a:p>
          <a:p>
            <a:pPr indent="0" lvl="0" marL="0" rtl="0" algn="l">
              <a:spcBef>
                <a:spcPts val="320"/>
              </a:spcBef>
              <a:spcAft>
                <a:spcPts val="0"/>
              </a:spcAft>
              <a:buSzPts val="1600"/>
              <a:buNone/>
            </a:pPr>
            <a:r>
              <a:rPr b="1" lang="en-US" sz="1600"/>
              <a:t>Step 2: </a:t>
            </a:r>
            <a:r>
              <a:rPr lang="en-US" sz="1600"/>
              <a:t>Consider the string </a:t>
            </a:r>
            <a:endParaRPr/>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p:txBody>
      </p:sp>
      <p:sp>
        <p:nvSpPr>
          <p:cNvPr id="2059" name="Google Shape;2059;p13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060" name="Google Shape;2060;p13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061" name="Google Shape;2061;p13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2" name="Google Shape;2062;p137"/>
          <p:cNvSpPr txBox="1"/>
          <p:nvPr/>
        </p:nvSpPr>
        <p:spPr>
          <a:xfrm>
            <a:off x="5576129" y="1989681"/>
            <a:ext cx="4477508"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 Pick </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 Pick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belongs to L and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iii. Decompose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into </a:t>
            </a:r>
            <a:r>
              <a:rPr lang="en-US" sz="1400">
                <a:solidFill>
                  <a:srgbClr val="0000FF"/>
                </a:solidFill>
                <a:latin typeface="Verdana"/>
                <a:ea typeface="Verdana"/>
                <a:cs typeface="Verdana"/>
                <a:sym typeface="Verdana"/>
              </a:rPr>
              <a:t>uvw</a:t>
            </a:r>
            <a:r>
              <a:rPr lang="en-US" sz="1400">
                <a:solidFill>
                  <a:schemeClr val="dk1"/>
                </a:solidFill>
                <a:latin typeface="Verdana"/>
                <a:ea typeface="Verdana"/>
                <a:cs typeface="Verdana"/>
                <a:sym typeface="Verdana"/>
              </a:rPr>
              <a:t> such that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and |</a:t>
            </a:r>
            <a:r>
              <a:rPr b="1"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|&lt;=</a:t>
            </a:r>
            <a:r>
              <a:rPr b="1" lang="en-US" sz="1400">
                <a:solidFill>
                  <a:schemeClr val="dk1"/>
                </a:solidFill>
                <a:latin typeface="Verdana"/>
                <a:ea typeface="Verdana"/>
                <a:cs typeface="Verdana"/>
                <a:sym typeface="Verdana"/>
              </a:rPr>
              <a:t>n </a:t>
            </a:r>
            <a:r>
              <a:rPr lang="en-US" sz="1400">
                <a:solidFill>
                  <a:schemeClr val="dk1"/>
                </a:solidFill>
                <a:latin typeface="Verdana"/>
                <a:ea typeface="Verdana"/>
                <a:cs typeface="Verdana"/>
                <a:sym typeface="Verdana"/>
              </a:rPr>
              <a:t>and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iv. Pick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 such that pumped string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defined by</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t>
            </a:r>
            <a:r>
              <a:rPr i="1" lang="en-US" sz="1400">
                <a:solidFill>
                  <a:srgbClr val="FF0000"/>
                </a:solidFill>
                <a:latin typeface="Verdana"/>
                <a:ea typeface="Verdana"/>
                <a:cs typeface="Verdana"/>
                <a:sym typeface="Verdana"/>
              </a:rPr>
              <a:t>not</a:t>
            </a:r>
            <a:r>
              <a:rPr lang="en-US" sz="1400">
                <a:solidFill>
                  <a:srgbClr val="FF0000"/>
                </a:solidFill>
                <a:latin typeface="Verdana"/>
                <a:ea typeface="Verdana"/>
                <a:cs typeface="Verdana"/>
                <a:sym typeface="Verdana"/>
              </a:rPr>
              <a:t> </a:t>
            </a:r>
            <a:r>
              <a:rPr lang="en-US" sz="1400">
                <a:solidFill>
                  <a:schemeClr val="dk1"/>
                </a:solidFill>
                <a:latin typeface="Verdana"/>
                <a:ea typeface="Verdana"/>
                <a:cs typeface="Verdana"/>
                <a:sym typeface="Verdana"/>
              </a:rPr>
              <a:t>in L</a:t>
            </a:r>
            <a:endParaRPr sz="1400">
              <a:solidFill>
                <a:schemeClr val="dk1"/>
              </a:solidFill>
              <a:latin typeface="Verdana"/>
              <a:ea typeface="Verdana"/>
              <a:cs typeface="Verdana"/>
              <a:sym typeface="Verdana"/>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13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Show that the L={a</a:t>
            </a:r>
            <a:r>
              <a:rPr baseline="30000" lang="en-US" sz="2000"/>
              <a:t>n!</a:t>
            </a:r>
            <a:r>
              <a:rPr lang="en-US" sz="2000"/>
              <a:t>, n&gt;=0} language is not regular</a:t>
            </a:r>
            <a:br>
              <a:rPr lang="en-US" sz="2000"/>
            </a:br>
            <a:r>
              <a:rPr lang="en-US" sz="2000">
                <a:solidFill>
                  <a:srgbClr val="FF0000"/>
                </a:solidFill>
              </a:rPr>
              <a:t>Rough Slide </a:t>
            </a:r>
            <a:endParaRPr sz="2000"/>
          </a:p>
        </p:txBody>
      </p:sp>
      <p:sp>
        <p:nvSpPr>
          <p:cNvPr id="2068" name="Google Shape;2068;p13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t/>
            </a:r>
            <a:endParaRPr sz="1600"/>
          </a:p>
          <a:p>
            <a:pPr indent="-368300" lvl="0" marL="469900" rtl="0" algn="l">
              <a:spcBef>
                <a:spcPts val="320"/>
              </a:spcBef>
              <a:spcAft>
                <a:spcPts val="0"/>
              </a:spcAft>
              <a:buSzPts val="1600"/>
              <a:buNone/>
            </a:pPr>
            <a:r>
              <a:t/>
            </a:r>
            <a:endParaRPr sz="16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p:txBody>
      </p:sp>
      <p:sp>
        <p:nvSpPr>
          <p:cNvPr id="2069" name="Google Shape;2069;p13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070" name="Google Shape;2070;p13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071" name="Google Shape;2071;p13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72" name="Google Shape;2072;p138"/>
          <p:cNvSpPr txBox="1"/>
          <p:nvPr/>
        </p:nvSpPr>
        <p:spPr>
          <a:xfrm>
            <a:off x="5715000" y="876300"/>
            <a:ext cx="4477508"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 Pick </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 Pick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belongs to L and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iii. Decompose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into </a:t>
            </a:r>
            <a:r>
              <a:rPr lang="en-US" sz="1400">
                <a:solidFill>
                  <a:srgbClr val="0000FF"/>
                </a:solidFill>
                <a:latin typeface="Verdana"/>
                <a:ea typeface="Verdana"/>
                <a:cs typeface="Verdana"/>
                <a:sym typeface="Verdana"/>
              </a:rPr>
              <a:t>uvw</a:t>
            </a:r>
            <a:r>
              <a:rPr lang="en-US" sz="1400">
                <a:solidFill>
                  <a:schemeClr val="dk1"/>
                </a:solidFill>
                <a:latin typeface="Verdana"/>
                <a:ea typeface="Verdana"/>
                <a:cs typeface="Verdana"/>
                <a:sym typeface="Verdana"/>
              </a:rPr>
              <a:t> such that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and |</a:t>
            </a:r>
            <a:r>
              <a:rPr b="1"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|&lt;=</a:t>
            </a:r>
            <a:r>
              <a:rPr b="1" lang="en-US" sz="1400">
                <a:solidFill>
                  <a:schemeClr val="dk1"/>
                </a:solidFill>
                <a:latin typeface="Verdana"/>
                <a:ea typeface="Verdana"/>
                <a:cs typeface="Verdana"/>
                <a:sym typeface="Verdana"/>
              </a:rPr>
              <a:t>n </a:t>
            </a:r>
            <a:r>
              <a:rPr lang="en-US" sz="1400">
                <a:solidFill>
                  <a:schemeClr val="dk1"/>
                </a:solidFill>
                <a:latin typeface="Verdana"/>
                <a:ea typeface="Verdana"/>
                <a:cs typeface="Verdana"/>
                <a:sym typeface="Verdana"/>
              </a:rPr>
              <a:t>and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iv. Pick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 such that pumped string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defined by</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t>
            </a:r>
            <a:r>
              <a:rPr i="1" lang="en-US" sz="1400">
                <a:solidFill>
                  <a:srgbClr val="FF0000"/>
                </a:solidFill>
                <a:latin typeface="Verdana"/>
                <a:ea typeface="Verdana"/>
                <a:cs typeface="Verdana"/>
                <a:sym typeface="Verdana"/>
              </a:rPr>
              <a:t>not</a:t>
            </a:r>
            <a:r>
              <a:rPr lang="en-US" sz="1400">
                <a:solidFill>
                  <a:srgbClr val="FF0000"/>
                </a:solidFill>
                <a:latin typeface="Verdana"/>
                <a:ea typeface="Verdana"/>
                <a:cs typeface="Verdana"/>
                <a:sym typeface="Verdana"/>
              </a:rPr>
              <a:t> </a:t>
            </a:r>
            <a:r>
              <a:rPr lang="en-US" sz="1400">
                <a:solidFill>
                  <a:schemeClr val="dk1"/>
                </a:solidFill>
                <a:latin typeface="Verdana"/>
                <a:ea typeface="Verdana"/>
                <a:cs typeface="Verdana"/>
                <a:sym typeface="Verdana"/>
              </a:rPr>
              <a:t>in L</a:t>
            </a:r>
            <a:endParaRPr sz="1400">
              <a:solidFill>
                <a:schemeClr val="dk1"/>
              </a:solidFill>
              <a:latin typeface="Verdana"/>
              <a:ea typeface="Verdana"/>
              <a:cs typeface="Verdana"/>
              <a:sym typeface="Verdan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13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078" name="Google Shape;2078;p13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079" name="Google Shape;2079;p13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080" name="Google Shape;2080;p13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081" name="Google Shape;2081;p13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82" name="Google Shape;2082;p139"/>
          <p:cNvPicPr preferRelativeResize="0"/>
          <p:nvPr/>
        </p:nvPicPr>
        <p:blipFill rotWithShape="1">
          <a:blip r:embed="rId3">
            <a:alphaModFix/>
          </a:blip>
          <a:srcRect b="0" l="10000" r="0" t="2221"/>
          <a:stretch/>
        </p:blipFill>
        <p:spPr>
          <a:xfrm rot="-5400000">
            <a:off x="881382" y="51612"/>
            <a:ext cx="5334000" cy="57370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24" name="Google Shape;224;p1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5" name="Google Shape;225;p1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6" name="Google Shape;226;p1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7" name="Google Shape;227;p14"/>
          <p:cNvPicPr preferRelativeResize="0"/>
          <p:nvPr/>
        </p:nvPicPr>
        <p:blipFill rotWithShape="1">
          <a:blip r:embed="rId3">
            <a:alphaModFix/>
          </a:blip>
          <a:srcRect b="0" l="0" r="0" t="0"/>
          <a:stretch/>
        </p:blipFill>
        <p:spPr>
          <a:xfrm>
            <a:off x="623412" y="190502"/>
            <a:ext cx="7507128" cy="531611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14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800"/>
              <a:t>Show that the L={0</a:t>
            </a:r>
            <a:r>
              <a:rPr baseline="30000" lang="en-US" sz="1800"/>
              <a:t>n^2</a:t>
            </a:r>
            <a:r>
              <a:rPr lang="en-US" sz="1800"/>
              <a:t>, n is a integer} language is not regular</a:t>
            </a:r>
            <a:br>
              <a:rPr lang="en-US" sz="1800"/>
            </a:br>
            <a:r>
              <a:rPr lang="en-US" sz="1600">
                <a:solidFill>
                  <a:srgbClr val="FF0000"/>
                </a:solidFill>
              </a:rPr>
              <a:t>Rough Slide </a:t>
            </a:r>
            <a:endParaRPr sz="1600"/>
          </a:p>
        </p:txBody>
      </p:sp>
      <p:sp>
        <p:nvSpPr>
          <p:cNvPr id="2088" name="Google Shape;2088;p14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b="1" lang="en-US" sz="1600"/>
              <a:t>Step 1: </a:t>
            </a:r>
            <a:r>
              <a:rPr lang="en-US" sz="1600"/>
              <a:t>Let L be the regular language and n be the number of states in finite automaton</a:t>
            </a:r>
            <a:endParaRPr/>
          </a:p>
          <a:p>
            <a:pPr indent="0" lvl="0" marL="0" rtl="0" algn="l">
              <a:spcBef>
                <a:spcPts val="320"/>
              </a:spcBef>
              <a:spcAft>
                <a:spcPts val="0"/>
              </a:spcAft>
              <a:buSzPts val="1600"/>
              <a:buNone/>
            </a:pPr>
            <a:r>
              <a:rPr b="1" lang="en-US" sz="1600"/>
              <a:t>Step 2: </a:t>
            </a:r>
            <a:r>
              <a:rPr lang="en-US" sz="1600"/>
              <a:t>Consider the string </a:t>
            </a:r>
            <a:endParaRPr/>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p:txBody>
      </p:sp>
      <p:sp>
        <p:nvSpPr>
          <p:cNvPr id="2089" name="Google Shape;2089;p14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090" name="Google Shape;2090;p14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091" name="Google Shape;2091;p14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2" name="Google Shape;2092;p140"/>
          <p:cNvSpPr txBox="1"/>
          <p:nvPr/>
        </p:nvSpPr>
        <p:spPr>
          <a:xfrm>
            <a:off x="5719004" y="1305817"/>
            <a:ext cx="4477508" cy="138499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 Pick </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 Pick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such that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belongs to L and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|&gt;=</a:t>
            </a:r>
            <a:r>
              <a:rPr b="1" lang="en-US" sz="1400">
                <a:solidFill>
                  <a:schemeClr val="dk1"/>
                </a:solidFill>
                <a:latin typeface="Verdana"/>
                <a:ea typeface="Verdana"/>
                <a:cs typeface="Verdana"/>
                <a:sym typeface="Verdana"/>
              </a:rPr>
              <a:t>n</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iii. Decompose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into </a:t>
            </a:r>
            <a:r>
              <a:rPr lang="en-US" sz="1400">
                <a:solidFill>
                  <a:srgbClr val="0000FF"/>
                </a:solidFill>
                <a:latin typeface="Verdana"/>
                <a:ea typeface="Verdana"/>
                <a:cs typeface="Verdana"/>
                <a:sym typeface="Verdana"/>
              </a:rPr>
              <a:t>uvw</a:t>
            </a:r>
            <a:r>
              <a:rPr lang="en-US" sz="1400">
                <a:solidFill>
                  <a:schemeClr val="dk1"/>
                </a:solidFill>
                <a:latin typeface="Verdana"/>
                <a:ea typeface="Verdana"/>
                <a:cs typeface="Verdana"/>
                <a:sym typeface="Verdana"/>
              </a:rPr>
              <a:t> such that |</a:t>
            </a:r>
            <a:r>
              <a:rPr lang="en-US" sz="1400">
                <a:solidFill>
                  <a:srgbClr val="0000FF"/>
                </a:solidFill>
                <a:latin typeface="Verdana"/>
                <a:ea typeface="Verdana"/>
                <a:cs typeface="Verdana"/>
                <a:sym typeface="Verdana"/>
              </a:rPr>
              <a:t>v</a:t>
            </a:r>
            <a:r>
              <a:rPr lang="en-US" sz="1400">
                <a:solidFill>
                  <a:schemeClr val="dk1"/>
                </a:solidFill>
                <a:latin typeface="Verdana"/>
                <a:ea typeface="Verdana"/>
                <a:cs typeface="Verdana"/>
                <a:sym typeface="Verdana"/>
              </a:rPr>
              <a:t>| &gt;=1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and |</a:t>
            </a:r>
            <a:r>
              <a:rPr b="1" lang="en-US" sz="1400">
                <a:solidFill>
                  <a:srgbClr val="0000FF"/>
                </a:solidFill>
                <a:latin typeface="Verdana"/>
                <a:ea typeface="Verdana"/>
                <a:cs typeface="Verdana"/>
                <a:sym typeface="Verdana"/>
              </a:rPr>
              <a:t>uv</a:t>
            </a:r>
            <a:r>
              <a:rPr lang="en-US" sz="1400">
                <a:solidFill>
                  <a:schemeClr val="dk1"/>
                </a:solidFill>
                <a:latin typeface="Verdana"/>
                <a:ea typeface="Verdana"/>
                <a:cs typeface="Verdana"/>
                <a:sym typeface="Verdana"/>
              </a:rPr>
              <a:t>|&lt;=</a:t>
            </a:r>
            <a:r>
              <a:rPr b="1" lang="en-US" sz="1400">
                <a:solidFill>
                  <a:schemeClr val="dk1"/>
                </a:solidFill>
                <a:latin typeface="Verdana"/>
                <a:ea typeface="Verdana"/>
                <a:cs typeface="Verdana"/>
                <a:sym typeface="Verdana"/>
              </a:rPr>
              <a:t>n </a:t>
            </a:r>
            <a:r>
              <a:rPr lang="en-US" sz="1400">
                <a:solidFill>
                  <a:schemeClr val="dk1"/>
                </a:solidFill>
                <a:latin typeface="Verdana"/>
                <a:ea typeface="Verdana"/>
                <a:cs typeface="Verdana"/>
                <a:sym typeface="Verdana"/>
              </a:rPr>
              <a:t>and </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iv. Pick </a:t>
            </a:r>
            <a:r>
              <a:rPr b="1" lang="en-US" sz="1400">
                <a:solidFill>
                  <a:srgbClr val="FF00FF"/>
                </a:solidFill>
                <a:latin typeface="Verdana"/>
                <a:ea typeface="Verdana"/>
                <a:cs typeface="Verdana"/>
                <a:sym typeface="Verdana"/>
              </a:rPr>
              <a:t>i</a:t>
            </a:r>
            <a:r>
              <a:rPr lang="en-US" sz="1400">
                <a:solidFill>
                  <a:schemeClr val="dk1"/>
                </a:solidFill>
                <a:latin typeface="Verdana"/>
                <a:ea typeface="Verdana"/>
                <a:cs typeface="Verdana"/>
                <a:sym typeface="Verdana"/>
              </a:rPr>
              <a:t> such that pumped string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defined by</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    </a:t>
            </a:r>
            <a:r>
              <a:rPr b="1" lang="en-US" sz="1400">
                <a:solidFill>
                  <a:srgbClr val="008000"/>
                </a:solidFill>
                <a:latin typeface="Verdana"/>
                <a:ea typeface="Verdana"/>
                <a:cs typeface="Verdana"/>
                <a:sym typeface="Verdana"/>
              </a:rPr>
              <a:t>x</a:t>
            </a:r>
            <a:r>
              <a:rPr lang="en-US" sz="1400">
                <a:solidFill>
                  <a:schemeClr val="dk1"/>
                </a:solidFill>
                <a:latin typeface="Verdana"/>
                <a:ea typeface="Verdana"/>
                <a:cs typeface="Verdana"/>
                <a:sym typeface="Verdana"/>
              </a:rPr>
              <a:t> =</a:t>
            </a:r>
            <a:r>
              <a:rPr lang="en-US" sz="1400">
                <a:solidFill>
                  <a:srgbClr val="0000FF"/>
                </a:solidFill>
                <a:latin typeface="Verdana"/>
                <a:ea typeface="Verdana"/>
                <a:cs typeface="Verdana"/>
                <a:sym typeface="Verdana"/>
              </a:rPr>
              <a:t>uv</a:t>
            </a:r>
            <a:r>
              <a:rPr b="1" baseline="30000" lang="en-US" sz="1400">
                <a:solidFill>
                  <a:srgbClr val="FF00FF"/>
                </a:solidFill>
                <a:latin typeface="Verdana"/>
                <a:ea typeface="Verdana"/>
                <a:cs typeface="Verdana"/>
                <a:sym typeface="Verdana"/>
              </a:rPr>
              <a:t>i</a:t>
            </a:r>
            <a:r>
              <a:rPr lang="en-US" sz="1400">
                <a:solidFill>
                  <a:srgbClr val="0000FF"/>
                </a:solidFill>
                <a:latin typeface="Verdana"/>
                <a:ea typeface="Verdana"/>
                <a:cs typeface="Verdana"/>
                <a:sym typeface="Verdana"/>
              </a:rPr>
              <a:t>w</a:t>
            </a:r>
            <a:r>
              <a:rPr lang="en-US" sz="1400">
                <a:solidFill>
                  <a:schemeClr val="dk1"/>
                </a:solidFill>
                <a:latin typeface="Verdana"/>
                <a:ea typeface="Verdana"/>
                <a:cs typeface="Verdana"/>
                <a:sym typeface="Verdana"/>
              </a:rPr>
              <a:t> is </a:t>
            </a:r>
            <a:r>
              <a:rPr i="1" lang="en-US" sz="1400">
                <a:solidFill>
                  <a:srgbClr val="FF0000"/>
                </a:solidFill>
                <a:latin typeface="Verdana"/>
                <a:ea typeface="Verdana"/>
                <a:cs typeface="Verdana"/>
                <a:sym typeface="Verdana"/>
              </a:rPr>
              <a:t>not</a:t>
            </a:r>
            <a:r>
              <a:rPr lang="en-US" sz="1400">
                <a:solidFill>
                  <a:srgbClr val="FF0000"/>
                </a:solidFill>
                <a:latin typeface="Verdana"/>
                <a:ea typeface="Verdana"/>
                <a:cs typeface="Verdana"/>
                <a:sym typeface="Verdana"/>
              </a:rPr>
              <a:t> </a:t>
            </a:r>
            <a:r>
              <a:rPr lang="en-US" sz="1400">
                <a:solidFill>
                  <a:schemeClr val="dk1"/>
                </a:solidFill>
                <a:latin typeface="Verdana"/>
                <a:ea typeface="Verdana"/>
                <a:cs typeface="Verdana"/>
                <a:sym typeface="Verdana"/>
              </a:rPr>
              <a:t>in L</a:t>
            </a:r>
            <a:endParaRPr sz="1400">
              <a:solidFill>
                <a:schemeClr val="dk1"/>
              </a:solidFill>
              <a:latin typeface="Verdana"/>
              <a:ea typeface="Verdana"/>
              <a:cs typeface="Verdana"/>
              <a:sym typeface="Verdana"/>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14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800"/>
              <a:t>Show that the L={0</a:t>
            </a:r>
            <a:r>
              <a:rPr baseline="30000" lang="en-US" sz="1800"/>
              <a:t>n^2</a:t>
            </a:r>
            <a:r>
              <a:rPr lang="en-US" sz="1800"/>
              <a:t>, n is a integer} language is not regular</a:t>
            </a:r>
            <a:br>
              <a:rPr lang="en-US" sz="1800"/>
            </a:br>
            <a:r>
              <a:rPr lang="en-US" sz="1600">
                <a:solidFill>
                  <a:srgbClr val="FF0000"/>
                </a:solidFill>
              </a:rPr>
              <a:t>Rough Slide </a:t>
            </a:r>
            <a:endParaRPr sz="1600"/>
          </a:p>
        </p:txBody>
      </p:sp>
      <p:sp>
        <p:nvSpPr>
          <p:cNvPr id="2098" name="Google Shape;2098;p14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t/>
            </a:r>
            <a:endParaRPr sz="1600"/>
          </a:p>
          <a:p>
            <a:pPr indent="-368300" lvl="0" marL="469900" rtl="0" algn="l">
              <a:spcBef>
                <a:spcPts val="320"/>
              </a:spcBef>
              <a:spcAft>
                <a:spcPts val="0"/>
              </a:spcAft>
              <a:buSzPts val="1600"/>
              <a:buNone/>
            </a:pPr>
            <a:r>
              <a:t/>
            </a:r>
            <a:endParaRPr sz="1600"/>
          </a:p>
          <a:p>
            <a:pPr indent="0" lvl="0" marL="0" rtl="0" algn="l">
              <a:spcBef>
                <a:spcPts val="320"/>
              </a:spcBef>
              <a:spcAft>
                <a:spcPts val="0"/>
              </a:spcAft>
              <a:buSzPts val="1600"/>
              <a:buNone/>
            </a:pPr>
            <a:r>
              <a:t/>
            </a:r>
            <a:endParaRPr sz="1600"/>
          </a:p>
          <a:p>
            <a:pPr indent="-368300" lvl="0" marL="469900" rtl="0" algn="l">
              <a:spcBef>
                <a:spcPts val="320"/>
              </a:spcBef>
              <a:spcAft>
                <a:spcPts val="0"/>
              </a:spcAft>
              <a:buSzPts val="1600"/>
              <a:buNone/>
            </a:pPr>
            <a:r>
              <a:t/>
            </a:r>
            <a:endParaRPr sz="1600"/>
          </a:p>
        </p:txBody>
      </p:sp>
      <p:sp>
        <p:nvSpPr>
          <p:cNvPr id="2099" name="Google Shape;2099;p14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00" name="Google Shape;2100;p14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01" name="Google Shape;2101;p14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4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pic>
        <p:nvPicPr>
          <p:cNvPr id="2107" name="Google Shape;2107;p142"/>
          <p:cNvPicPr preferRelativeResize="0"/>
          <p:nvPr>
            <p:ph idx="1" type="body"/>
          </p:nvPr>
        </p:nvPicPr>
        <p:blipFill rotWithShape="1">
          <a:blip r:embed="rId3">
            <a:alphaModFix/>
          </a:blip>
          <a:srcRect b="0" l="0" r="0" t="0"/>
          <a:stretch/>
        </p:blipFill>
        <p:spPr>
          <a:xfrm rot="-5400000">
            <a:off x="561892" y="184396"/>
            <a:ext cx="5162718" cy="5111090"/>
          </a:xfrm>
          <a:prstGeom prst="rect">
            <a:avLst/>
          </a:prstGeom>
          <a:noFill/>
          <a:ln>
            <a:noFill/>
          </a:ln>
        </p:spPr>
      </p:pic>
      <p:sp>
        <p:nvSpPr>
          <p:cNvPr id="2108" name="Google Shape;2108;p14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09" name="Google Shape;2109;p14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10" name="Google Shape;2110;p14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14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116" name="Google Shape;2116;p14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117" name="Google Shape;2117;p14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18" name="Google Shape;2118;p14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19" name="Google Shape;2119;p14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20" name="Google Shape;2120;p143"/>
          <p:cNvPicPr preferRelativeResize="0"/>
          <p:nvPr/>
        </p:nvPicPr>
        <p:blipFill rotWithShape="1">
          <a:blip r:embed="rId3">
            <a:alphaModFix/>
          </a:blip>
          <a:srcRect b="0" l="27500" r="0" t="0"/>
          <a:stretch/>
        </p:blipFill>
        <p:spPr>
          <a:xfrm rot="-5400000">
            <a:off x="1428750" y="-833261"/>
            <a:ext cx="5524500" cy="75438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14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 </a:t>
            </a:r>
            <a:endParaRPr/>
          </a:p>
        </p:txBody>
      </p:sp>
      <p:sp>
        <p:nvSpPr>
          <p:cNvPr id="2126" name="Google Shape;2126;p14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Show that the language </a:t>
            </a:r>
            <a:endParaRPr/>
          </a:p>
          <a:p>
            <a:pPr indent="0" lvl="0" marL="0" rtl="0" algn="l">
              <a:spcBef>
                <a:spcPts val="640"/>
              </a:spcBef>
              <a:spcAft>
                <a:spcPts val="0"/>
              </a:spcAft>
              <a:buSzPts val="3200"/>
              <a:buNone/>
            </a:pPr>
            <a:r>
              <a:rPr lang="en-US" sz="3200"/>
              <a:t>L={w </a:t>
            </a:r>
            <a:r>
              <a:rPr lang="en-US" sz="3200">
                <a:latin typeface="Noto Sans Symbols"/>
                <a:ea typeface="Noto Sans Symbols"/>
                <a:cs typeface="Noto Sans Symbols"/>
                <a:sym typeface="Noto Sans Symbols"/>
              </a:rPr>
              <a:t>∈ Σ</a:t>
            </a:r>
            <a:r>
              <a:rPr lang="en-US" sz="3200"/>
              <a:t>* , n</a:t>
            </a:r>
            <a:r>
              <a:rPr baseline="-25000" lang="en-US" sz="2800"/>
              <a:t>a</a:t>
            </a:r>
            <a:r>
              <a:rPr lang="en-US" sz="3200"/>
              <a:t>(w) &lt; n</a:t>
            </a:r>
            <a:r>
              <a:rPr baseline="-25000" lang="en-US" sz="2800"/>
              <a:t>b</a:t>
            </a:r>
            <a:r>
              <a:rPr lang="en-US" sz="3200"/>
              <a:t>(w) where </a:t>
            </a:r>
            <a:r>
              <a:rPr lang="en-US" sz="3200">
                <a:latin typeface="Noto Sans Symbols"/>
                <a:ea typeface="Noto Sans Symbols"/>
                <a:cs typeface="Noto Sans Symbols"/>
                <a:sym typeface="Noto Sans Symbols"/>
              </a:rPr>
              <a:t>Σ</a:t>
            </a:r>
            <a:r>
              <a:rPr lang="en-US" sz="3200"/>
              <a:t>={a,b} is not regular</a:t>
            </a:r>
            <a:endParaRPr/>
          </a:p>
          <a:p>
            <a:pPr indent="0" lvl="0" marL="0" rtl="0" algn="l">
              <a:spcBef>
                <a:spcPts val="600"/>
              </a:spcBef>
              <a:spcAft>
                <a:spcPts val="0"/>
              </a:spcAft>
              <a:buSzPts val="3000"/>
              <a:buNone/>
            </a:pPr>
            <a:r>
              <a:t/>
            </a:r>
            <a:endParaRPr/>
          </a:p>
          <a:p>
            <a:pPr indent="-279400" lvl="0" marL="469900" rtl="0" algn="l">
              <a:spcBef>
                <a:spcPts val="600"/>
              </a:spcBef>
              <a:spcAft>
                <a:spcPts val="0"/>
              </a:spcAft>
              <a:buSzPts val="3000"/>
              <a:buNone/>
            </a:pPr>
            <a:r>
              <a:t/>
            </a:r>
            <a:endParaRPr/>
          </a:p>
        </p:txBody>
      </p:sp>
      <p:sp>
        <p:nvSpPr>
          <p:cNvPr id="2127" name="Google Shape;2127;p14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28" name="Google Shape;2128;p14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29" name="Google Shape;2129;p14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14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135" name="Google Shape;2135;p14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All sufficiently long words in a regular language can have a middle section of words repeated a number of times to produce a new word which also lies within the same language.</a:t>
            </a:r>
            <a:br>
              <a:rPr lang="en-US" sz="2000"/>
            </a:br>
            <a:r>
              <a:rPr lang="en-US" sz="2000"/>
              <a:t>a) Turing Machine</a:t>
            </a:r>
            <a:br>
              <a:rPr lang="en-US" sz="2000"/>
            </a:br>
            <a:r>
              <a:rPr lang="en-US" sz="2000"/>
              <a:t>b) Pumping Lemma</a:t>
            </a:r>
            <a:br>
              <a:rPr lang="en-US" sz="2000"/>
            </a:br>
            <a:r>
              <a:rPr lang="en-US" sz="2000"/>
              <a:t>c) Arden’s theorem</a:t>
            </a:r>
            <a:br>
              <a:rPr lang="en-US" sz="2000"/>
            </a:br>
            <a:r>
              <a:rPr lang="en-US" sz="2000"/>
              <a:t>d) None of the mentioned</a:t>
            </a:r>
            <a:br>
              <a:rPr lang="en-US" sz="2000"/>
            </a:br>
            <a:endParaRPr sz="2000"/>
          </a:p>
        </p:txBody>
      </p:sp>
      <p:sp>
        <p:nvSpPr>
          <p:cNvPr id="2136" name="Google Shape;2136;p14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37" name="Google Shape;2137;p14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38" name="Google Shape;2138;p14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14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144" name="Google Shape;2144;p14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All sufficiently long words in a regular language can have a middle section of words repeated a number of times to produce a new word which also lies within the same language.</a:t>
            </a:r>
            <a:br>
              <a:rPr lang="en-US" sz="2000"/>
            </a:br>
            <a:r>
              <a:rPr lang="en-US" sz="2000"/>
              <a:t>a) Turing Machine</a:t>
            </a:r>
            <a:br>
              <a:rPr lang="en-US" sz="2000"/>
            </a:br>
            <a:r>
              <a:rPr b="1" lang="en-US" sz="2000"/>
              <a:t>b) Pumping Lemma</a:t>
            </a:r>
            <a:br>
              <a:rPr lang="en-US" sz="2000"/>
            </a:br>
            <a:r>
              <a:rPr lang="en-US" sz="2000"/>
              <a:t>c) Arden’s theorem</a:t>
            </a:r>
            <a:br>
              <a:rPr lang="en-US" sz="2000"/>
            </a:br>
            <a:r>
              <a:rPr lang="en-US" sz="2000"/>
              <a:t>d) None of the mentioned</a:t>
            </a:r>
            <a:br>
              <a:rPr lang="en-US" sz="2000"/>
            </a:br>
            <a:endParaRPr sz="2000"/>
          </a:p>
        </p:txBody>
      </p:sp>
      <p:sp>
        <p:nvSpPr>
          <p:cNvPr id="2145" name="Google Shape;2145;p14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46" name="Google Shape;2146;p14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47" name="Google Shape;2147;p14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14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153" name="Google Shape;2153;p14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t>While applying Pumping lemma over a language, we consider a string </a:t>
            </a:r>
            <a:r>
              <a:rPr b="1" lang="en-US" sz="2400"/>
              <a:t>w</a:t>
            </a:r>
            <a:r>
              <a:rPr lang="en-US" sz="2400"/>
              <a:t> that belong to L and fragment it into _________ parts.</a:t>
            </a:r>
            <a:br>
              <a:rPr lang="en-US" sz="2400"/>
            </a:br>
            <a:r>
              <a:rPr lang="en-US" sz="2400"/>
              <a:t>a) 2</a:t>
            </a:r>
            <a:br>
              <a:rPr lang="en-US" sz="2400"/>
            </a:br>
            <a:r>
              <a:rPr lang="en-US" sz="2400"/>
              <a:t>b) 5</a:t>
            </a:r>
            <a:br>
              <a:rPr lang="en-US" sz="2400"/>
            </a:br>
            <a:r>
              <a:rPr lang="en-US" sz="2400"/>
              <a:t>c) 3</a:t>
            </a:r>
            <a:br>
              <a:rPr lang="en-US" sz="2400"/>
            </a:br>
            <a:r>
              <a:rPr lang="en-US" sz="2400"/>
              <a:t>d) 6</a:t>
            </a:r>
            <a:br>
              <a:rPr lang="en-US" sz="2400"/>
            </a:br>
            <a:endParaRPr sz="2400"/>
          </a:p>
        </p:txBody>
      </p:sp>
      <p:sp>
        <p:nvSpPr>
          <p:cNvPr id="2154" name="Google Shape;2154;p14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55" name="Google Shape;2155;p14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56" name="Google Shape;2156;p14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14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162" name="Google Shape;2162;p14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t>While applying Pumping lemma over a language, we consider a string </a:t>
            </a:r>
            <a:r>
              <a:rPr b="1" lang="en-US" sz="2400"/>
              <a:t>w</a:t>
            </a:r>
            <a:r>
              <a:rPr lang="en-US" sz="2400"/>
              <a:t> that belong to L and fragment it into _________ parts.</a:t>
            </a:r>
            <a:br>
              <a:rPr lang="en-US" sz="2400"/>
            </a:br>
            <a:r>
              <a:rPr lang="en-US" sz="2400"/>
              <a:t>a) 2</a:t>
            </a:r>
            <a:br>
              <a:rPr lang="en-US" sz="2400"/>
            </a:br>
            <a:r>
              <a:rPr lang="en-US" sz="2400"/>
              <a:t>b) 5</a:t>
            </a:r>
            <a:br>
              <a:rPr lang="en-US" sz="2400"/>
            </a:br>
            <a:r>
              <a:rPr b="1" lang="en-US" sz="2400"/>
              <a:t>c) 3</a:t>
            </a:r>
            <a:br>
              <a:rPr lang="en-US" sz="2400"/>
            </a:br>
            <a:r>
              <a:rPr lang="en-US" sz="2400"/>
              <a:t>d) 6</a:t>
            </a:r>
            <a:br>
              <a:rPr lang="en-US" sz="2400"/>
            </a:br>
            <a:endParaRPr sz="2400"/>
          </a:p>
        </p:txBody>
      </p:sp>
      <p:sp>
        <p:nvSpPr>
          <p:cNvPr id="2163" name="Google Shape;2163;p14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64" name="Google Shape;2164;p14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65" name="Google Shape;2165;p14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14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171" name="Google Shape;2171;p14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t>If we select a string </a:t>
            </a:r>
            <a:r>
              <a:rPr b="1" lang="en-US" sz="2400"/>
              <a:t>w</a:t>
            </a:r>
            <a:r>
              <a:rPr lang="en-US" sz="2400"/>
              <a:t> such that </a:t>
            </a:r>
            <a:r>
              <a:rPr b="1" lang="en-US" sz="2400"/>
              <a:t>w</a:t>
            </a:r>
            <a:r>
              <a:rPr lang="en-US" sz="2400"/>
              <a:t>∈L, and </a:t>
            </a:r>
            <a:r>
              <a:rPr b="1" lang="en-US" sz="2400"/>
              <a:t>w</a:t>
            </a:r>
            <a:r>
              <a:rPr lang="en-US" sz="2400"/>
              <a:t>=xyz. Which of the following portions cannot be an empty string?</a:t>
            </a:r>
            <a:br>
              <a:rPr lang="en-US" sz="2400"/>
            </a:br>
            <a:r>
              <a:rPr lang="en-US" sz="2400"/>
              <a:t>a) x</a:t>
            </a:r>
            <a:br>
              <a:rPr lang="en-US" sz="2400"/>
            </a:br>
            <a:r>
              <a:rPr lang="en-US" sz="2400"/>
              <a:t>b) y</a:t>
            </a:r>
            <a:br>
              <a:rPr lang="en-US" sz="2400"/>
            </a:br>
            <a:r>
              <a:rPr lang="en-US" sz="2400"/>
              <a:t>c) z</a:t>
            </a:r>
            <a:br>
              <a:rPr lang="en-US" sz="2400"/>
            </a:br>
            <a:r>
              <a:rPr lang="en-US" sz="2400"/>
              <a:t>d) all of the mentioned</a:t>
            </a:r>
            <a:br>
              <a:rPr lang="en-US" sz="2400"/>
            </a:br>
            <a:endParaRPr sz="2400"/>
          </a:p>
          <a:p>
            <a:pPr indent="0" lvl="0" marL="0" rtl="0" algn="l">
              <a:spcBef>
                <a:spcPts val="480"/>
              </a:spcBef>
              <a:spcAft>
                <a:spcPts val="0"/>
              </a:spcAft>
              <a:buSzPts val="2400"/>
              <a:buNone/>
            </a:pPr>
            <a:r>
              <a:t/>
            </a:r>
            <a:endParaRPr sz="2400"/>
          </a:p>
        </p:txBody>
      </p:sp>
      <p:sp>
        <p:nvSpPr>
          <p:cNvPr id="2172" name="Google Shape;2172;p14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73" name="Google Shape;2173;p14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74" name="Google Shape;2174;p14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233" name="Google Shape;233;p1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Obtain Regular Expressions (RE) for the following language over </a:t>
            </a:r>
            <a:r>
              <a:rPr lang="en-US" sz="1800">
                <a:latin typeface="Noto Sans Symbols"/>
                <a:ea typeface="Noto Sans Symbols"/>
                <a:cs typeface="Noto Sans Symbols"/>
                <a:sym typeface="Noto Sans Symbols"/>
              </a:rPr>
              <a:t>Σ </a:t>
            </a:r>
            <a:r>
              <a:rPr lang="en-US" sz="1800"/>
              <a:t>={a,b}</a:t>
            </a:r>
            <a:endParaRPr/>
          </a:p>
          <a:p>
            <a:pPr indent="0" lvl="0" marL="0" rtl="0" algn="l">
              <a:spcBef>
                <a:spcPts val="360"/>
              </a:spcBef>
              <a:spcAft>
                <a:spcPts val="0"/>
              </a:spcAft>
              <a:buSzPts val="1800"/>
              <a:buNone/>
            </a:pPr>
            <a:r>
              <a:rPr lang="en-US" sz="1800"/>
              <a:t>i. Set of string of a’s and b’s ending with string “abb”</a:t>
            </a:r>
            <a:endParaRPr/>
          </a:p>
          <a:p>
            <a:pPr indent="0" lvl="0" marL="0" rtl="0" algn="l">
              <a:spcBef>
                <a:spcPts val="360"/>
              </a:spcBef>
              <a:spcAft>
                <a:spcPts val="0"/>
              </a:spcAft>
              <a:buSzPts val="1800"/>
              <a:buNone/>
            </a:pPr>
            <a:r>
              <a:rPr lang="en-US" sz="1800"/>
              <a:t>ii. Set of string of a’s and b’s starting with string “ab”</a:t>
            </a:r>
            <a:endParaRPr/>
          </a:p>
          <a:p>
            <a:pPr indent="0" lvl="0" marL="0" rtl="0" algn="l">
              <a:spcBef>
                <a:spcPts val="360"/>
              </a:spcBef>
              <a:spcAft>
                <a:spcPts val="0"/>
              </a:spcAft>
              <a:buSzPts val="1800"/>
              <a:buNone/>
            </a:pPr>
            <a:r>
              <a:rPr lang="en-US" sz="1800"/>
              <a:t>iii. Set of string of a’s and b’s having substring “aa”</a:t>
            </a:r>
            <a:endParaRPr/>
          </a:p>
          <a:p>
            <a:pPr indent="0" lvl="0" marL="0" rtl="0" algn="l">
              <a:spcBef>
                <a:spcPts val="360"/>
              </a:spcBef>
              <a:spcAft>
                <a:spcPts val="0"/>
              </a:spcAft>
              <a:buSzPts val="1800"/>
              <a:buNone/>
            </a:pPr>
            <a:r>
              <a:rPr lang="en-US" sz="1800"/>
              <a:t>iv. Set of strings consisting of atleast one “a” followed by string consisting of atleast one “b” </a:t>
            </a:r>
            <a:endParaRPr/>
          </a:p>
          <a:p>
            <a:pPr indent="0" lvl="0" marL="0" rtl="0" algn="l">
              <a:spcBef>
                <a:spcPts val="360"/>
              </a:spcBef>
              <a:spcAft>
                <a:spcPts val="0"/>
              </a:spcAft>
              <a:buSzPts val="1800"/>
              <a:buNone/>
            </a:pPr>
            <a:r>
              <a:rPr lang="en-US" sz="1800"/>
              <a:t>v. Set of strings that contain exactly three a’s</a:t>
            </a:r>
            <a:endParaRPr/>
          </a:p>
          <a:p>
            <a:pPr indent="0" lvl="0" marL="0" rtl="0" algn="l">
              <a:spcBef>
                <a:spcPts val="360"/>
              </a:spcBef>
              <a:spcAft>
                <a:spcPts val="0"/>
              </a:spcAft>
              <a:buSzPts val="1800"/>
              <a:buNone/>
            </a:pPr>
            <a:r>
              <a:rPr lang="en-US" sz="1800"/>
              <a:t>vi. Strings of a’s and b’s containing no more than three a’s</a:t>
            </a:r>
            <a:endParaRPr/>
          </a:p>
          <a:p>
            <a:pPr indent="0" lvl="0" marL="0" rtl="0" algn="l">
              <a:spcBef>
                <a:spcPts val="360"/>
              </a:spcBef>
              <a:spcAft>
                <a:spcPts val="0"/>
              </a:spcAft>
              <a:buSzPts val="1800"/>
              <a:buNone/>
            </a:pPr>
            <a:r>
              <a:rPr lang="en-US" sz="1800"/>
              <a:t>vii. Strings of a’s and b’s ending with either “ab” or “ba”</a:t>
            </a:r>
            <a:endParaRPr/>
          </a:p>
          <a:p>
            <a:pPr indent="0" lvl="0" marL="0" rtl="0" algn="l">
              <a:spcBef>
                <a:spcPts val="360"/>
              </a:spcBef>
              <a:spcAft>
                <a:spcPts val="0"/>
              </a:spcAft>
              <a:buSzPts val="1800"/>
              <a:buNone/>
            </a:pPr>
            <a:r>
              <a:rPr lang="en-US" sz="1800"/>
              <a:t>viii. Strings of a’s and b’s, starting with “a” and ending with “b”</a:t>
            </a:r>
            <a:endParaRPr/>
          </a:p>
          <a:p>
            <a:pPr indent="0" lvl="0" marL="0" rtl="0" algn="l">
              <a:spcBef>
                <a:spcPts val="360"/>
              </a:spcBef>
              <a:spcAft>
                <a:spcPts val="0"/>
              </a:spcAft>
              <a:buSzPts val="1800"/>
              <a:buNone/>
            </a:pPr>
            <a:r>
              <a:rPr lang="en-US" sz="1800"/>
              <a:t>ix. Strings of a’s and b’s whose lengths are multiples of 3</a:t>
            </a:r>
            <a:endParaRPr/>
          </a:p>
          <a:p>
            <a:pPr indent="0" lvl="0" marL="0" rtl="0" algn="l">
              <a:spcBef>
                <a:spcPts val="360"/>
              </a:spcBef>
              <a:spcAft>
                <a:spcPts val="0"/>
              </a:spcAft>
              <a:buSzPts val="1800"/>
              <a:buNone/>
            </a:pPr>
            <a:r>
              <a:rPr lang="en-US" sz="1800"/>
              <a:t>x. Strings of a’s and b’s such that fourth symbol from right end is “a” and fifth symbol from right end is “b”</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234" name="Google Shape;234;p1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35" name="Google Shape;235;p1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36" name="Google Shape;236;p1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15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180" name="Google Shape;2180;p15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If we select a string </a:t>
            </a:r>
            <a:r>
              <a:rPr b="1" lang="en-US" sz="2000"/>
              <a:t>w</a:t>
            </a:r>
            <a:r>
              <a:rPr lang="en-US" sz="2000"/>
              <a:t> such that </a:t>
            </a:r>
            <a:r>
              <a:rPr b="1" lang="en-US" sz="2000"/>
              <a:t>w</a:t>
            </a:r>
            <a:r>
              <a:rPr lang="en-US" sz="2000"/>
              <a:t>∈L, and </a:t>
            </a:r>
            <a:r>
              <a:rPr b="1" lang="en-US" sz="2000"/>
              <a:t>w</a:t>
            </a:r>
            <a:r>
              <a:rPr lang="en-US" sz="2000"/>
              <a:t>=xyz. Which of the following portions cannot be an empty string?</a:t>
            </a:r>
            <a:br>
              <a:rPr lang="en-US" sz="2000"/>
            </a:br>
            <a:r>
              <a:rPr lang="en-US" sz="2000"/>
              <a:t>a) x</a:t>
            </a:r>
            <a:br>
              <a:rPr lang="en-US" sz="2000"/>
            </a:br>
            <a:r>
              <a:rPr b="1" lang="en-US" sz="2000"/>
              <a:t>b) y</a:t>
            </a:r>
            <a:br>
              <a:rPr lang="en-US" sz="2000"/>
            </a:br>
            <a:r>
              <a:rPr lang="en-US" sz="2000"/>
              <a:t>c) z</a:t>
            </a:r>
            <a:br>
              <a:rPr lang="en-US" sz="2000"/>
            </a:br>
            <a:r>
              <a:rPr lang="en-US" sz="2000"/>
              <a:t>d) all of the mentioned</a:t>
            </a:r>
            <a:br>
              <a:rPr lang="en-US" sz="2000"/>
            </a:br>
            <a:endParaRPr sz="2000"/>
          </a:p>
          <a:p>
            <a:pPr indent="0" lvl="0" marL="0" rtl="0" algn="l">
              <a:spcBef>
                <a:spcPts val="400"/>
              </a:spcBef>
              <a:spcAft>
                <a:spcPts val="0"/>
              </a:spcAft>
              <a:buSzPts val="2000"/>
              <a:buNone/>
            </a:pPr>
            <a:r>
              <a:rPr lang="en-US" sz="2000"/>
              <a:t>Answer: b</a:t>
            </a:r>
            <a:br>
              <a:rPr lang="en-US" sz="2000"/>
            </a:br>
            <a:r>
              <a:rPr lang="en-US" sz="2000"/>
              <a:t>Explanation: The lemma says, the portion y in xyz cannot be zero or empty i.e., |y|&gt;0, this condition needs to be fulfilled to check the conclusion condition.</a:t>
            </a:r>
            <a:endParaRPr/>
          </a:p>
          <a:p>
            <a:pPr indent="0" lvl="0" marL="0" rtl="0" algn="l">
              <a:spcBef>
                <a:spcPts val="400"/>
              </a:spcBef>
              <a:spcAft>
                <a:spcPts val="0"/>
              </a:spcAft>
              <a:buSzPts val="2000"/>
              <a:buNone/>
            </a:pPr>
            <a:r>
              <a:t/>
            </a:r>
            <a:endParaRPr sz="2000"/>
          </a:p>
        </p:txBody>
      </p:sp>
      <p:sp>
        <p:nvSpPr>
          <p:cNvPr id="2181" name="Google Shape;2181;p15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82" name="Google Shape;2182;p15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83" name="Google Shape;2183;p15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15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pic>
        <p:nvPicPr>
          <p:cNvPr id="2189" name="Google Shape;2189;p151"/>
          <p:cNvPicPr preferRelativeResize="0"/>
          <p:nvPr>
            <p:ph idx="1" type="body"/>
          </p:nvPr>
        </p:nvPicPr>
        <p:blipFill rotWithShape="1">
          <a:blip r:embed="rId3">
            <a:alphaModFix/>
          </a:blip>
          <a:srcRect b="0" l="0" r="0" t="0"/>
          <a:stretch/>
        </p:blipFill>
        <p:spPr>
          <a:xfrm>
            <a:off x="2346960" y="2416968"/>
            <a:ext cx="4686335" cy="1964532"/>
          </a:xfrm>
          <a:prstGeom prst="rect">
            <a:avLst/>
          </a:prstGeom>
          <a:noFill/>
          <a:ln>
            <a:noFill/>
          </a:ln>
        </p:spPr>
      </p:pic>
      <p:sp>
        <p:nvSpPr>
          <p:cNvPr id="2190" name="Google Shape;2190;p15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191" name="Google Shape;2191;p15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192" name="Google Shape;2192;p15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3" name="Google Shape;2193;p151"/>
          <p:cNvSpPr txBox="1"/>
          <p:nvPr/>
        </p:nvSpPr>
        <p:spPr>
          <a:xfrm>
            <a:off x="502920" y="995364"/>
            <a:ext cx="7673896" cy="44088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W.r.t to Pumping Lemma answer the following question</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Let W belongs to language L. Let W=xyz</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If </a:t>
            </a:r>
            <a:r>
              <a:rPr b="1" lang="en-US" sz="1800">
                <a:solidFill>
                  <a:schemeClr val="dk1"/>
                </a:solidFill>
                <a:latin typeface="Verdana"/>
                <a:ea typeface="Verdana"/>
                <a:cs typeface="Verdana"/>
                <a:sym typeface="Verdana"/>
              </a:rPr>
              <a:t>a</a:t>
            </a:r>
            <a:r>
              <a:rPr lang="en-US" sz="1800">
                <a:solidFill>
                  <a:schemeClr val="dk1"/>
                </a:solidFill>
                <a:latin typeface="Verdana"/>
                <a:ea typeface="Verdana"/>
                <a:cs typeface="Verdana"/>
                <a:sym typeface="Verdana"/>
              </a:rPr>
              <a:t> is start state and </a:t>
            </a:r>
            <a:r>
              <a:rPr b="1" lang="en-US" sz="1800">
                <a:solidFill>
                  <a:schemeClr val="dk1"/>
                </a:solidFill>
                <a:latin typeface="Verdana"/>
                <a:ea typeface="Verdana"/>
                <a:cs typeface="Verdana"/>
                <a:sym typeface="Verdana"/>
              </a:rPr>
              <a:t>d</a:t>
            </a:r>
            <a:r>
              <a:rPr lang="en-US" sz="1800">
                <a:solidFill>
                  <a:schemeClr val="dk1"/>
                </a:solidFill>
                <a:latin typeface="Verdana"/>
                <a:ea typeface="Verdana"/>
                <a:cs typeface="Verdana"/>
                <a:sym typeface="Verdana"/>
              </a:rPr>
              <a:t> is a final state, which of the following is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correct according to the given diagram?</a:t>
            </a:r>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276225" lvl="0" marL="342900" marR="0" rtl="0" algn="l">
              <a:spcBef>
                <a:spcPts val="0"/>
              </a:spcBef>
              <a:spcAft>
                <a:spcPts val="0"/>
              </a:spcAft>
              <a:buClr>
                <a:schemeClr val="dk1"/>
              </a:buClr>
              <a:buSzPts val="1050"/>
              <a:buFont typeface="Verdana"/>
              <a:buNone/>
            </a:pPr>
            <a:r>
              <a:t/>
            </a:r>
            <a:endParaRPr sz="1050">
              <a:solidFill>
                <a:schemeClr val="dk1"/>
              </a:solidFill>
              <a:latin typeface="Verdana"/>
              <a:ea typeface="Verdana"/>
              <a:cs typeface="Verdana"/>
              <a:sym typeface="Verdana"/>
            </a:endParaRPr>
          </a:p>
          <a:p>
            <a:pPr indent="-342900" lvl="0" marL="342900" marR="0" rtl="0" algn="l">
              <a:spcBef>
                <a:spcPts val="0"/>
              </a:spcBef>
              <a:spcAft>
                <a:spcPts val="0"/>
              </a:spcAft>
              <a:buClr>
                <a:schemeClr val="dk1"/>
              </a:buClr>
              <a:buSzPts val="1800"/>
              <a:buFont typeface="Verdana"/>
              <a:buAutoNum type="alphaLcParenR"/>
            </a:pPr>
            <a:r>
              <a:rPr lang="en-US" sz="1800">
                <a:solidFill>
                  <a:schemeClr val="dk1"/>
                </a:solidFill>
                <a:latin typeface="Verdana"/>
                <a:ea typeface="Verdana"/>
                <a:cs typeface="Verdana"/>
                <a:sym typeface="Verdana"/>
              </a:rPr>
              <a:t>x=p, y=qr, z=s      b) x=p, z=qrs   c) x=pr, y=r, z=s</a:t>
            </a:r>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15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pic>
        <p:nvPicPr>
          <p:cNvPr id="2199" name="Google Shape;2199;p152"/>
          <p:cNvPicPr preferRelativeResize="0"/>
          <p:nvPr>
            <p:ph idx="1" type="body"/>
          </p:nvPr>
        </p:nvPicPr>
        <p:blipFill rotWithShape="1">
          <a:blip r:embed="rId3">
            <a:alphaModFix/>
          </a:blip>
          <a:srcRect b="0" l="0" r="0" t="0"/>
          <a:stretch/>
        </p:blipFill>
        <p:spPr>
          <a:xfrm>
            <a:off x="2346961" y="2171700"/>
            <a:ext cx="4504562" cy="1888332"/>
          </a:xfrm>
          <a:prstGeom prst="rect">
            <a:avLst/>
          </a:prstGeom>
          <a:noFill/>
          <a:ln>
            <a:noFill/>
          </a:ln>
        </p:spPr>
      </p:pic>
      <p:sp>
        <p:nvSpPr>
          <p:cNvPr id="2200" name="Google Shape;2200;p15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01" name="Google Shape;2201;p15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02" name="Google Shape;2202;p15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3" name="Google Shape;2203;p152"/>
          <p:cNvSpPr txBox="1"/>
          <p:nvPr/>
        </p:nvSpPr>
        <p:spPr>
          <a:xfrm>
            <a:off x="502922" y="995362"/>
            <a:ext cx="7598362" cy="4678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W.r.t to Pumping Lemma answer the following question</a:t>
            </a:r>
            <a:endParaRPr/>
          </a:p>
          <a:p>
            <a:pPr indent="0" lvl="0" marL="0" marR="0" rtl="0" algn="l">
              <a:spcBef>
                <a:spcPts val="0"/>
              </a:spcBef>
              <a:spcAft>
                <a:spcPts val="0"/>
              </a:spcAft>
              <a:buNone/>
            </a:pPr>
            <a:r>
              <a:rPr lang="en-US" sz="1600">
                <a:solidFill>
                  <a:schemeClr val="dk1"/>
                </a:solidFill>
                <a:latin typeface="Verdana"/>
                <a:ea typeface="Verdana"/>
                <a:cs typeface="Verdana"/>
                <a:sym typeface="Verdana"/>
              </a:rPr>
              <a:t>Let W belongs to language L. Let W=xyz</a:t>
            </a:r>
            <a:endParaRPr/>
          </a:p>
          <a:p>
            <a:pPr indent="0" lvl="0" marL="0" marR="0" rtl="0" algn="l">
              <a:spcBef>
                <a:spcPts val="0"/>
              </a:spcBef>
              <a:spcAft>
                <a:spcPts val="0"/>
              </a:spcAft>
              <a:buNone/>
            </a:pPr>
            <a:r>
              <a:rPr lang="en-US" sz="1600">
                <a:solidFill>
                  <a:schemeClr val="dk1"/>
                </a:solidFill>
                <a:latin typeface="Verdana"/>
                <a:ea typeface="Verdana"/>
                <a:cs typeface="Verdana"/>
                <a:sym typeface="Verdana"/>
              </a:rPr>
              <a:t>If </a:t>
            </a:r>
            <a:r>
              <a:rPr b="1" lang="en-US" sz="1600">
                <a:solidFill>
                  <a:schemeClr val="dk1"/>
                </a:solidFill>
                <a:latin typeface="Verdana"/>
                <a:ea typeface="Verdana"/>
                <a:cs typeface="Verdana"/>
                <a:sym typeface="Verdana"/>
              </a:rPr>
              <a:t>a</a:t>
            </a:r>
            <a:r>
              <a:rPr lang="en-US" sz="1600">
                <a:solidFill>
                  <a:schemeClr val="dk1"/>
                </a:solidFill>
                <a:latin typeface="Verdana"/>
                <a:ea typeface="Verdana"/>
                <a:cs typeface="Verdana"/>
                <a:sym typeface="Verdana"/>
              </a:rPr>
              <a:t> is start state and </a:t>
            </a:r>
            <a:r>
              <a:rPr b="1" lang="en-US" sz="1600">
                <a:solidFill>
                  <a:schemeClr val="dk1"/>
                </a:solidFill>
                <a:latin typeface="Verdana"/>
                <a:ea typeface="Verdana"/>
                <a:cs typeface="Verdana"/>
                <a:sym typeface="Verdana"/>
              </a:rPr>
              <a:t>d</a:t>
            </a:r>
            <a:r>
              <a:rPr lang="en-US" sz="1600">
                <a:solidFill>
                  <a:schemeClr val="dk1"/>
                </a:solidFill>
                <a:latin typeface="Verdana"/>
                <a:ea typeface="Verdana"/>
                <a:cs typeface="Verdana"/>
                <a:sym typeface="Verdana"/>
              </a:rPr>
              <a:t> is a final state, which of the following is </a:t>
            </a:r>
            <a:endParaRPr sz="1600">
              <a:solidFill>
                <a:schemeClr val="dk1"/>
              </a:solidFill>
              <a:latin typeface="Verdana"/>
              <a:ea typeface="Verdana"/>
              <a:cs typeface="Verdana"/>
              <a:sym typeface="Verdana"/>
            </a:endParaRPr>
          </a:p>
          <a:p>
            <a:pPr indent="0" lvl="0" marL="0" marR="0" rtl="0" algn="l">
              <a:spcBef>
                <a:spcPts val="0"/>
              </a:spcBef>
              <a:spcAft>
                <a:spcPts val="0"/>
              </a:spcAft>
              <a:buNone/>
            </a:pPr>
            <a:r>
              <a:rPr lang="en-US" sz="1600">
                <a:solidFill>
                  <a:schemeClr val="dk1"/>
                </a:solidFill>
                <a:latin typeface="Verdana"/>
                <a:ea typeface="Verdana"/>
                <a:cs typeface="Verdana"/>
                <a:sym typeface="Verdana"/>
              </a:rPr>
              <a:t>correct according to the given diagram?</a:t>
            </a:r>
            <a:endParaRPr/>
          </a:p>
          <a:p>
            <a:pPr indent="0" lvl="0" marL="0" marR="0" rtl="0" algn="l">
              <a:spcBef>
                <a:spcPts val="0"/>
              </a:spcBef>
              <a:spcAft>
                <a:spcPts val="0"/>
              </a:spcAft>
              <a:buNone/>
            </a:pPr>
            <a:r>
              <a:t/>
            </a:r>
            <a:endParaRPr sz="16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6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6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6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6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6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600">
              <a:solidFill>
                <a:schemeClr val="dk1"/>
              </a:solidFill>
              <a:latin typeface="Verdana"/>
              <a:ea typeface="Verdana"/>
              <a:cs typeface="Verdana"/>
              <a:sym typeface="Verdana"/>
            </a:endParaRPr>
          </a:p>
          <a:p>
            <a:pPr indent="-279400" lvl="0" marL="342900" marR="0" rtl="0" algn="l">
              <a:spcBef>
                <a:spcPts val="0"/>
              </a:spcBef>
              <a:spcAft>
                <a:spcPts val="0"/>
              </a:spcAft>
              <a:buClr>
                <a:schemeClr val="dk1"/>
              </a:buClr>
              <a:buSzPts val="1000"/>
              <a:buFont typeface="Verdana"/>
              <a:buNone/>
            </a:pPr>
            <a:r>
              <a:t/>
            </a:r>
            <a:endParaRPr sz="1000">
              <a:solidFill>
                <a:schemeClr val="dk1"/>
              </a:solidFill>
              <a:latin typeface="Verdana"/>
              <a:ea typeface="Verdana"/>
              <a:cs typeface="Verdana"/>
              <a:sym typeface="Verdana"/>
            </a:endParaRPr>
          </a:p>
          <a:p>
            <a:pPr indent="-241300" lvl="0" marL="342900" marR="0" rtl="0" algn="l">
              <a:spcBef>
                <a:spcPts val="0"/>
              </a:spcBef>
              <a:spcAft>
                <a:spcPts val="0"/>
              </a:spcAft>
              <a:buClr>
                <a:schemeClr val="dk1"/>
              </a:buClr>
              <a:buSzPts val="1600"/>
              <a:buFont typeface="Verdana"/>
              <a:buNone/>
            </a:pPr>
            <a:r>
              <a:t/>
            </a:r>
            <a:endParaRPr b="1" sz="1600">
              <a:solidFill>
                <a:schemeClr val="dk1"/>
              </a:solidFill>
              <a:latin typeface="Verdana"/>
              <a:ea typeface="Verdana"/>
              <a:cs typeface="Verdana"/>
              <a:sym typeface="Verdana"/>
            </a:endParaRPr>
          </a:p>
          <a:p>
            <a:pPr indent="-342900" lvl="0" marL="342900" marR="0" rtl="0" algn="l">
              <a:spcBef>
                <a:spcPts val="0"/>
              </a:spcBef>
              <a:spcAft>
                <a:spcPts val="0"/>
              </a:spcAft>
              <a:buClr>
                <a:schemeClr val="dk1"/>
              </a:buClr>
              <a:buSzPts val="1600"/>
              <a:buFont typeface="Verdana"/>
              <a:buAutoNum type="alphaLcParenR"/>
            </a:pPr>
            <a:r>
              <a:rPr b="1" lang="en-US" sz="1600">
                <a:solidFill>
                  <a:schemeClr val="dk1"/>
                </a:solidFill>
                <a:latin typeface="Verdana"/>
                <a:ea typeface="Verdana"/>
                <a:cs typeface="Verdana"/>
                <a:sym typeface="Verdana"/>
              </a:rPr>
              <a:t>x=p, y=qr, z=s      </a:t>
            </a:r>
            <a:r>
              <a:rPr lang="en-US" sz="1600">
                <a:solidFill>
                  <a:schemeClr val="dk1"/>
                </a:solidFill>
                <a:latin typeface="Verdana"/>
                <a:ea typeface="Verdana"/>
                <a:cs typeface="Verdana"/>
                <a:sym typeface="Verdana"/>
              </a:rPr>
              <a:t>b) x=p, z=qrs   c) x=pr, y=r, z=s</a:t>
            </a:r>
            <a:endParaRPr/>
          </a:p>
          <a:p>
            <a:pPr indent="0" lvl="0" marL="0" marR="0" rtl="0" algn="l">
              <a:spcBef>
                <a:spcPts val="0"/>
              </a:spcBef>
              <a:spcAft>
                <a:spcPts val="0"/>
              </a:spcAft>
              <a:buNone/>
            </a:pPr>
            <a:r>
              <a:rPr lang="en-US" sz="1600">
                <a:solidFill>
                  <a:schemeClr val="dk1"/>
                </a:solidFill>
                <a:latin typeface="Verdana"/>
                <a:ea typeface="Verdana"/>
                <a:cs typeface="Verdana"/>
                <a:sym typeface="Verdana"/>
              </a:rPr>
              <a:t>Answer: a</a:t>
            </a:r>
            <a:br>
              <a:rPr lang="en-US" sz="1600">
                <a:solidFill>
                  <a:schemeClr val="dk1"/>
                </a:solidFill>
                <a:latin typeface="Verdana"/>
                <a:ea typeface="Verdana"/>
                <a:cs typeface="Verdana"/>
                <a:sym typeface="Verdana"/>
              </a:rPr>
            </a:br>
            <a:r>
              <a:rPr lang="en-US" sz="1600">
                <a:solidFill>
                  <a:schemeClr val="dk1"/>
                </a:solidFill>
                <a:latin typeface="Verdana"/>
                <a:ea typeface="Verdana"/>
                <a:cs typeface="Verdana"/>
                <a:sym typeface="Verdana"/>
              </a:rPr>
              <a:t>Explanation: The FSA accepts the string pqrs. In terms of pumping </a:t>
            </a:r>
            <a:endParaRPr sz="1600">
              <a:solidFill>
                <a:schemeClr val="dk1"/>
              </a:solidFill>
              <a:latin typeface="Verdana"/>
              <a:ea typeface="Verdana"/>
              <a:cs typeface="Verdana"/>
              <a:sym typeface="Verdana"/>
            </a:endParaRPr>
          </a:p>
          <a:p>
            <a:pPr indent="0" lvl="0" marL="0" marR="0" rtl="0" algn="l">
              <a:spcBef>
                <a:spcPts val="0"/>
              </a:spcBef>
              <a:spcAft>
                <a:spcPts val="0"/>
              </a:spcAft>
              <a:buNone/>
            </a:pPr>
            <a:r>
              <a:rPr lang="en-US" sz="1600">
                <a:solidFill>
                  <a:schemeClr val="dk1"/>
                </a:solidFill>
                <a:latin typeface="Verdana"/>
                <a:ea typeface="Verdana"/>
                <a:cs typeface="Verdana"/>
                <a:sym typeface="Verdana"/>
              </a:rPr>
              <a:t>lemma, the string pqrs is broken into an x portion as p, y portion as qr </a:t>
            </a:r>
            <a:endParaRPr/>
          </a:p>
          <a:p>
            <a:pPr indent="0" lvl="0" marL="0" marR="0" rtl="0" algn="l">
              <a:spcBef>
                <a:spcPts val="0"/>
              </a:spcBef>
              <a:spcAft>
                <a:spcPts val="0"/>
              </a:spcAft>
              <a:buNone/>
            </a:pPr>
            <a:r>
              <a:rPr lang="en-US" sz="1600">
                <a:solidFill>
                  <a:schemeClr val="dk1"/>
                </a:solidFill>
                <a:latin typeface="Verdana"/>
                <a:ea typeface="Verdana"/>
                <a:cs typeface="Verdana"/>
                <a:sym typeface="Verdana"/>
              </a:rPr>
              <a:t>and z portion as s.</a:t>
            </a:r>
            <a:endParaRPr/>
          </a:p>
          <a:p>
            <a:pPr indent="0" lvl="0" marL="0" marR="0" rtl="0" algn="l">
              <a:spcBef>
                <a:spcPts val="0"/>
              </a:spcBef>
              <a:spcAft>
                <a:spcPts val="0"/>
              </a:spcAft>
              <a:buNone/>
            </a:pPr>
            <a:r>
              <a:t/>
            </a:r>
            <a:endParaRPr sz="1600">
              <a:solidFill>
                <a:schemeClr val="dk1"/>
              </a:solidFill>
              <a:latin typeface="Verdana"/>
              <a:ea typeface="Verdana"/>
              <a:cs typeface="Verdana"/>
              <a:sym typeface="Verdana"/>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15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209" name="Google Shape;2209;p15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The language of balanced parenthesis is</a:t>
            </a:r>
            <a:br>
              <a:rPr lang="en-US" sz="2000"/>
            </a:br>
            <a:r>
              <a:rPr lang="en-US" sz="2000"/>
              <a:t>a) regular</a:t>
            </a:r>
            <a:br>
              <a:rPr lang="en-US" sz="2000"/>
            </a:br>
            <a:r>
              <a:rPr lang="en-US" sz="2000"/>
              <a:t>b) non regular</a:t>
            </a:r>
            <a:br>
              <a:rPr lang="en-US" sz="2000"/>
            </a:br>
            <a:r>
              <a:rPr lang="en-US" sz="2000"/>
              <a:t>c) may be regular</a:t>
            </a:r>
            <a:br>
              <a:rPr lang="en-US" sz="2000"/>
            </a:br>
            <a:r>
              <a:rPr lang="en-US" sz="2000"/>
              <a:t>d) none of the mentioned</a:t>
            </a:r>
            <a:br>
              <a:rPr lang="en-US" sz="2000"/>
            </a:br>
            <a:endParaRPr sz="2000"/>
          </a:p>
          <a:p>
            <a:pPr indent="0" lvl="0" marL="0" rtl="0" algn="l">
              <a:spcBef>
                <a:spcPts val="400"/>
              </a:spcBef>
              <a:spcAft>
                <a:spcPts val="0"/>
              </a:spcAft>
              <a:buSzPts val="2000"/>
              <a:buNone/>
            </a:pPr>
            <a:r>
              <a:t/>
            </a:r>
            <a:endParaRPr sz="2000"/>
          </a:p>
        </p:txBody>
      </p:sp>
      <p:sp>
        <p:nvSpPr>
          <p:cNvPr id="2210" name="Google Shape;2210;p15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11" name="Google Shape;2211;p15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12" name="Google Shape;2212;p15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p15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218" name="Google Shape;2218;p15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The language of balanced parenthesis is</a:t>
            </a:r>
            <a:br>
              <a:rPr lang="en-US" sz="2000"/>
            </a:br>
            <a:r>
              <a:rPr lang="en-US" sz="2000"/>
              <a:t>a) regular</a:t>
            </a:r>
            <a:br>
              <a:rPr lang="en-US" sz="2000"/>
            </a:br>
            <a:r>
              <a:rPr b="1" lang="en-US" sz="2000"/>
              <a:t>b) non regular</a:t>
            </a:r>
            <a:br>
              <a:rPr lang="en-US" sz="2000"/>
            </a:br>
            <a:r>
              <a:rPr lang="en-US" sz="2000"/>
              <a:t>c) may be regular</a:t>
            </a:r>
            <a:br>
              <a:rPr lang="en-US" sz="2000"/>
            </a:br>
            <a:r>
              <a:rPr lang="en-US" sz="2000"/>
              <a:t>d) none of the mentioned</a:t>
            </a:r>
            <a:br>
              <a:rPr lang="en-US" sz="2000"/>
            </a:br>
            <a:endParaRPr sz="2000"/>
          </a:p>
          <a:p>
            <a:pPr indent="0" lvl="0" marL="0" rtl="0" algn="l">
              <a:spcBef>
                <a:spcPts val="400"/>
              </a:spcBef>
              <a:spcAft>
                <a:spcPts val="0"/>
              </a:spcAft>
              <a:buSzPts val="2000"/>
              <a:buNone/>
            </a:pPr>
            <a:r>
              <a:rPr lang="en-US" sz="2000"/>
              <a:t>Answer: b</a:t>
            </a:r>
            <a:br>
              <a:rPr lang="en-US" sz="2000"/>
            </a:br>
            <a:r>
              <a:rPr lang="en-US" sz="2000"/>
              <a:t>Explanation: Given n, there is a string of balanced parentheses that begins with more than p left parentheses, so that y will contain entirely of left parentheses. By repeating y, we can produce a string that does not contain the same number of left and right parentheses, and so they cannot be balanced.</a:t>
            </a:r>
            <a:endParaRPr/>
          </a:p>
          <a:p>
            <a:pPr indent="0" lvl="0" marL="0" rtl="0" algn="l">
              <a:spcBef>
                <a:spcPts val="400"/>
              </a:spcBef>
              <a:spcAft>
                <a:spcPts val="0"/>
              </a:spcAft>
              <a:buSzPts val="2000"/>
              <a:buNone/>
            </a:pPr>
            <a:r>
              <a:t/>
            </a:r>
            <a:endParaRPr sz="2000"/>
          </a:p>
        </p:txBody>
      </p:sp>
      <p:sp>
        <p:nvSpPr>
          <p:cNvPr id="2219" name="Google Shape;2219;p15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20" name="Google Shape;2220;p15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21" name="Google Shape;2221;p15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15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227" name="Google Shape;2227;p15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Which kind of proof is used to prove the regularity of a language?</a:t>
            </a:r>
            <a:br>
              <a:rPr lang="en-US" sz="2000"/>
            </a:br>
            <a:r>
              <a:rPr lang="en-US" sz="2000"/>
              <a:t>a) Proof by contradiction</a:t>
            </a:r>
            <a:br>
              <a:rPr lang="en-US" sz="2000"/>
            </a:br>
            <a:r>
              <a:rPr lang="en-US" sz="2000"/>
              <a:t>b) Direct proof</a:t>
            </a:r>
            <a:br>
              <a:rPr lang="en-US" sz="2000"/>
            </a:br>
            <a:r>
              <a:rPr lang="en-US" sz="2000"/>
              <a:t>c) Proof by induction</a:t>
            </a:r>
            <a:br>
              <a:rPr lang="en-US" sz="2000"/>
            </a:br>
            <a:r>
              <a:rPr lang="en-US" sz="2000"/>
              <a:t>d) None of the mentioned</a:t>
            </a:r>
            <a:endParaRPr/>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br>
              <a:rPr lang="en-US" sz="2000"/>
            </a:br>
            <a:endParaRPr sz="2000"/>
          </a:p>
          <a:p>
            <a:pPr indent="-342900" lvl="0" marL="469900" rtl="0" algn="l">
              <a:spcBef>
                <a:spcPts val="400"/>
              </a:spcBef>
              <a:spcAft>
                <a:spcPts val="0"/>
              </a:spcAft>
              <a:buSzPts val="2000"/>
              <a:buNone/>
            </a:pPr>
            <a:r>
              <a:t/>
            </a:r>
            <a:endParaRPr sz="2000"/>
          </a:p>
        </p:txBody>
      </p:sp>
      <p:sp>
        <p:nvSpPr>
          <p:cNvPr id="2228" name="Google Shape;2228;p15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29" name="Google Shape;2229;p15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30" name="Google Shape;2230;p15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15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236" name="Google Shape;2236;p15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Which kind of proof is used to prove the regularity of a language?</a:t>
            </a:r>
            <a:br>
              <a:rPr lang="en-US" sz="2000"/>
            </a:br>
            <a:r>
              <a:rPr b="1" lang="en-US" sz="2000"/>
              <a:t>a) Proof by contradiction</a:t>
            </a:r>
            <a:br>
              <a:rPr lang="en-US" sz="2000"/>
            </a:br>
            <a:r>
              <a:rPr lang="en-US" sz="2000"/>
              <a:t>b) Direct proof</a:t>
            </a:r>
            <a:br>
              <a:rPr lang="en-US" sz="2000"/>
            </a:br>
            <a:r>
              <a:rPr lang="en-US" sz="2000"/>
              <a:t>c) Proof by induction</a:t>
            </a:r>
            <a:br>
              <a:rPr lang="en-US" sz="2000"/>
            </a:br>
            <a:r>
              <a:rPr lang="en-US" sz="2000"/>
              <a:t>d) None of the mentioned</a:t>
            </a:r>
            <a:endParaRPr/>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rPr lang="en-US" sz="2000"/>
              <a:t>Answer: a</a:t>
            </a:r>
            <a:endParaRPr/>
          </a:p>
          <a:p>
            <a:pPr indent="0" lvl="0" marL="0" rtl="0" algn="l">
              <a:spcBef>
                <a:spcPts val="400"/>
              </a:spcBef>
              <a:spcAft>
                <a:spcPts val="0"/>
              </a:spcAft>
              <a:buSzPts val="2000"/>
              <a:buNone/>
            </a:pPr>
            <a:r>
              <a:rPr lang="en-US" sz="2000"/>
              <a:t>Explanation: We use the method of proof by contradiction in pumping lemma to prove that a language is regular or not.</a:t>
            </a:r>
            <a:endParaRPr/>
          </a:p>
          <a:p>
            <a:pPr indent="0" lvl="0" marL="0" rtl="0" algn="l">
              <a:spcBef>
                <a:spcPts val="400"/>
              </a:spcBef>
              <a:spcAft>
                <a:spcPts val="0"/>
              </a:spcAft>
              <a:buSzPts val="2000"/>
              <a:buNone/>
            </a:pPr>
            <a:br>
              <a:rPr lang="en-US" sz="2000"/>
            </a:br>
            <a:endParaRPr sz="2000"/>
          </a:p>
          <a:p>
            <a:pPr indent="-342900" lvl="0" marL="469900" rtl="0" algn="l">
              <a:spcBef>
                <a:spcPts val="400"/>
              </a:spcBef>
              <a:spcAft>
                <a:spcPts val="0"/>
              </a:spcAft>
              <a:buSzPts val="2000"/>
              <a:buNone/>
            </a:pPr>
            <a:r>
              <a:t/>
            </a:r>
            <a:endParaRPr sz="2000"/>
          </a:p>
        </p:txBody>
      </p:sp>
      <p:sp>
        <p:nvSpPr>
          <p:cNvPr id="2237" name="Google Shape;2237;p15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38" name="Google Shape;2238;p15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39" name="Google Shape;2239;p15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15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245" name="Google Shape;2245;p15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There exists a language L. We define a string w such that w ∈ L and w=xyz and |w| &gt;=n for some constant integer n.What can be the maximum length of the substring xy i.e. |xy|&lt;=?</a:t>
            </a:r>
            <a:br>
              <a:rPr lang="en-US" sz="2000"/>
            </a:br>
            <a:r>
              <a:rPr b="1" lang="en-US" sz="2000"/>
              <a:t>a) n</a:t>
            </a:r>
            <a:br>
              <a:rPr lang="en-US" sz="2000"/>
            </a:br>
            <a:r>
              <a:rPr lang="en-US" sz="2000"/>
              <a:t>b) |y|</a:t>
            </a:r>
            <a:br>
              <a:rPr lang="en-US" sz="2000"/>
            </a:br>
            <a:r>
              <a:rPr lang="en-US" sz="2000"/>
              <a:t>c) |x|</a:t>
            </a:r>
            <a:br>
              <a:rPr lang="en-US" sz="2000"/>
            </a:br>
            <a:r>
              <a:rPr lang="en-US" sz="2000"/>
              <a:t>d) none of the mentioned</a:t>
            </a:r>
            <a:br>
              <a:rPr lang="en-US" sz="2000"/>
            </a:b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rPr lang="en-US" sz="2000"/>
              <a:t>Answer: a</a:t>
            </a:r>
            <a:br>
              <a:rPr lang="en-US" sz="2000"/>
            </a:br>
            <a:r>
              <a:rPr lang="en-US" sz="2000"/>
              <a:t>Explanation: It is the conditional statement of the lemma that states that |xy|&lt;=n, i.e. the maximum length of the substring xy in w can be n only.</a:t>
            </a:r>
            <a:endParaRPr/>
          </a:p>
          <a:p>
            <a:pPr indent="0" lvl="0" marL="0" rtl="0" algn="l">
              <a:spcBef>
                <a:spcPts val="400"/>
              </a:spcBef>
              <a:spcAft>
                <a:spcPts val="0"/>
              </a:spcAft>
              <a:buSzPts val="2000"/>
              <a:buNone/>
            </a:pPr>
            <a:r>
              <a:t/>
            </a:r>
            <a:endParaRPr sz="2000"/>
          </a:p>
        </p:txBody>
      </p:sp>
      <p:sp>
        <p:nvSpPr>
          <p:cNvPr id="2246" name="Google Shape;2246;p15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47" name="Google Shape;2247;p15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48" name="Google Shape;2248;p15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15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254" name="Google Shape;2254;p15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Which of the following is not an application of Pumping Lemma?</a:t>
            </a:r>
            <a:br>
              <a:rPr lang="en-US" sz="2000"/>
            </a:br>
            <a:r>
              <a:rPr lang="en-US" sz="2000"/>
              <a:t>a) {0</a:t>
            </a:r>
            <a:r>
              <a:rPr baseline="30000" lang="en-US" sz="2000"/>
              <a:t>i</a:t>
            </a:r>
            <a:r>
              <a:rPr lang="en-US" sz="2000"/>
              <a:t>1</a:t>
            </a:r>
            <a:r>
              <a:rPr baseline="30000" lang="en-US" sz="2000"/>
              <a:t>i   </a:t>
            </a:r>
            <a:r>
              <a:rPr lang="en-US" sz="2000"/>
              <a:t>| i&gt;=0}</a:t>
            </a:r>
            <a:br>
              <a:rPr lang="en-US" sz="2000"/>
            </a:br>
            <a:r>
              <a:rPr lang="en-US" sz="2000"/>
              <a:t>b) {0</a:t>
            </a:r>
            <a:r>
              <a:rPr baseline="30000" lang="en-US" sz="2000"/>
              <a:t>i</a:t>
            </a:r>
            <a:r>
              <a:rPr lang="en-US" sz="2000"/>
              <a:t>x  | i&gt;=0, x∈{0, 1}* and |x|&lt;=i}</a:t>
            </a:r>
            <a:br>
              <a:rPr lang="en-US" sz="2000"/>
            </a:br>
            <a:r>
              <a:rPr lang="en-US" sz="2000"/>
              <a:t>c) {0</a:t>
            </a:r>
            <a:r>
              <a:rPr baseline="30000" lang="en-US" sz="2000"/>
              <a:t>n     </a:t>
            </a:r>
            <a:r>
              <a:rPr lang="en-US" sz="2000"/>
              <a:t>| n is prime}</a:t>
            </a:r>
            <a:br>
              <a:rPr lang="en-US" sz="2000"/>
            </a:br>
            <a:r>
              <a:rPr b="1" lang="en-US" sz="2000"/>
              <a:t>d) None of the mentioned</a:t>
            </a:r>
            <a:br>
              <a:rPr lang="en-US" sz="2000"/>
            </a:br>
            <a:endParaRPr sz="2000"/>
          </a:p>
          <a:p>
            <a:pPr indent="0" lvl="0" marL="0" rtl="0" algn="l">
              <a:spcBef>
                <a:spcPts val="400"/>
              </a:spcBef>
              <a:spcAft>
                <a:spcPts val="0"/>
              </a:spcAft>
              <a:buSzPts val="2000"/>
              <a:buNone/>
            </a:pPr>
            <a:r>
              <a:rPr lang="en-US" sz="2000"/>
              <a:t>Answer: d</a:t>
            </a:r>
            <a:br>
              <a:rPr lang="en-US" sz="2000"/>
            </a:br>
            <a:r>
              <a:rPr lang="en-US" sz="2000"/>
              <a:t>Explanation: None of the mentioned are regular language and are an application to the technique Pumping Lemma. Each one of the mentioned can be proved non regular using the steps in Pumping lemma.</a:t>
            </a:r>
            <a:endParaRPr/>
          </a:p>
          <a:p>
            <a:pPr indent="0" lvl="0" marL="0" rtl="0" algn="l">
              <a:spcBef>
                <a:spcPts val="400"/>
              </a:spcBef>
              <a:spcAft>
                <a:spcPts val="0"/>
              </a:spcAft>
              <a:buSzPts val="2000"/>
              <a:buNone/>
            </a:pPr>
            <a:r>
              <a:t/>
            </a:r>
            <a:endParaRPr sz="2000"/>
          </a:p>
        </p:txBody>
      </p:sp>
      <p:sp>
        <p:nvSpPr>
          <p:cNvPr id="2255" name="Google Shape;2255;p15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56" name="Google Shape;2256;p15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57" name="Google Shape;2257;p15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15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Closure Properties of Regular languages</a:t>
            </a:r>
            <a:endParaRPr sz="2800"/>
          </a:p>
        </p:txBody>
      </p:sp>
      <p:pic>
        <p:nvPicPr>
          <p:cNvPr id="2263" name="Google Shape;2263;p159"/>
          <p:cNvPicPr preferRelativeResize="0"/>
          <p:nvPr>
            <p:ph idx="1" type="body"/>
          </p:nvPr>
        </p:nvPicPr>
        <p:blipFill rotWithShape="1">
          <a:blip r:embed="rId3">
            <a:alphaModFix/>
          </a:blip>
          <a:srcRect b="0" l="0" r="0" t="0"/>
          <a:stretch/>
        </p:blipFill>
        <p:spPr>
          <a:xfrm>
            <a:off x="502922" y="1039153"/>
            <a:ext cx="9178852" cy="3024849"/>
          </a:xfrm>
          <a:prstGeom prst="rect">
            <a:avLst/>
          </a:prstGeom>
          <a:noFill/>
          <a:ln>
            <a:noFill/>
          </a:ln>
        </p:spPr>
      </p:pic>
      <p:sp>
        <p:nvSpPr>
          <p:cNvPr id="2264" name="Google Shape;2264;p15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65" name="Google Shape;2265;p15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66" name="Google Shape;2266;p15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242" name="Google Shape;242;p1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Obtain Regular Expressions (RE) for the following language over </a:t>
            </a:r>
            <a:r>
              <a:rPr lang="en-US" sz="1800">
                <a:latin typeface="Noto Sans Symbols"/>
                <a:ea typeface="Noto Sans Symbols"/>
                <a:cs typeface="Noto Sans Symbols"/>
                <a:sym typeface="Noto Sans Symbols"/>
              </a:rPr>
              <a:t>Σ </a:t>
            </a:r>
            <a:r>
              <a:rPr lang="en-US" sz="1800"/>
              <a:t>={a,b}</a:t>
            </a:r>
            <a:endParaRPr/>
          </a:p>
          <a:p>
            <a:pPr indent="0" lvl="0" marL="0" rtl="0" algn="l">
              <a:spcBef>
                <a:spcPts val="360"/>
              </a:spcBef>
              <a:spcAft>
                <a:spcPts val="0"/>
              </a:spcAft>
              <a:buSzPts val="1800"/>
              <a:buNone/>
            </a:pPr>
            <a:r>
              <a:rPr lang="en-US" sz="1800"/>
              <a:t>i. Set of string of a’s and b’s ending with string “abb”</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243" name="Google Shape;243;p1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44" name="Google Shape;244;p1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45" name="Google Shape;245;p1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16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Closure Properties of Regular languages</a:t>
            </a:r>
            <a:br>
              <a:rPr lang="en-US" sz="2000"/>
            </a:br>
            <a:r>
              <a:rPr lang="en-US" sz="2000">
                <a:solidFill>
                  <a:srgbClr val="FF0000"/>
                </a:solidFill>
              </a:rPr>
              <a:t>Rough Slide</a:t>
            </a:r>
            <a:endParaRPr sz="2000">
              <a:solidFill>
                <a:srgbClr val="FF0000"/>
              </a:solidFill>
            </a:endParaRPr>
          </a:p>
        </p:txBody>
      </p:sp>
      <p:sp>
        <p:nvSpPr>
          <p:cNvPr id="2272" name="Google Shape;2272;p16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273" name="Google Shape;2273;p16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74" name="Google Shape;2274;p16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75" name="Google Shape;2275;p16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16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281" name="Google Shape;2281;p16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282" name="Google Shape;2282;p16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83" name="Google Shape;2283;p16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84" name="Google Shape;2284;p16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85" name="Google Shape;2285;p161"/>
          <p:cNvPicPr preferRelativeResize="0"/>
          <p:nvPr/>
        </p:nvPicPr>
        <p:blipFill rotWithShape="1">
          <a:blip r:embed="rId3">
            <a:alphaModFix/>
          </a:blip>
          <a:srcRect b="9200" l="32941" r="8040" t="9628"/>
          <a:stretch/>
        </p:blipFill>
        <p:spPr>
          <a:xfrm rot="-5626891">
            <a:off x="1654986" y="-366992"/>
            <a:ext cx="4629479" cy="6303323"/>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16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Closure Properties of Regular Languages (RL)</a:t>
            </a:r>
            <a:endParaRPr sz="2400"/>
          </a:p>
        </p:txBody>
      </p:sp>
      <p:sp>
        <p:nvSpPr>
          <p:cNvPr id="2291" name="Google Shape;2291;p16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Resultant languages obtained by performing some operations on regular languages are also regular</a:t>
            </a:r>
            <a:endParaRPr/>
          </a:p>
          <a:p>
            <a:pPr indent="0" lvl="0" marL="0" rtl="0" algn="l">
              <a:spcBef>
                <a:spcPts val="400"/>
              </a:spcBef>
              <a:spcAft>
                <a:spcPts val="0"/>
              </a:spcAft>
              <a:buSzPts val="2000"/>
              <a:buNone/>
            </a:pPr>
            <a:r>
              <a:rPr lang="en-US" sz="2000"/>
              <a:t>Union</a:t>
            </a:r>
            <a:endParaRPr/>
          </a:p>
          <a:p>
            <a:pPr indent="0" lvl="0" marL="0" rtl="0" algn="l">
              <a:spcBef>
                <a:spcPts val="400"/>
              </a:spcBef>
              <a:spcAft>
                <a:spcPts val="0"/>
              </a:spcAft>
              <a:buSzPts val="2000"/>
              <a:buNone/>
            </a:pPr>
            <a:r>
              <a:rPr lang="en-US" sz="2000"/>
              <a:t>Concatenation</a:t>
            </a:r>
            <a:endParaRPr/>
          </a:p>
          <a:p>
            <a:pPr indent="0" lvl="0" marL="0" rtl="0" algn="l">
              <a:spcBef>
                <a:spcPts val="400"/>
              </a:spcBef>
              <a:spcAft>
                <a:spcPts val="0"/>
              </a:spcAft>
              <a:buSzPts val="2000"/>
              <a:buNone/>
            </a:pPr>
            <a:r>
              <a:rPr lang="en-US" sz="2000"/>
              <a:t>Kleene’s  star </a:t>
            </a:r>
            <a:endParaRPr/>
          </a:p>
          <a:p>
            <a:pPr indent="0" lvl="0" marL="0" rtl="0" algn="l">
              <a:spcBef>
                <a:spcPts val="400"/>
              </a:spcBef>
              <a:spcAft>
                <a:spcPts val="0"/>
              </a:spcAft>
              <a:buSzPts val="2000"/>
              <a:buNone/>
            </a:pPr>
            <a:r>
              <a:rPr lang="en-US" sz="2000"/>
              <a:t>Intersection</a:t>
            </a:r>
            <a:endParaRPr/>
          </a:p>
          <a:p>
            <a:pPr indent="0" lvl="0" marL="0" rtl="0" algn="l">
              <a:spcBef>
                <a:spcPts val="400"/>
              </a:spcBef>
              <a:spcAft>
                <a:spcPts val="0"/>
              </a:spcAft>
              <a:buSzPts val="2000"/>
              <a:buNone/>
            </a:pPr>
            <a:r>
              <a:rPr lang="en-US" sz="2000"/>
              <a:t>Complement</a:t>
            </a:r>
            <a:endParaRPr/>
          </a:p>
          <a:p>
            <a:pPr indent="0" lvl="0" marL="0" rtl="0" algn="l">
              <a:spcBef>
                <a:spcPts val="400"/>
              </a:spcBef>
              <a:spcAft>
                <a:spcPts val="0"/>
              </a:spcAft>
              <a:buSzPts val="2000"/>
              <a:buNone/>
            </a:pPr>
            <a:r>
              <a:rPr lang="en-US" sz="2000"/>
              <a:t>Difference</a:t>
            </a:r>
            <a:endParaRPr/>
          </a:p>
          <a:p>
            <a:pPr indent="0" lvl="0" marL="0" rtl="0" algn="l">
              <a:spcBef>
                <a:spcPts val="400"/>
              </a:spcBef>
              <a:spcAft>
                <a:spcPts val="0"/>
              </a:spcAft>
              <a:buSzPts val="2000"/>
              <a:buNone/>
            </a:pPr>
            <a:r>
              <a:rPr lang="en-US" sz="2000"/>
              <a:t>Reversal</a:t>
            </a:r>
            <a:endParaRPr/>
          </a:p>
          <a:p>
            <a:pPr indent="0" lvl="0" marL="0" rtl="0" algn="l">
              <a:spcBef>
                <a:spcPts val="400"/>
              </a:spcBef>
              <a:spcAft>
                <a:spcPts val="0"/>
              </a:spcAft>
              <a:buSzPts val="2000"/>
              <a:buNone/>
            </a:pPr>
            <a:r>
              <a:rPr lang="en-US" sz="2000"/>
              <a:t>Homomorphism</a:t>
            </a:r>
            <a:endParaRPr/>
          </a:p>
          <a:p>
            <a:pPr indent="0" lvl="0" marL="0" rtl="0" algn="l">
              <a:spcBef>
                <a:spcPts val="400"/>
              </a:spcBef>
              <a:spcAft>
                <a:spcPts val="0"/>
              </a:spcAft>
              <a:buSzPts val="2000"/>
              <a:buNone/>
            </a:pPr>
            <a:r>
              <a:rPr lang="en-US" sz="2000"/>
              <a:t>Inverse Homomorphism</a:t>
            </a:r>
            <a:endParaRPr/>
          </a:p>
        </p:txBody>
      </p:sp>
      <p:sp>
        <p:nvSpPr>
          <p:cNvPr id="2292" name="Google Shape;2292;p16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293" name="Google Shape;2293;p16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294" name="Google Shape;2294;p16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16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RL’s are closed under Union Operation</a:t>
            </a:r>
            <a:endParaRPr sz="2800"/>
          </a:p>
        </p:txBody>
      </p:sp>
      <p:sp>
        <p:nvSpPr>
          <p:cNvPr id="2300" name="Google Shape;2300;p16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Example: </a:t>
            </a:r>
            <a:endParaRPr/>
          </a:p>
          <a:p>
            <a:pPr indent="0" lvl="0" marL="0" rtl="0" algn="l">
              <a:spcBef>
                <a:spcPts val="280"/>
              </a:spcBef>
              <a:spcAft>
                <a:spcPts val="0"/>
              </a:spcAft>
              <a:buSzPts val="1400"/>
              <a:buNone/>
            </a:pPr>
            <a:r>
              <a:rPr lang="en-US" sz="1400"/>
              <a:t>L1 =a(a+b)*a</a:t>
            </a:r>
            <a:endParaRPr/>
          </a:p>
          <a:p>
            <a:pPr indent="0" lvl="0" marL="0" rtl="0" algn="l">
              <a:spcBef>
                <a:spcPts val="280"/>
              </a:spcBef>
              <a:spcAft>
                <a:spcPts val="0"/>
              </a:spcAft>
              <a:buSzPts val="1400"/>
              <a:buNone/>
            </a:pPr>
            <a:r>
              <a:rPr lang="en-US" sz="1400"/>
              <a:t>L2=a(a+b)*b</a:t>
            </a:r>
            <a:endParaRPr/>
          </a:p>
          <a:p>
            <a:pPr indent="0" lvl="0" marL="0" rtl="0" algn="l">
              <a:spcBef>
                <a:spcPts val="280"/>
              </a:spcBef>
              <a:spcAft>
                <a:spcPts val="0"/>
              </a:spcAft>
              <a:buSzPts val="1400"/>
              <a:buNone/>
            </a:pPr>
            <a:r>
              <a:rPr lang="en-US" sz="1400"/>
              <a:t>L1={aa, aaa, aba, aaba, …….}</a:t>
            </a:r>
            <a:endParaRPr/>
          </a:p>
          <a:p>
            <a:pPr indent="0" lvl="0" marL="0" rtl="0" algn="l">
              <a:spcBef>
                <a:spcPts val="280"/>
              </a:spcBef>
              <a:spcAft>
                <a:spcPts val="0"/>
              </a:spcAft>
              <a:buSzPts val="1400"/>
              <a:buNone/>
            </a:pPr>
            <a:r>
              <a:rPr lang="en-US" sz="1400"/>
              <a:t>L2={ab, aab, abbb, abab, …..}</a:t>
            </a:r>
            <a:endParaRPr/>
          </a:p>
          <a:p>
            <a:pPr indent="0" lvl="0" marL="0" rtl="0" algn="l">
              <a:spcBef>
                <a:spcPts val="280"/>
              </a:spcBef>
              <a:spcAft>
                <a:spcPts val="0"/>
              </a:spcAft>
              <a:buSzPts val="1400"/>
              <a:buNone/>
            </a:pPr>
            <a:r>
              <a:rPr lang="en-US" sz="1400"/>
              <a:t>L1 U L2 = {aa, aaa, aba, aaba, ab, aab, abbb, abab…}</a:t>
            </a:r>
            <a:endParaRPr/>
          </a:p>
          <a:p>
            <a:pPr indent="0" lvl="0" marL="0" rtl="0" algn="l">
              <a:spcBef>
                <a:spcPts val="280"/>
              </a:spcBef>
              <a:spcAft>
                <a:spcPts val="0"/>
              </a:spcAft>
              <a:buSzPts val="1400"/>
              <a:buNone/>
            </a:pPr>
            <a:r>
              <a:t/>
            </a:r>
            <a:endParaRPr sz="1400"/>
          </a:p>
        </p:txBody>
      </p:sp>
      <p:sp>
        <p:nvSpPr>
          <p:cNvPr id="2301" name="Google Shape;2301;p16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302" name="Google Shape;2302;p16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303" name="Google Shape;2303;p16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04" name="Google Shape;2304;p163"/>
          <p:cNvSpPr/>
          <p:nvPr/>
        </p:nvSpPr>
        <p:spPr>
          <a:xfrm>
            <a:off x="1592582" y="3234612"/>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0" baseline="-25000" i="0" lang="en-US" sz="1800" u="none" cap="none" strike="noStrike">
                <a:solidFill>
                  <a:schemeClr val="dk1"/>
                </a:solidFill>
                <a:latin typeface="Verdana"/>
                <a:ea typeface="Verdana"/>
                <a:cs typeface="Verdana"/>
                <a:sym typeface="Verdana"/>
              </a:rPr>
              <a:t>0</a:t>
            </a:r>
            <a:endParaRPr/>
          </a:p>
        </p:txBody>
      </p:sp>
      <p:cxnSp>
        <p:nvCxnSpPr>
          <p:cNvPr id="2305" name="Google Shape;2305;p163"/>
          <p:cNvCxnSpPr>
            <a:stCxn id="2304" idx="6"/>
          </p:cNvCxnSpPr>
          <p:nvPr/>
        </p:nvCxnSpPr>
        <p:spPr>
          <a:xfrm flipH="1" rot="10800000">
            <a:off x="2277127" y="3234618"/>
            <a:ext cx="637800" cy="208800"/>
          </a:xfrm>
          <a:prstGeom prst="straightConnector1">
            <a:avLst/>
          </a:prstGeom>
          <a:solidFill>
            <a:schemeClr val="accent1"/>
          </a:solidFill>
          <a:ln cap="flat" cmpd="sng" w="28575">
            <a:solidFill>
              <a:schemeClr val="dk1"/>
            </a:solidFill>
            <a:prstDash val="solid"/>
            <a:round/>
            <a:headEnd len="sm" w="sm" type="none"/>
            <a:tailEnd len="med" w="med" type="stealth"/>
          </a:ln>
        </p:spPr>
      </p:cxnSp>
      <p:sp>
        <p:nvSpPr>
          <p:cNvPr id="2306" name="Google Shape;2306;p163"/>
          <p:cNvSpPr/>
          <p:nvPr/>
        </p:nvSpPr>
        <p:spPr>
          <a:xfrm>
            <a:off x="5280660" y="3298972"/>
            <a:ext cx="670560"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aseline="-25000" lang="en-US" sz="1800">
                <a:solidFill>
                  <a:schemeClr val="dk1"/>
                </a:solidFill>
                <a:latin typeface="Verdana"/>
                <a:ea typeface="Verdana"/>
                <a:cs typeface="Verdana"/>
                <a:sym typeface="Verdana"/>
              </a:rPr>
              <a:t>5</a:t>
            </a:r>
            <a:endParaRPr b="0" baseline="-25000" i="0" sz="1800" u="none" cap="none" strike="noStrike">
              <a:solidFill>
                <a:schemeClr val="dk1"/>
              </a:solidFill>
              <a:latin typeface="Verdana"/>
              <a:ea typeface="Verdana"/>
              <a:cs typeface="Verdana"/>
              <a:sym typeface="Verdana"/>
            </a:endParaRPr>
          </a:p>
        </p:txBody>
      </p:sp>
      <p:sp>
        <p:nvSpPr>
          <p:cNvPr id="2307" name="Google Shape;2307;p163"/>
          <p:cNvSpPr/>
          <p:nvPr/>
        </p:nvSpPr>
        <p:spPr>
          <a:xfrm>
            <a:off x="3974685" y="4016372"/>
            <a:ext cx="493865" cy="317500"/>
          </a:xfrm>
          <a:custGeom>
            <a:rect b="b" l="l" r="r" t="t"/>
            <a:pathLst>
              <a:path extrusionOk="0" h="381000" w="448968">
                <a:moveTo>
                  <a:pt x="17155" y="50800"/>
                </a:moveTo>
                <a:cubicBezTo>
                  <a:pt x="244" y="135355"/>
                  <a:pt x="-11002" y="161111"/>
                  <a:pt x="17155" y="266700"/>
                </a:cubicBezTo>
                <a:cubicBezTo>
                  <a:pt x="21783" y="284054"/>
                  <a:pt x="41457" y="293302"/>
                  <a:pt x="55255" y="304800"/>
                </a:cubicBezTo>
                <a:cubicBezTo>
                  <a:pt x="76403" y="322424"/>
                  <a:pt x="120267" y="346045"/>
                  <a:pt x="144155" y="355600"/>
                </a:cubicBezTo>
                <a:cubicBezTo>
                  <a:pt x="169014" y="365544"/>
                  <a:pt x="220355" y="381000"/>
                  <a:pt x="220355" y="381000"/>
                </a:cubicBezTo>
                <a:cubicBezTo>
                  <a:pt x="254222" y="376767"/>
                  <a:pt x="288375" y="374405"/>
                  <a:pt x="321955" y="368300"/>
                </a:cubicBezTo>
                <a:cubicBezTo>
                  <a:pt x="335126" y="365905"/>
                  <a:pt x="349602" y="363963"/>
                  <a:pt x="360055" y="355600"/>
                </a:cubicBezTo>
                <a:cubicBezTo>
                  <a:pt x="371974" y="346065"/>
                  <a:pt x="379256" y="331448"/>
                  <a:pt x="385455" y="317500"/>
                </a:cubicBezTo>
                <a:cubicBezTo>
                  <a:pt x="396329" y="293034"/>
                  <a:pt x="404361" y="267275"/>
                  <a:pt x="410855" y="241300"/>
                </a:cubicBezTo>
                <a:lnTo>
                  <a:pt x="436255" y="139700"/>
                </a:lnTo>
                <a:cubicBezTo>
                  <a:pt x="449890" y="16985"/>
                  <a:pt x="448955" y="63734"/>
                  <a:pt x="448955" y="0"/>
                </a:cubicBezTo>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2308" name="Google Shape;2308;p163"/>
          <p:cNvSpPr txBox="1"/>
          <p:nvPr/>
        </p:nvSpPr>
        <p:spPr>
          <a:xfrm>
            <a:off x="3915006" y="4244030"/>
            <a:ext cx="631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 b</a:t>
            </a:r>
            <a:endParaRPr baseline="-25000" sz="1800">
              <a:solidFill>
                <a:schemeClr val="dk1"/>
              </a:solidFill>
              <a:latin typeface="Verdana"/>
              <a:ea typeface="Verdana"/>
              <a:cs typeface="Verdana"/>
              <a:sym typeface="Verdana"/>
            </a:endParaRPr>
          </a:p>
        </p:txBody>
      </p:sp>
      <p:sp>
        <p:nvSpPr>
          <p:cNvPr id="2309" name="Google Shape;2309;p163"/>
          <p:cNvSpPr txBox="1"/>
          <p:nvPr/>
        </p:nvSpPr>
        <p:spPr>
          <a:xfrm>
            <a:off x="3593628" y="2938165"/>
            <a:ext cx="322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baseline="-25000" sz="1800">
              <a:solidFill>
                <a:schemeClr val="dk1"/>
              </a:solidFill>
              <a:latin typeface="Verdana"/>
              <a:ea typeface="Verdana"/>
              <a:cs typeface="Verdana"/>
              <a:sym typeface="Verdana"/>
            </a:endParaRPr>
          </a:p>
        </p:txBody>
      </p:sp>
      <p:sp>
        <p:nvSpPr>
          <p:cNvPr id="2310" name="Google Shape;2310;p163"/>
          <p:cNvSpPr/>
          <p:nvPr/>
        </p:nvSpPr>
        <p:spPr>
          <a:xfrm>
            <a:off x="5196840" y="3234614"/>
            <a:ext cx="838200" cy="58208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baseline="-25000" i="0" sz="1800" u="none" cap="none" strike="noStrike">
              <a:solidFill>
                <a:schemeClr val="dk1"/>
              </a:solidFill>
              <a:latin typeface="Verdana"/>
              <a:ea typeface="Verdana"/>
              <a:cs typeface="Verdana"/>
              <a:sym typeface="Verdana"/>
            </a:endParaRPr>
          </a:p>
        </p:txBody>
      </p:sp>
      <p:cxnSp>
        <p:nvCxnSpPr>
          <p:cNvPr id="2311" name="Google Shape;2311;p163"/>
          <p:cNvCxnSpPr>
            <a:endCxn id="2304" idx="2"/>
          </p:cNvCxnSpPr>
          <p:nvPr/>
        </p:nvCxnSpPr>
        <p:spPr>
          <a:xfrm>
            <a:off x="1299182" y="3443418"/>
            <a:ext cx="293400" cy="0"/>
          </a:xfrm>
          <a:prstGeom prst="straightConnector1">
            <a:avLst/>
          </a:prstGeom>
          <a:solidFill>
            <a:schemeClr val="accent1"/>
          </a:solidFill>
          <a:ln cap="flat" cmpd="sng" w="19050">
            <a:solidFill>
              <a:schemeClr val="dk1"/>
            </a:solidFill>
            <a:prstDash val="solid"/>
            <a:round/>
            <a:headEnd len="sm" w="sm" type="none"/>
            <a:tailEnd len="med" w="med" type="stealth"/>
          </a:ln>
        </p:spPr>
      </p:cxnSp>
      <p:cxnSp>
        <p:nvCxnSpPr>
          <p:cNvPr id="2312" name="Google Shape;2312;p163"/>
          <p:cNvCxnSpPr/>
          <p:nvPr/>
        </p:nvCxnSpPr>
        <p:spPr>
          <a:xfrm>
            <a:off x="2143063" y="3636521"/>
            <a:ext cx="637705" cy="246277"/>
          </a:xfrm>
          <a:prstGeom prst="straightConnector1">
            <a:avLst/>
          </a:prstGeom>
          <a:solidFill>
            <a:schemeClr val="accent1"/>
          </a:solidFill>
          <a:ln cap="flat" cmpd="sng" w="28575">
            <a:solidFill>
              <a:schemeClr val="dk1"/>
            </a:solidFill>
            <a:prstDash val="solid"/>
            <a:round/>
            <a:headEnd len="sm" w="sm" type="none"/>
            <a:tailEnd len="med" w="med" type="stealth"/>
          </a:ln>
        </p:spPr>
      </p:cxnSp>
      <p:sp>
        <p:nvSpPr>
          <p:cNvPr id="2313" name="Google Shape;2313;p163"/>
          <p:cNvSpPr/>
          <p:nvPr/>
        </p:nvSpPr>
        <p:spPr>
          <a:xfrm>
            <a:off x="2919717" y="3027979"/>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aseline="-25000" lang="en-US" sz="1800">
                <a:solidFill>
                  <a:schemeClr val="dk1"/>
                </a:solidFill>
                <a:latin typeface="Verdana"/>
                <a:ea typeface="Verdana"/>
                <a:cs typeface="Verdana"/>
                <a:sym typeface="Verdana"/>
              </a:rPr>
              <a:t>1</a:t>
            </a:r>
            <a:endParaRPr b="0" baseline="-25000" i="0" sz="1800" u="none" cap="none" strike="noStrike">
              <a:solidFill>
                <a:schemeClr val="dk1"/>
              </a:solidFill>
              <a:latin typeface="Verdana"/>
              <a:ea typeface="Verdana"/>
              <a:cs typeface="Verdana"/>
              <a:sym typeface="Verdana"/>
            </a:endParaRPr>
          </a:p>
        </p:txBody>
      </p:sp>
      <p:sp>
        <p:nvSpPr>
          <p:cNvPr id="2314" name="Google Shape;2314;p163"/>
          <p:cNvSpPr/>
          <p:nvPr/>
        </p:nvSpPr>
        <p:spPr>
          <a:xfrm>
            <a:off x="2766062" y="3679972"/>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aseline="-25000" lang="en-US" sz="1800">
                <a:solidFill>
                  <a:schemeClr val="dk1"/>
                </a:solidFill>
                <a:latin typeface="Verdana"/>
                <a:ea typeface="Verdana"/>
                <a:cs typeface="Verdana"/>
                <a:sym typeface="Verdana"/>
              </a:rPr>
              <a:t>3</a:t>
            </a:r>
            <a:endParaRPr b="0" baseline="-25000" i="0" sz="1800" u="none" cap="none" strike="noStrike">
              <a:solidFill>
                <a:schemeClr val="dk1"/>
              </a:solidFill>
              <a:latin typeface="Verdana"/>
              <a:ea typeface="Verdana"/>
              <a:cs typeface="Verdana"/>
              <a:sym typeface="Verdana"/>
            </a:endParaRPr>
          </a:p>
        </p:txBody>
      </p:sp>
      <p:sp>
        <p:nvSpPr>
          <p:cNvPr id="2315" name="Google Shape;2315;p163"/>
          <p:cNvSpPr/>
          <p:nvPr/>
        </p:nvSpPr>
        <p:spPr>
          <a:xfrm>
            <a:off x="3990023" y="3018083"/>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aseline="-25000" lang="en-US" sz="1800">
                <a:solidFill>
                  <a:schemeClr val="dk1"/>
                </a:solidFill>
                <a:latin typeface="Verdana"/>
                <a:ea typeface="Verdana"/>
                <a:cs typeface="Verdana"/>
                <a:sym typeface="Verdana"/>
              </a:rPr>
              <a:t>2</a:t>
            </a:r>
            <a:endParaRPr b="0" baseline="-25000" i="0" sz="1800" u="none" cap="none" strike="noStrike">
              <a:solidFill>
                <a:schemeClr val="dk1"/>
              </a:solidFill>
              <a:latin typeface="Verdana"/>
              <a:ea typeface="Verdana"/>
              <a:cs typeface="Verdana"/>
              <a:sym typeface="Verdana"/>
            </a:endParaRPr>
          </a:p>
        </p:txBody>
      </p:sp>
      <p:sp>
        <p:nvSpPr>
          <p:cNvPr id="2316" name="Google Shape;2316;p163"/>
          <p:cNvSpPr/>
          <p:nvPr/>
        </p:nvSpPr>
        <p:spPr>
          <a:xfrm>
            <a:off x="3855722" y="3653083"/>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aseline="-25000" lang="en-US" sz="1800">
                <a:solidFill>
                  <a:schemeClr val="dk1"/>
                </a:solidFill>
                <a:latin typeface="Verdana"/>
                <a:ea typeface="Verdana"/>
                <a:cs typeface="Verdana"/>
                <a:sym typeface="Verdana"/>
              </a:rPr>
              <a:t>4</a:t>
            </a:r>
            <a:endParaRPr b="0" baseline="-25000" i="0" sz="1800" u="none" cap="none" strike="noStrike">
              <a:solidFill>
                <a:schemeClr val="dk1"/>
              </a:solidFill>
              <a:latin typeface="Verdana"/>
              <a:ea typeface="Verdana"/>
              <a:cs typeface="Verdana"/>
              <a:sym typeface="Verdana"/>
            </a:endParaRPr>
          </a:p>
        </p:txBody>
      </p:sp>
      <p:cxnSp>
        <p:nvCxnSpPr>
          <p:cNvPr id="2317" name="Google Shape;2317;p163"/>
          <p:cNvCxnSpPr>
            <a:stCxn id="2313" idx="6"/>
            <a:endCxn id="2315" idx="2"/>
          </p:cNvCxnSpPr>
          <p:nvPr/>
        </p:nvCxnSpPr>
        <p:spPr>
          <a:xfrm flipH="1" rot="10800000">
            <a:off x="3604262" y="3226885"/>
            <a:ext cx="385800" cy="9900"/>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2318" name="Google Shape;2318;p163"/>
          <p:cNvCxnSpPr/>
          <p:nvPr/>
        </p:nvCxnSpPr>
        <p:spPr>
          <a:xfrm flipH="1" rot="10800000">
            <a:off x="3481254" y="3897188"/>
            <a:ext cx="385763" cy="9896"/>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2319" name="Google Shape;2319;p163"/>
          <p:cNvCxnSpPr/>
          <p:nvPr/>
        </p:nvCxnSpPr>
        <p:spPr>
          <a:xfrm>
            <a:off x="4674566" y="3217994"/>
            <a:ext cx="588942" cy="242043"/>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2320" name="Google Shape;2320;p163"/>
          <p:cNvCxnSpPr>
            <a:endCxn id="2310" idx="3"/>
          </p:cNvCxnSpPr>
          <p:nvPr/>
        </p:nvCxnSpPr>
        <p:spPr>
          <a:xfrm flipH="1" rot="10800000">
            <a:off x="4530292" y="3731453"/>
            <a:ext cx="789300" cy="181500"/>
          </a:xfrm>
          <a:prstGeom prst="straightConnector1">
            <a:avLst/>
          </a:prstGeom>
          <a:solidFill>
            <a:schemeClr val="accent1"/>
          </a:solidFill>
          <a:ln cap="flat" cmpd="sng" w="28575">
            <a:solidFill>
              <a:schemeClr val="dk1"/>
            </a:solidFill>
            <a:prstDash val="solid"/>
            <a:round/>
            <a:headEnd len="sm" w="sm" type="none"/>
            <a:tailEnd len="med" w="med" type="stealth"/>
          </a:ln>
        </p:spPr>
      </p:cxnSp>
      <p:sp>
        <p:nvSpPr>
          <p:cNvPr id="2321" name="Google Shape;2321;p163"/>
          <p:cNvSpPr txBox="1"/>
          <p:nvPr/>
        </p:nvSpPr>
        <p:spPr>
          <a:xfrm>
            <a:off x="2370670" y="3081411"/>
            <a:ext cx="3048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𝞮</a:t>
            </a:r>
            <a:endParaRPr baseline="-25000" sz="1800">
              <a:solidFill>
                <a:schemeClr val="dk1"/>
              </a:solidFill>
              <a:latin typeface="Verdana"/>
              <a:ea typeface="Verdana"/>
              <a:cs typeface="Verdana"/>
              <a:sym typeface="Verdana"/>
            </a:endParaRPr>
          </a:p>
        </p:txBody>
      </p:sp>
      <p:sp>
        <p:nvSpPr>
          <p:cNvPr id="2322" name="Google Shape;2322;p163"/>
          <p:cNvSpPr txBox="1"/>
          <p:nvPr/>
        </p:nvSpPr>
        <p:spPr>
          <a:xfrm>
            <a:off x="2179320" y="3653083"/>
            <a:ext cx="3048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𝞮</a:t>
            </a:r>
            <a:endParaRPr baseline="-25000" sz="1800">
              <a:solidFill>
                <a:schemeClr val="dk1"/>
              </a:solidFill>
              <a:latin typeface="Verdana"/>
              <a:ea typeface="Verdana"/>
              <a:cs typeface="Verdana"/>
              <a:sym typeface="Verdana"/>
            </a:endParaRPr>
          </a:p>
        </p:txBody>
      </p:sp>
      <p:sp>
        <p:nvSpPr>
          <p:cNvPr id="2323" name="Google Shape;2323;p163"/>
          <p:cNvSpPr txBox="1"/>
          <p:nvPr/>
        </p:nvSpPr>
        <p:spPr>
          <a:xfrm>
            <a:off x="4831586" y="3031237"/>
            <a:ext cx="322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baseline="-25000" sz="1800">
              <a:solidFill>
                <a:schemeClr val="dk1"/>
              </a:solidFill>
              <a:latin typeface="Verdana"/>
              <a:ea typeface="Verdana"/>
              <a:cs typeface="Verdana"/>
              <a:sym typeface="Verdana"/>
            </a:endParaRPr>
          </a:p>
        </p:txBody>
      </p:sp>
      <p:sp>
        <p:nvSpPr>
          <p:cNvPr id="2324" name="Google Shape;2324;p163"/>
          <p:cNvSpPr txBox="1"/>
          <p:nvPr/>
        </p:nvSpPr>
        <p:spPr>
          <a:xfrm>
            <a:off x="3474818" y="3609375"/>
            <a:ext cx="322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baseline="-25000" sz="1800">
              <a:solidFill>
                <a:schemeClr val="dk1"/>
              </a:solidFill>
              <a:latin typeface="Verdana"/>
              <a:ea typeface="Verdana"/>
              <a:cs typeface="Verdana"/>
              <a:sym typeface="Verdana"/>
            </a:endParaRPr>
          </a:p>
        </p:txBody>
      </p:sp>
      <p:sp>
        <p:nvSpPr>
          <p:cNvPr id="2325" name="Google Shape;2325;p163"/>
          <p:cNvSpPr txBox="1"/>
          <p:nvPr/>
        </p:nvSpPr>
        <p:spPr>
          <a:xfrm>
            <a:off x="4781920" y="3763263"/>
            <a:ext cx="3289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b</a:t>
            </a:r>
            <a:endParaRPr baseline="-25000" sz="1800">
              <a:solidFill>
                <a:schemeClr val="dk1"/>
              </a:solidFill>
              <a:latin typeface="Verdana"/>
              <a:ea typeface="Verdana"/>
              <a:cs typeface="Verdana"/>
              <a:sym typeface="Verdana"/>
            </a:endParaRPr>
          </a:p>
        </p:txBody>
      </p:sp>
      <p:sp>
        <p:nvSpPr>
          <p:cNvPr id="2326" name="Google Shape;2326;p163"/>
          <p:cNvSpPr txBox="1"/>
          <p:nvPr/>
        </p:nvSpPr>
        <p:spPr>
          <a:xfrm>
            <a:off x="4086826" y="2476500"/>
            <a:ext cx="631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 b</a:t>
            </a:r>
            <a:endParaRPr baseline="-25000" sz="1800">
              <a:solidFill>
                <a:schemeClr val="dk1"/>
              </a:solidFill>
              <a:latin typeface="Verdana"/>
              <a:ea typeface="Verdana"/>
              <a:cs typeface="Verdana"/>
              <a:sym typeface="Verdana"/>
            </a:endParaRPr>
          </a:p>
        </p:txBody>
      </p:sp>
      <p:sp>
        <p:nvSpPr>
          <p:cNvPr id="2327" name="Google Shape;2327;p163"/>
          <p:cNvSpPr/>
          <p:nvPr/>
        </p:nvSpPr>
        <p:spPr>
          <a:xfrm>
            <a:off x="4166905" y="2789969"/>
            <a:ext cx="443197" cy="282295"/>
          </a:xfrm>
          <a:custGeom>
            <a:rect b="b" l="l" r="r" t="t"/>
            <a:pathLst>
              <a:path extrusionOk="0" h="261658" w="371239">
                <a:moveTo>
                  <a:pt x="14980" y="261658"/>
                </a:moveTo>
                <a:cubicBezTo>
                  <a:pt x="1065" y="192088"/>
                  <a:pt x="-10264" y="165570"/>
                  <a:pt x="14980" y="83528"/>
                </a:cubicBezTo>
                <a:cubicBezTo>
                  <a:pt x="23035" y="57351"/>
                  <a:pt x="77842" y="32258"/>
                  <a:pt x="98107" y="24152"/>
                </a:cubicBezTo>
                <a:cubicBezTo>
                  <a:pt x="121352" y="14854"/>
                  <a:pt x="169359" y="401"/>
                  <a:pt x="169359" y="401"/>
                </a:cubicBezTo>
                <a:cubicBezTo>
                  <a:pt x="262608" y="7574"/>
                  <a:pt x="312583" y="-22270"/>
                  <a:pt x="359364" y="47902"/>
                </a:cubicBezTo>
                <a:cubicBezTo>
                  <a:pt x="366308" y="58317"/>
                  <a:pt x="367281" y="71653"/>
                  <a:pt x="371239" y="83528"/>
                </a:cubicBezTo>
                <a:cubicBezTo>
                  <a:pt x="365091" y="138859"/>
                  <a:pt x="364629" y="186487"/>
                  <a:pt x="347489" y="237907"/>
                </a:cubicBezTo>
                <a:cubicBezTo>
                  <a:pt x="344690" y="246304"/>
                  <a:pt x="339572" y="253741"/>
                  <a:pt x="335613" y="261658"/>
                </a:cubicBezTo>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2328" name="Google Shape;2328;p163"/>
          <p:cNvSpPr txBox="1"/>
          <p:nvPr/>
        </p:nvSpPr>
        <p:spPr>
          <a:xfrm>
            <a:off x="6324600" y="3161085"/>
            <a:ext cx="25201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FF"/>
                </a:solidFill>
                <a:latin typeface="Times New Roman"/>
                <a:ea typeface="Times New Roman"/>
                <a:cs typeface="Times New Roman"/>
                <a:sym typeface="Times New Roman"/>
              </a:rPr>
              <a:t>𝞮</a:t>
            </a:r>
            <a:r>
              <a:rPr lang="en-US" sz="1800">
                <a:solidFill>
                  <a:srgbClr val="0000FF"/>
                </a:solidFill>
                <a:latin typeface="Verdana"/>
                <a:ea typeface="Verdana"/>
                <a:cs typeface="Verdana"/>
                <a:sym typeface="Verdana"/>
              </a:rPr>
              <a:t>-NFA for “L1 U L2” </a:t>
            </a:r>
            <a:endParaRPr sz="1800">
              <a:solidFill>
                <a:srgbClr val="0000FF"/>
              </a:solidFill>
              <a:latin typeface="Verdana"/>
              <a:ea typeface="Verdana"/>
              <a:cs typeface="Verdana"/>
              <a:sym typeface="Verdana"/>
            </a:endParaRPr>
          </a:p>
        </p:txBody>
      </p:sp>
      <p:sp>
        <p:nvSpPr>
          <p:cNvPr id="2329" name="Google Shape;2329;p163"/>
          <p:cNvSpPr txBox="1"/>
          <p:nvPr/>
        </p:nvSpPr>
        <p:spPr>
          <a:xfrm>
            <a:off x="806008" y="4572002"/>
            <a:ext cx="633711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If L1  and L2 are Regular languages, as we can construct</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𝞮-NFA for “L1 U L2” therefore Union of Two regular languages is regular.</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Hence, Union operation is closed under regular</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16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Another Example for Union of Two RL’s</a:t>
            </a:r>
            <a:endParaRPr sz="2800"/>
          </a:p>
        </p:txBody>
      </p:sp>
      <p:sp>
        <p:nvSpPr>
          <p:cNvPr id="2335" name="Google Shape;2335;p16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336" name="Google Shape;2336;p16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337" name="Google Shape;2337;p16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338" name="Google Shape;2338;p16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39" name="Google Shape;2339;p164"/>
          <p:cNvPicPr preferRelativeResize="0"/>
          <p:nvPr/>
        </p:nvPicPr>
        <p:blipFill rotWithShape="1">
          <a:blip r:embed="rId3">
            <a:alphaModFix/>
          </a:blip>
          <a:srcRect b="0" l="20833" r="6665" t="3750"/>
          <a:stretch/>
        </p:blipFill>
        <p:spPr>
          <a:xfrm rot="-5400000">
            <a:off x="1282050" y="293863"/>
            <a:ext cx="4191000" cy="550827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16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RL’s are closed under Concatenation Operation</a:t>
            </a:r>
            <a:endParaRPr sz="2400"/>
          </a:p>
        </p:txBody>
      </p:sp>
      <p:sp>
        <p:nvSpPr>
          <p:cNvPr id="2345" name="Google Shape;2345;p16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en-US" sz="1600"/>
              <a:t>Example: </a:t>
            </a:r>
            <a:endParaRPr/>
          </a:p>
          <a:p>
            <a:pPr indent="0" lvl="0" marL="0" rtl="0" algn="l">
              <a:spcBef>
                <a:spcPts val="320"/>
              </a:spcBef>
              <a:spcAft>
                <a:spcPts val="0"/>
              </a:spcAft>
              <a:buSzPts val="1600"/>
              <a:buNone/>
            </a:pPr>
            <a:r>
              <a:rPr lang="en-US" sz="1600"/>
              <a:t>L1 =a(a+b)*a</a:t>
            </a:r>
            <a:endParaRPr/>
          </a:p>
          <a:p>
            <a:pPr indent="0" lvl="0" marL="0" rtl="0" algn="l">
              <a:spcBef>
                <a:spcPts val="320"/>
              </a:spcBef>
              <a:spcAft>
                <a:spcPts val="0"/>
              </a:spcAft>
              <a:buSzPts val="1600"/>
              <a:buNone/>
            </a:pPr>
            <a:r>
              <a:rPr lang="en-US" sz="1600"/>
              <a:t>L2=a(a+b)*b</a:t>
            </a:r>
            <a:endParaRPr/>
          </a:p>
          <a:p>
            <a:pPr indent="0" lvl="0" marL="0" rtl="0" algn="l">
              <a:spcBef>
                <a:spcPts val="320"/>
              </a:spcBef>
              <a:spcAft>
                <a:spcPts val="0"/>
              </a:spcAft>
              <a:buSzPts val="1600"/>
              <a:buNone/>
            </a:pPr>
            <a:r>
              <a:rPr lang="en-US" sz="1600"/>
              <a:t>L1={aa, aaa, aba, aaba, …….}</a:t>
            </a:r>
            <a:endParaRPr/>
          </a:p>
          <a:p>
            <a:pPr indent="0" lvl="0" marL="0" rtl="0" algn="l">
              <a:spcBef>
                <a:spcPts val="320"/>
              </a:spcBef>
              <a:spcAft>
                <a:spcPts val="0"/>
              </a:spcAft>
              <a:buSzPts val="1600"/>
              <a:buNone/>
            </a:pPr>
            <a:r>
              <a:rPr lang="en-US" sz="1600"/>
              <a:t>L2={ab, aab, abbb, abab, …..}</a:t>
            </a:r>
            <a:endParaRPr/>
          </a:p>
          <a:p>
            <a:pPr indent="0" lvl="0" marL="0" rtl="0" algn="l">
              <a:spcBef>
                <a:spcPts val="320"/>
              </a:spcBef>
              <a:spcAft>
                <a:spcPts val="0"/>
              </a:spcAft>
              <a:buSzPts val="1600"/>
              <a:buNone/>
            </a:pPr>
            <a:r>
              <a:rPr lang="en-US" sz="1600"/>
              <a:t>L1 . L2 = {aaab, aaaab, aaabbb, …………}</a:t>
            </a:r>
            <a:endParaRPr/>
          </a:p>
          <a:p>
            <a:pPr indent="0" lvl="0" marL="0" rtl="0" algn="l">
              <a:spcBef>
                <a:spcPts val="320"/>
              </a:spcBef>
              <a:spcAft>
                <a:spcPts val="0"/>
              </a:spcAft>
              <a:buSzPts val="1600"/>
              <a:buNone/>
            </a:pPr>
            <a:r>
              <a:t/>
            </a:r>
            <a:endParaRPr sz="1600"/>
          </a:p>
        </p:txBody>
      </p:sp>
      <p:sp>
        <p:nvSpPr>
          <p:cNvPr id="2346" name="Google Shape;2346;p16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347" name="Google Shape;2347;p16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348" name="Google Shape;2348;p16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9" name="Google Shape;2349;p165"/>
          <p:cNvSpPr/>
          <p:nvPr/>
        </p:nvSpPr>
        <p:spPr>
          <a:xfrm>
            <a:off x="4053335" y="3718493"/>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0" baseline="-25000" i="0" lang="en-US" sz="1800" u="none" cap="none" strike="noStrike">
                <a:solidFill>
                  <a:schemeClr val="dk1"/>
                </a:solidFill>
                <a:latin typeface="Verdana"/>
                <a:ea typeface="Verdana"/>
                <a:cs typeface="Verdana"/>
                <a:sym typeface="Verdana"/>
              </a:rPr>
              <a:t>2</a:t>
            </a:r>
            <a:endParaRPr/>
          </a:p>
        </p:txBody>
      </p:sp>
      <p:cxnSp>
        <p:nvCxnSpPr>
          <p:cNvPr id="2350" name="Google Shape;2350;p165"/>
          <p:cNvCxnSpPr/>
          <p:nvPr/>
        </p:nvCxnSpPr>
        <p:spPr>
          <a:xfrm flipH="1" rot="10800000">
            <a:off x="586740" y="3947754"/>
            <a:ext cx="670560" cy="3"/>
          </a:xfrm>
          <a:prstGeom prst="straightConnector1">
            <a:avLst/>
          </a:prstGeom>
          <a:solidFill>
            <a:schemeClr val="accent1"/>
          </a:solidFill>
          <a:ln cap="flat" cmpd="sng" w="28575">
            <a:solidFill>
              <a:schemeClr val="dk1"/>
            </a:solidFill>
            <a:prstDash val="solid"/>
            <a:round/>
            <a:headEnd len="sm" w="sm" type="none"/>
            <a:tailEnd len="med" w="med" type="stealth"/>
          </a:ln>
        </p:spPr>
      </p:cxnSp>
      <p:sp>
        <p:nvSpPr>
          <p:cNvPr id="2351" name="Google Shape;2351;p165"/>
          <p:cNvSpPr/>
          <p:nvPr/>
        </p:nvSpPr>
        <p:spPr>
          <a:xfrm>
            <a:off x="8627364" y="3680477"/>
            <a:ext cx="670560"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0" baseline="-25000" i="0" lang="en-US" sz="1800" u="none" cap="none" strike="noStrike">
                <a:solidFill>
                  <a:schemeClr val="dk1"/>
                </a:solidFill>
                <a:latin typeface="Verdana"/>
                <a:ea typeface="Verdana"/>
                <a:cs typeface="Verdana"/>
                <a:sym typeface="Verdana"/>
              </a:rPr>
              <a:t>5</a:t>
            </a:r>
            <a:endParaRPr/>
          </a:p>
        </p:txBody>
      </p:sp>
      <p:sp>
        <p:nvSpPr>
          <p:cNvPr id="2352" name="Google Shape;2352;p165"/>
          <p:cNvSpPr txBox="1"/>
          <p:nvPr/>
        </p:nvSpPr>
        <p:spPr>
          <a:xfrm>
            <a:off x="2006891" y="3597462"/>
            <a:ext cx="322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baseline="-25000" sz="1800">
              <a:solidFill>
                <a:schemeClr val="dk1"/>
              </a:solidFill>
              <a:latin typeface="Verdana"/>
              <a:ea typeface="Verdana"/>
              <a:cs typeface="Verdana"/>
              <a:sym typeface="Verdana"/>
            </a:endParaRPr>
          </a:p>
        </p:txBody>
      </p:sp>
      <p:sp>
        <p:nvSpPr>
          <p:cNvPr id="2353" name="Google Shape;2353;p165"/>
          <p:cNvSpPr/>
          <p:nvPr/>
        </p:nvSpPr>
        <p:spPr>
          <a:xfrm>
            <a:off x="8543544" y="3616119"/>
            <a:ext cx="838200" cy="58208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baseline="-25000" i="0" sz="1800" u="none" cap="none" strike="noStrike">
              <a:solidFill>
                <a:schemeClr val="dk1"/>
              </a:solidFill>
              <a:latin typeface="Verdana"/>
              <a:ea typeface="Verdana"/>
              <a:cs typeface="Verdana"/>
              <a:sym typeface="Verdana"/>
            </a:endParaRPr>
          </a:p>
        </p:txBody>
      </p:sp>
      <p:sp>
        <p:nvSpPr>
          <p:cNvPr id="2354" name="Google Shape;2354;p165"/>
          <p:cNvSpPr/>
          <p:nvPr/>
        </p:nvSpPr>
        <p:spPr>
          <a:xfrm>
            <a:off x="1257300" y="3698352"/>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0" baseline="-25000" i="0" lang="en-US" sz="1800" u="none" cap="none" strike="noStrike">
                <a:solidFill>
                  <a:schemeClr val="dk1"/>
                </a:solidFill>
                <a:latin typeface="Verdana"/>
                <a:ea typeface="Verdana"/>
                <a:cs typeface="Verdana"/>
                <a:sym typeface="Verdana"/>
              </a:rPr>
              <a:t>0</a:t>
            </a:r>
            <a:endParaRPr/>
          </a:p>
        </p:txBody>
      </p:sp>
      <p:sp>
        <p:nvSpPr>
          <p:cNvPr id="2355" name="Google Shape;2355;p165"/>
          <p:cNvSpPr/>
          <p:nvPr/>
        </p:nvSpPr>
        <p:spPr>
          <a:xfrm>
            <a:off x="5493690" y="3734368"/>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aseline="-25000" lang="en-US" sz="1800">
                <a:solidFill>
                  <a:schemeClr val="dk1"/>
                </a:solidFill>
                <a:latin typeface="Verdana"/>
                <a:ea typeface="Verdana"/>
                <a:cs typeface="Verdana"/>
                <a:sym typeface="Verdana"/>
              </a:rPr>
              <a:t>3</a:t>
            </a:r>
            <a:endParaRPr b="0" baseline="-25000" i="0" sz="1800" u="none" cap="none" strike="noStrike">
              <a:solidFill>
                <a:schemeClr val="dk1"/>
              </a:solidFill>
              <a:latin typeface="Verdana"/>
              <a:ea typeface="Verdana"/>
              <a:cs typeface="Verdana"/>
              <a:sym typeface="Verdana"/>
            </a:endParaRPr>
          </a:p>
        </p:txBody>
      </p:sp>
      <p:sp>
        <p:nvSpPr>
          <p:cNvPr id="2356" name="Google Shape;2356;p165"/>
          <p:cNvSpPr/>
          <p:nvPr/>
        </p:nvSpPr>
        <p:spPr>
          <a:xfrm>
            <a:off x="2565083" y="3719893"/>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0" baseline="-25000" i="0" lang="en-US" sz="1800" u="none" cap="none" strike="noStrike">
                <a:solidFill>
                  <a:schemeClr val="dk1"/>
                </a:solidFill>
                <a:latin typeface="Verdana"/>
                <a:ea typeface="Verdana"/>
                <a:cs typeface="Verdana"/>
                <a:sym typeface="Verdana"/>
              </a:rPr>
              <a:t>1</a:t>
            </a:r>
            <a:endParaRPr/>
          </a:p>
        </p:txBody>
      </p:sp>
      <p:sp>
        <p:nvSpPr>
          <p:cNvPr id="2357" name="Google Shape;2357;p165"/>
          <p:cNvSpPr/>
          <p:nvPr/>
        </p:nvSpPr>
        <p:spPr>
          <a:xfrm>
            <a:off x="6957062" y="3687698"/>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aseline="-25000" lang="en-US" sz="1800">
                <a:solidFill>
                  <a:schemeClr val="dk1"/>
                </a:solidFill>
                <a:latin typeface="Verdana"/>
                <a:ea typeface="Verdana"/>
                <a:cs typeface="Verdana"/>
                <a:sym typeface="Verdana"/>
              </a:rPr>
              <a:t>4</a:t>
            </a:r>
            <a:endParaRPr b="0" baseline="-25000" i="0" sz="1800" u="none" cap="none" strike="noStrike">
              <a:solidFill>
                <a:schemeClr val="dk1"/>
              </a:solidFill>
              <a:latin typeface="Verdana"/>
              <a:ea typeface="Verdana"/>
              <a:cs typeface="Verdana"/>
              <a:sym typeface="Verdana"/>
            </a:endParaRPr>
          </a:p>
        </p:txBody>
      </p:sp>
      <p:cxnSp>
        <p:nvCxnSpPr>
          <p:cNvPr id="2358" name="Google Shape;2358;p165"/>
          <p:cNvCxnSpPr/>
          <p:nvPr/>
        </p:nvCxnSpPr>
        <p:spPr>
          <a:xfrm>
            <a:off x="1945884" y="3919467"/>
            <a:ext cx="623238" cy="21541"/>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2359" name="Google Shape;2359;p165"/>
          <p:cNvCxnSpPr/>
          <p:nvPr/>
        </p:nvCxnSpPr>
        <p:spPr>
          <a:xfrm flipH="1" rot="10800000">
            <a:off x="6224546" y="3927298"/>
            <a:ext cx="732514" cy="9812"/>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2360" name="Google Shape;2360;p165"/>
          <p:cNvCxnSpPr/>
          <p:nvPr/>
        </p:nvCxnSpPr>
        <p:spPr>
          <a:xfrm>
            <a:off x="3268982" y="3947752"/>
            <a:ext cx="784354" cy="0"/>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2361" name="Google Shape;2361;p165"/>
          <p:cNvCxnSpPr/>
          <p:nvPr/>
        </p:nvCxnSpPr>
        <p:spPr>
          <a:xfrm flipH="1" rot="10800000">
            <a:off x="7576402" y="3896507"/>
            <a:ext cx="973238" cy="1403"/>
          </a:xfrm>
          <a:prstGeom prst="straightConnector1">
            <a:avLst/>
          </a:prstGeom>
          <a:solidFill>
            <a:schemeClr val="accent1"/>
          </a:solidFill>
          <a:ln cap="flat" cmpd="sng" w="28575">
            <a:solidFill>
              <a:schemeClr val="dk1"/>
            </a:solidFill>
            <a:prstDash val="solid"/>
            <a:round/>
            <a:headEnd len="sm" w="sm" type="none"/>
            <a:tailEnd len="med" w="med" type="stealth"/>
          </a:ln>
        </p:spPr>
      </p:cxnSp>
      <p:sp>
        <p:nvSpPr>
          <p:cNvPr id="2362" name="Google Shape;2362;p165"/>
          <p:cNvSpPr txBox="1"/>
          <p:nvPr/>
        </p:nvSpPr>
        <p:spPr>
          <a:xfrm>
            <a:off x="4935203" y="3680477"/>
            <a:ext cx="3048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𝞮</a:t>
            </a:r>
            <a:endParaRPr baseline="-25000" sz="1800">
              <a:solidFill>
                <a:schemeClr val="dk1"/>
              </a:solidFill>
              <a:latin typeface="Verdana"/>
              <a:ea typeface="Verdana"/>
              <a:cs typeface="Verdana"/>
              <a:sym typeface="Verdana"/>
            </a:endParaRPr>
          </a:p>
        </p:txBody>
      </p:sp>
      <p:sp>
        <p:nvSpPr>
          <p:cNvPr id="2363" name="Google Shape;2363;p165"/>
          <p:cNvSpPr txBox="1"/>
          <p:nvPr/>
        </p:nvSpPr>
        <p:spPr>
          <a:xfrm>
            <a:off x="3348305" y="3653250"/>
            <a:ext cx="322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baseline="-25000" sz="1800">
              <a:solidFill>
                <a:schemeClr val="dk1"/>
              </a:solidFill>
              <a:latin typeface="Verdana"/>
              <a:ea typeface="Verdana"/>
              <a:cs typeface="Verdana"/>
              <a:sym typeface="Verdana"/>
            </a:endParaRPr>
          </a:p>
        </p:txBody>
      </p:sp>
      <p:sp>
        <p:nvSpPr>
          <p:cNvPr id="2364" name="Google Shape;2364;p165"/>
          <p:cNvSpPr txBox="1"/>
          <p:nvPr/>
        </p:nvSpPr>
        <p:spPr>
          <a:xfrm>
            <a:off x="6218112" y="3639401"/>
            <a:ext cx="322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baseline="-25000" sz="1800">
              <a:solidFill>
                <a:schemeClr val="dk1"/>
              </a:solidFill>
              <a:latin typeface="Verdana"/>
              <a:ea typeface="Verdana"/>
              <a:cs typeface="Verdana"/>
              <a:sym typeface="Verdana"/>
            </a:endParaRPr>
          </a:p>
        </p:txBody>
      </p:sp>
      <p:sp>
        <p:nvSpPr>
          <p:cNvPr id="2365" name="Google Shape;2365;p165"/>
          <p:cNvSpPr txBox="1"/>
          <p:nvPr/>
        </p:nvSpPr>
        <p:spPr>
          <a:xfrm>
            <a:off x="7882106" y="3599382"/>
            <a:ext cx="3289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b</a:t>
            </a:r>
            <a:endParaRPr baseline="-25000" sz="1800">
              <a:solidFill>
                <a:schemeClr val="dk1"/>
              </a:solidFill>
              <a:latin typeface="Verdana"/>
              <a:ea typeface="Verdana"/>
              <a:cs typeface="Verdana"/>
              <a:sym typeface="Verdana"/>
            </a:endParaRPr>
          </a:p>
        </p:txBody>
      </p:sp>
      <p:sp>
        <p:nvSpPr>
          <p:cNvPr id="2366" name="Google Shape;2366;p165"/>
          <p:cNvSpPr txBox="1"/>
          <p:nvPr/>
        </p:nvSpPr>
        <p:spPr>
          <a:xfrm>
            <a:off x="2706382" y="3173968"/>
            <a:ext cx="631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 b</a:t>
            </a:r>
            <a:endParaRPr baseline="-25000" sz="1800">
              <a:solidFill>
                <a:schemeClr val="dk1"/>
              </a:solidFill>
              <a:latin typeface="Verdana"/>
              <a:ea typeface="Verdana"/>
              <a:cs typeface="Verdana"/>
              <a:sym typeface="Verdana"/>
            </a:endParaRPr>
          </a:p>
        </p:txBody>
      </p:sp>
      <p:sp>
        <p:nvSpPr>
          <p:cNvPr id="2367" name="Google Shape;2367;p165"/>
          <p:cNvSpPr/>
          <p:nvPr/>
        </p:nvSpPr>
        <p:spPr>
          <a:xfrm>
            <a:off x="2741965" y="3491778"/>
            <a:ext cx="443197" cy="282295"/>
          </a:xfrm>
          <a:custGeom>
            <a:rect b="b" l="l" r="r" t="t"/>
            <a:pathLst>
              <a:path extrusionOk="0" h="261658" w="371239">
                <a:moveTo>
                  <a:pt x="14980" y="261658"/>
                </a:moveTo>
                <a:cubicBezTo>
                  <a:pt x="1065" y="192088"/>
                  <a:pt x="-10264" y="165570"/>
                  <a:pt x="14980" y="83528"/>
                </a:cubicBezTo>
                <a:cubicBezTo>
                  <a:pt x="23035" y="57351"/>
                  <a:pt x="77842" y="32258"/>
                  <a:pt x="98107" y="24152"/>
                </a:cubicBezTo>
                <a:cubicBezTo>
                  <a:pt x="121352" y="14854"/>
                  <a:pt x="169359" y="401"/>
                  <a:pt x="169359" y="401"/>
                </a:cubicBezTo>
                <a:cubicBezTo>
                  <a:pt x="262608" y="7574"/>
                  <a:pt x="312583" y="-22270"/>
                  <a:pt x="359364" y="47902"/>
                </a:cubicBezTo>
                <a:cubicBezTo>
                  <a:pt x="366308" y="58317"/>
                  <a:pt x="367281" y="71653"/>
                  <a:pt x="371239" y="83528"/>
                </a:cubicBezTo>
                <a:cubicBezTo>
                  <a:pt x="365091" y="138859"/>
                  <a:pt x="364629" y="186487"/>
                  <a:pt x="347489" y="237907"/>
                </a:cubicBezTo>
                <a:cubicBezTo>
                  <a:pt x="344690" y="246304"/>
                  <a:pt x="339572" y="253741"/>
                  <a:pt x="335613" y="261658"/>
                </a:cubicBezTo>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2368" name="Google Shape;2368;p165"/>
          <p:cNvSpPr txBox="1"/>
          <p:nvPr/>
        </p:nvSpPr>
        <p:spPr>
          <a:xfrm>
            <a:off x="7089782" y="2750039"/>
            <a:ext cx="24352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FF"/>
                </a:solidFill>
                <a:latin typeface="Times New Roman"/>
                <a:ea typeface="Times New Roman"/>
                <a:cs typeface="Times New Roman"/>
                <a:sym typeface="Times New Roman"/>
              </a:rPr>
              <a:t>𝞮</a:t>
            </a:r>
            <a:r>
              <a:rPr lang="en-US" sz="1800">
                <a:solidFill>
                  <a:srgbClr val="0000FF"/>
                </a:solidFill>
                <a:latin typeface="Verdana"/>
                <a:ea typeface="Verdana"/>
                <a:cs typeface="Verdana"/>
                <a:sym typeface="Verdana"/>
              </a:rPr>
              <a:t>-NFA for “L1 . L2” </a:t>
            </a:r>
            <a:endParaRPr sz="1800">
              <a:solidFill>
                <a:srgbClr val="0000FF"/>
              </a:solidFill>
              <a:latin typeface="Verdana"/>
              <a:ea typeface="Verdana"/>
              <a:cs typeface="Verdana"/>
              <a:sym typeface="Verdana"/>
            </a:endParaRPr>
          </a:p>
        </p:txBody>
      </p:sp>
      <p:sp>
        <p:nvSpPr>
          <p:cNvPr id="2369" name="Google Shape;2369;p165"/>
          <p:cNvSpPr txBox="1"/>
          <p:nvPr/>
        </p:nvSpPr>
        <p:spPr>
          <a:xfrm>
            <a:off x="1504464" y="4464903"/>
            <a:ext cx="691580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If L1  and L2 are Regular languages, as we can construct</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𝞮-NFA for “L1 . L2” therefore Concatenation of Two regular languages is regular.</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Hence, Concatenation operation is closed under regular</a:t>
            </a:r>
            <a:endParaRPr sz="1600">
              <a:solidFill>
                <a:schemeClr val="dk1"/>
              </a:solidFill>
              <a:latin typeface="Times New Roman"/>
              <a:ea typeface="Times New Roman"/>
              <a:cs typeface="Times New Roman"/>
              <a:sym typeface="Times New Roman"/>
            </a:endParaRPr>
          </a:p>
        </p:txBody>
      </p:sp>
      <p:cxnSp>
        <p:nvCxnSpPr>
          <p:cNvPr id="2370" name="Google Shape;2370;p165"/>
          <p:cNvCxnSpPr/>
          <p:nvPr/>
        </p:nvCxnSpPr>
        <p:spPr>
          <a:xfrm>
            <a:off x="4737880" y="3961027"/>
            <a:ext cx="784354" cy="0"/>
          </a:xfrm>
          <a:prstGeom prst="straightConnector1">
            <a:avLst/>
          </a:prstGeom>
          <a:solidFill>
            <a:schemeClr val="accent1"/>
          </a:solidFill>
          <a:ln cap="flat" cmpd="sng" w="28575">
            <a:solidFill>
              <a:schemeClr val="dk1"/>
            </a:solidFill>
            <a:prstDash val="solid"/>
            <a:round/>
            <a:headEnd len="sm" w="sm" type="none"/>
            <a:tailEnd len="med" w="med" type="stealth"/>
          </a:ln>
        </p:spPr>
      </p:cxnSp>
      <p:sp>
        <p:nvSpPr>
          <p:cNvPr id="2371" name="Google Shape;2371;p165"/>
          <p:cNvSpPr txBox="1"/>
          <p:nvPr/>
        </p:nvSpPr>
        <p:spPr>
          <a:xfrm>
            <a:off x="6991006" y="3119371"/>
            <a:ext cx="631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 b</a:t>
            </a:r>
            <a:endParaRPr baseline="-25000" sz="1800">
              <a:solidFill>
                <a:schemeClr val="dk1"/>
              </a:solidFill>
              <a:latin typeface="Verdana"/>
              <a:ea typeface="Verdana"/>
              <a:cs typeface="Verdana"/>
              <a:sym typeface="Verdana"/>
            </a:endParaRPr>
          </a:p>
        </p:txBody>
      </p:sp>
      <p:sp>
        <p:nvSpPr>
          <p:cNvPr id="2372" name="Google Shape;2372;p165"/>
          <p:cNvSpPr/>
          <p:nvPr/>
        </p:nvSpPr>
        <p:spPr>
          <a:xfrm>
            <a:off x="7026588" y="3437182"/>
            <a:ext cx="443197" cy="282295"/>
          </a:xfrm>
          <a:custGeom>
            <a:rect b="b" l="l" r="r" t="t"/>
            <a:pathLst>
              <a:path extrusionOk="0" h="261658" w="371239">
                <a:moveTo>
                  <a:pt x="14980" y="261658"/>
                </a:moveTo>
                <a:cubicBezTo>
                  <a:pt x="1065" y="192088"/>
                  <a:pt x="-10264" y="165570"/>
                  <a:pt x="14980" y="83528"/>
                </a:cubicBezTo>
                <a:cubicBezTo>
                  <a:pt x="23035" y="57351"/>
                  <a:pt x="77842" y="32258"/>
                  <a:pt x="98107" y="24152"/>
                </a:cubicBezTo>
                <a:cubicBezTo>
                  <a:pt x="121352" y="14854"/>
                  <a:pt x="169359" y="401"/>
                  <a:pt x="169359" y="401"/>
                </a:cubicBezTo>
                <a:cubicBezTo>
                  <a:pt x="262608" y="7574"/>
                  <a:pt x="312583" y="-22270"/>
                  <a:pt x="359364" y="47902"/>
                </a:cubicBezTo>
                <a:cubicBezTo>
                  <a:pt x="366308" y="58317"/>
                  <a:pt x="367281" y="71653"/>
                  <a:pt x="371239" y="83528"/>
                </a:cubicBezTo>
                <a:cubicBezTo>
                  <a:pt x="365091" y="138859"/>
                  <a:pt x="364629" y="186487"/>
                  <a:pt x="347489" y="237907"/>
                </a:cubicBezTo>
                <a:cubicBezTo>
                  <a:pt x="344690" y="246304"/>
                  <a:pt x="339572" y="253741"/>
                  <a:pt x="335613" y="261658"/>
                </a:cubicBezTo>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16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RL’s are closed under Kleene’s-Closure or Star-Closure Operation</a:t>
            </a:r>
            <a:endParaRPr sz="2400"/>
          </a:p>
        </p:txBody>
      </p:sp>
      <p:sp>
        <p:nvSpPr>
          <p:cNvPr id="2378" name="Google Shape;2378;p16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en-US" sz="1600"/>
              <a:t>Example: </a:t>
            </a:r>
            <a:endParaRPr/>
          </a:p>
          <a:p>
            <a:pPr indent="0" lvl="0" marL="0" rtl="0" algn="l">
              <a:spcBef>
                <a:spcPts val="320"/>
              </a:spcBef>
              <a:spcAft>
                <a:spcPts val="0"/>
              </a:spcAft>
              <a:buSzPts val="1600"/>
              <a:buNone/>
            </a:pPr>
            <a:r>
              <a:rPr lang="en-US" sz="1600"/>
              <a:t>L1 =a(a+b)*a</a:t>
            </a:r>
            <a:endParaRPr/>
          </a:p>
          <a:p>
            <a:pPr indent="0" lvl="0" marL="0" rtl="0" algn="l">
              <a:spcBef>
                <a:spcPts val="320"/>
              </a:spcBef>
              <a:spcAft>
                <a:spcPts val="0"/>
              </a:spcAft>
              <a:buSzPts val="1600"/>
              <a:buNone/>
            </a:pPr>
            <a:r>
              <a:rPr lang="en-US" sz="1600"/>
              <a:t>L1={aa, aaa, aba, aaba, …….}</a:t>
            </a:r>
            <a:endParaRPr/>
          </a:p>
          <a:p>
            <a:pPr indent="0" lvl="0" marL="0" rtl="0" algn="l">
              <a:spcBef>
                <a:spcPts val="320"/>
              </a:spcBef>
              <a:spcAft>
                <a:spcPts val="0"/>
              </a:spcAft>
              <a:buSzPts val="1600"/>
              <a:buNone/>
            </a:pPr>
            <a:r>
              <a:rPr lang="en-US" sz="1600"/>
              <a:t>(L1)*= (a(a+b)*a)*</a:t>
            </a:r>
            <a:endParaRPr sz="1600"/>
          </a:p>
        </p:txBody>
      </p:sp>
      <p:sp>
        <p:nvSpPr>
          <p:cNvPr id="2379" name="Google Shape;2379;p16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380" name="Google Shape;2380;p16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381" name="Google Shape;2381;p16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82" name="Google Shape;2382;p166"/>
          <p:cNvSpPr/>
          <p:nvPr/>
        </p:nvSpPr>
        <p:spPr>
          <a:xfrm>
            <a:off x="2303003" y="3179085"/>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0" baseline="-25000" i="0" lang="en-US" sz="1800" u="none" cap="none" strike="noStrike">
                <a:solidFill>
                  <a:schemeClr val="dk1"/>
                </a:solidFill>
                <a:latin typeface="Verdana"/>
                <a:ea typeface="Verdana"/>
                <a:cs typeface="Verdana"/>
                <a:sym typeface="Verdana"/>
              </a:rPr>
              <a:t>0</a:t>
            </a:r>
            <a:endParaRPr/>
          </a:p>
        </p:txBody>
      </p:sp>
      <p:cxnSp>
        <p:nvCxnSpPr>
          <p:cNvPr id="2383" name="Google Shape;2383;p166"/>
          <p:cNvCxnSpPr/>
          <p:nvPr/>
        </p:nvCxnSpPr>
        <p:spPr>
          <a:xfrm flipH="1" rot="10800000">
            <a:off x="2987546" y="3430405"/>
            <a:ext cx="670560" cy="3"/>
          </a:xfrm>
          <a:prstGeom prst="straightConnector1">
            <a:avLst/>
          </a:prstGeom>
          <a:solidFill>
            <a:schemeClr val="accent1"/>
          </a:solidFill>
          <a:ln cap="flat" cmpd="sng" w="28575">
            <a:solidFill>
              <a:schemeClr val="dk1"/>
            </a:solidFill>
            <a:prstDash val="solid"/>
            <a:round/>
            <a:headEnd len="sm" w="sm" type="none"/>
            <a:tailEnd len="med" w="med" type="stealth"/>
          </a:ln>
        </p:spPr>
      </p:cxnSp>
      <p:sp>
        <p:nvSpPr>
          <p:cNvPr id="2384" name="Google Shape;2384;p166"/>
          <p:cNvSpPr/>
          <p:nvPr/>
        </p:nvSpPr>
        <p:spPr>
          <a:xfrm>
            <a:off x="8279893" y="3169822"/>
            <a:ext cx="670560"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0" baseline="-25000" i="0" lang="en-US" sz="1800" u="none" cap="none" strike="noStrike">
                <a:solidFill>
                  <a:schemeClr val="dk1"/>
                </a:solidFill>
                <a:latin typeface="Verdana"/>
                <a:ea typeface="Verdana"/>
                <a:cs typeface="Verdana"/>
                <a:sym typeface="Verdana"/>
              </a:rPr>
              <a:t>1</a:t>
            </a:r>
            <a:endParaRPr/>
          </a:p>
        </p:txBody>
      </p:sp>
      <p:sp>
        <p:nvSpPr>
          <p:cNvPr id="2385" name="Google Shape;2385;p166"/>
          <p:cNvSpPr txBox="1"/>
          <p:nvPr/>
        </p:nvSpPr>
        <p:spPr>
          <a:xfrm>
            <a:off x="4407698" y="3080114"/>
            <a:ext cx="322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baseline="-25000" sz="1800">
              <a:solidFill>
                <a:schemeClr val="dk1"/>
              </a:solidFill>
              <a:latin typeface="Verdana"/>
              <a:ea typeface="Verdana"/>
              <a:cs typeface="Verdana"/>
              <a:sym typeface="Verdana"/>
            </a:endParaRPr>
          </a:p>
        </p:txBody>
      </p:sp>
      <p:sp>
        <p:nvSpPr>
          <p:cNvPr id="2386" name="Google Shape;2386;p166"/>
          <p:cNvSpPr/>
          <p:nvPr/>
        </p:nvSpPr>
        <p:spPr>
          <a:xfrm>
            <a:off x="8196073" y="3105464"/>
            <a:ext cx="838200" cy="58208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baseline="-25000" i="0" sz="1800" u="none" cap="none" strike="noStrike">
              <a:solidFill>
                <a:schemeClr val="dk1"/>
              </a:solidFill>
              <a:latin typeface="Verdana"/>
              <a:ea typeface="Verdana"/>
              <a:cs typeface="Verdana"/>
              <a:sym typeface="Verdana"/>
            </a:endParaRPr>
          </a:p>
        </p:txBody>
      </p:sp>
      <p:sp>
        <p:nvSpPr>
          <p:cNvPr id="2387" name="Google Shape;2387;p166"/>
          <p:cNvSpPr/>
          <p:nvPr/>
        </p:nvSpPr>
        <p:spPr>
          <a:xfrm>
            <a:off x="3658108" y="3181004"/>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0" baseline="-25000" i="0" lang="en-US" sz="1800" u="none" cap="none" strike="noStrike">
                <a:solidFill>
                  <a:schemeClr val="dk1"/>
                </a:solidFill>
                <a:latin typeface="Verdana"/>
                <a:ea typeface="Verdana"/>
                <a:cs typeface="Verdana"/>
                <a:sym typeface="Verdana"/>
              </a:rPr>
              <a:t>0</a:t>
            </a:r>
            <a:endParaRPr/>
          </a:p>
        </p:txBody>
      </p:sp>
      <p:sp>
        <p:nvSpPr>
          <p:cNvPr id="2388" name="Google Shape;2388;p166"/>
          <p:cNvSpPr/>
          <p:nvPr/>
        </p:nvSpPr>
        <p:spPr>
          <a:xfrm>
            <a:off x="4965889" y="3202545"/>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0" baseline="-25000" i="0" lang="en-US" sz="1800" u="none" cap="none" strike="noStrike">
                <a:solidFill>
                  <a:schemeClr val="dk1"/>
                </a:solidFill>
                <a:latin typeface="Verdana"/>
                <a:ea typeface="Verdana"/>
                <a:cs typeface="Verdana"/>
                <a:sym typeface="Verdana"/>
              </a:rPr>
              <a:t>0</a:t>
            </a:r>
            <a:endParaRPr/>
          </a:p>
        </p:txBody>
      </p:sp>
      <p:cxnSp>
        <p:nvCxnSpPr>
          <p:cNvPr id="2389" name="Google Shape;2389;p166"/>
          <p:cNvCxnSpPr/>
          <p:nvPr/>
        </p:nvCxnSpPr>
        <p:spPr>
          <a:xfrm>
            <a:off x="4346689" y="3402117"/>
            <a:ext cx="623238" cy="21541"/>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2390" name="Google Shape;2390;p166"/>
          <p:cNvCxnSpPr/>
          <p:nvPr/>
        </p:nvCxnSpPr>
        <p:spPr>
          <a:xfrm>
            <a:off x="5669788" y="3430404"/>
            <a:ext cx="784354" cy="0"/>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2391" name="Google Shape;2391;p166"/>
          <p:cNvCxnSpPr/>
          <p:nvPr/>
        </p:nvCxnSpPr>
        <p:spPr>
          <a:xfrm flipH="1" rot="10800000">
            <a:off x="7178319" y="3406986"/>
            <a:ext cx="973238" cy="1403"/>
          </a:xfrm>
          <a:prstGeom prst="straightConnector1">
            <a:avLst/>
          </a:prstGeom>
          <a:solidFill>
            <a:schemeClr val="accent1"/>
          </a:solidFill>
          <a:ln cap="flat" cmpd="sng" w="28575">
            <a:solidFill>
              <a:schemeClr val="dk1"/>
            </a:solidFill>
            <a:prstDash val="solid"/>
            <a:round/>
            <a:headEnd len="sm" w="sm" type="none"/>
            <a:tailEnd len="med" w="med" type="stealth"/>
          </a:ln>
        </p:spPr>
      </p:cxnSp>
      <p:sp>
        <p:nvSpPr>
          <p:cNvPr id="2392" name="Google Shape;2392;p166"/>
          <p:cNvSpPr txBox="1"/>
          <p:nvPr/>
        </p:nvSpPr>
        <p:spPr>
          <a:xfrm>
            <a:off x="3050031" y="3167615"/>
            <a:ext cx="3048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𝞮</a:t>
            </a:r>
            <a:endParaRPr baseline="-25000" sz="1800">
              <a:solidFill>
                <a:schemeClr val="dk1"/>
              </a:solidFill>
              <a:latin typeface="Verdana"/>
              <a:ea typeface="Verdana"/>
              <a:cs typeface="Verdana"/>
              <a:sym typeface="Verdana"/>
            </a:endParaRPr>
          </a:p>
        </p:txBody>
      </p:sp>
      <p:sp>
        <p:nvSpPr>
          <p:cNvPr id="2393" name="Google Shape;2393;p166"/>
          <p:cNvSpPr txBox="1"/>
          <p:nvPr/>
        </p:nvSpPr>
        <p:spPr>
          <a:xfrm>
            <a:off x="5749111" y="3135902"/>
            <a:ext cx="322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baseline="-25000" sz="1800">
              <a:solidFill>
                <a:schemeClr val="dk1"/>
              </a:solidFill>
              <a:latin typeface="Verdana"/>
              <a:ea typeface="Verdana"/>
              <a:cs typeface="Verdana"/>
              <a:sym typeface="Verdana"/>
            </a:endParaRPr>
          </a:p>
        </p:txBody>
      </p:sp>
      <p:sp>
        <p:nvSpPr>
          <p:cNvPr id="2394" name="Google Shape;2394;p166"/>
          <p:cNvSpPr txBox="1"/>
          <p:nvPr/>
        </p:nvSpPr>
        <p:spPr>
          <a:xfrm>
            <a:off x="5062692" y="2660962"/>
            <a:ext cx="631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 b</a:t>
            </a:r>
            <a:endParaRPr baseline="-25000" sz="1800">
              <a:solidFill>
                <a:schemeClr val="dk1"/>
              </a:solidFill>
              <a:latin typeface="Verdana"/>
              <a:ea typeface="Verdana"/>
              <a:cs typeface="Verdana"/>
              <a:sym typeface="Verdana"/>
            </a:endParaRPr>
          </a:p>
        </p:txBody>
      </p:sp>
      <p:sp>
        <p:nvSpPr>
          <p:cNvPr id="2395" name="Google Shape;2395;p166"/>
          <p:cNvSpPr/>
          <p:nvPr/>
        </p:nvSpPr>
        <p:spPr>
          <a:xfrm>
            <a:off x="5142771" y="2974431"/>
            <a:ext cx="443197" cy="282295"/>
          </a:xfrm>
          <a:custGeom>
            <a:rect b="b" l="l" r="r" t="t"/>
            <a:pathLst>
              <a:path extrusionOk="0" h="261658" w="371239">
                <a:moveTo>
                  <a:pt x="14980" y="261658"/>
                </a:moveTo>
                <a:cubicBezTo>
                  <a:pt x="1065" y="192088"/>
                  <a:pt x="-10264" y="165570"/>
                  <a:pt x="14980" y="83528"/>
                </a:cubicBezTo>
                <a:cubicBezTo>
                  <a:pt x="23035" y="57351"/>
                  <a:pt x="77842" y="32258"/>
                  <a:pt x="98107" y="24152"/>
                </a:cubicBezTo>
                <a:cubicBezTo>
                  <a:pt x="121352" y="14854"/>
                  <a:pt x="169359" y="401"/>
                  <a:pt x="169359" y="401"/>
                </a:cubicBezTo>
                <a:cubicBezTo>
                  <a:pt x="262608" y="7574"/>
                  <a:pt x="312583" y="-22270"/>
                  <a:pt x="359364" y="47902"/>
                </a:cubicBezTo>
                <a:cubicBezTo>
                  <a:pt x="366308" y="58317"/>
                  <a:pt x="367281" y="71653"/>
                  <a:pt x="371239" y="83528"/>
                </a:cubicBezTo>
                <a:cubicBezTo>
                  <a:pt x="365091" y="138859"/>
                  <a:pt x="364629" y="186487"/>
                  <a:pt x="347489" y="237907"/>
                </a:cubicBezTo>
                <a:cubicBezTo>
                  <a:pt x="344690" y="246304"/>
                  <a:pt x="339572" y="253741"/>
                  <a:pt x="335613" y="261658"/>
                </a:cubicBezTo>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2396" name="Google Shape;2396;p166"/>
          <p:cNvSpPr txBox="1"/>
          <p:nvPr/>
        </p:nvSpPr>
        <p:spPr>
          <a:xfrm>
            <a:off x="713292" y="2575564"/>
            <a:ext cx="22685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FF"/>
                </a:solidFill>
                <a:latin typeface="Times New Roman"/>
                <a:ea typeface="Times New Roman"/>
                <a:cs typeface="Times New Roman"/>
                <a:sym typeface="Times New Roman"/>
              </a:rPr>
              <a:t>𝞮</a:t>
            </a:r>
            <a:r>
              <a:rPr lang="en-US" sz="1800">
                <a:solidFill>
                  <a:srgbClr val="0000FF"/>
                </a:solidFill>
                <a:latin typeface="Verdana"/>
                <a:ea typeface="Verdana"/>
                <a:cs typeface="Verdana"/>
                <a:sym typeface="Verdana"/>
              </a:rPr>
              <a:t>-NFA for “(L1)*” </a:t>
            </a:r>
            <a:endParaRPr sz="1800">
              <a:solidFill>
                <a:srgbClr val="0000FF"/>
              </a:solidFill>
              <a:latin typeface="Verdana"/>
              <a:ea typeface="Verdana"/>
              <a:cs typeface="Verdana"/>
              <a:sym typeface="Verdana"/>
            </a:endParaRPr>
          </a:p>
        </p:txBody>
      </p:sp>
      <p:sp>
        <p:nvSpPr>
          <p:cNvPr id="2397" name="Google Shape;2397;p166"/>
          <p:cNvSpPr txBox="1"/>
          <p:nvPr/>
        </p:nvSpPr>
        <p:spPr>
          <a:xfrm>
            <a:off x="467746" y="4260505"/>
            <a:ext cx="879067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If L1  is Regular languages, as we can construct</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𝞮-NFA for “(L1)*” therefore Kleene’s-Closure or Star-Closure Operation of regular languages is regular.</a:t>
            </a:r>
            <a:endParaRPr/>
          </a:p>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Hence, Kleene’s-Closure or Star-Closure Operation is closed under regular</a:t>
            </a:r>
            <a:endParaRPr sz="1600">
              <a:solidFill>
                <a:schemeClr val="dk1"/>
              </a:solidFill>
              <a:latin typeface="Times New Roman"/>
              <a:ea typeface="Times New Roman"/>
              <a:cs typeface="Times New Roman"/>
              <a:sym typeface="Times New Roman"/>
            </a:endParaRPr>
          </a:p>
        </p:txBody>
      </p:sp>
      <p:cxnSp>
        <p:nvCxnSpPr>
          <p:cNvPr id="2398" name="Google Shape;2398;p166"/>
          <p:cNvCxnSpPr/>
          <p:nvPr/>
        </p:nvCxnSpPr>
        <p:spPr>
          <a:xfrm>
            <a:off x="1518650" y="3387891"/>
            <a:ext cx="784354" cy="0"/>
          </a:xfrm>
          <a:prstGeom prst="straightConnector1">
            <a:avLst/>
          </a:prstGeom>
          <a:solidFill>
            <a:schemeClr val="accent1"/>
          </a:solidFill>
          <a:ln cap="flat" cmpd="sng" w="28575">
            <a:solidFill>
              <a:schemeClr val="dk1"/>
            </a:solidFill>
            <a:prstDash val="solid"/>
            <a:round/>
            <a:headEnd len="sm" w="sm" type="none"/>
            <a:tailEnd len="med" w="med" type="stealth"/>
          </a:ln>
        </p:spPr>
      </p:cxnSp>
      <p:sp>
        <p:nvSpPr>
          <p:cNvPr id="2399" name="Google Shape;2399;p166"/>
          <p:cNvSpPr/>
          <p:nvPr/>
        </p:nvSpPr>
        <p:spPr>
          <a:xfrm>
            <a:off x="6460248" y="3168210"/>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q</a:t>
            </a:r>
            <a:r>
              <a:rPr b="0" baseline="-25000" i="0" lang="en-US" sz="1800" u="none" cap="none" strike="noStrike">
                <a:solidFill>
                  <a:schemeClr val="dk1"/>
                </a:solidFill>
                <a:latin typeface="Verdana"/>
                <a:ea typeface="Verdana"/>
                <a:cs typeface="Verdana"/>
                <a:sym typeface="Verdana"/>
              </a:rPr>
              <a:t>0</a:t>
            </a:r>
            <a:endParaRPr/>
          </a:p>
        </p:txBody>
      </p:sp>
      <p:sp>
        <p:nvSpPr>
          <p:cNvPr id="2400" name="Google Shape;2400;p166"/>
          <p:cNvSpPr txBox="1"/>
          <p:nvPr/>
        </p:nvSpPr>
        <p:spPr>
          <a:xfrm>
            <a:off x="5410239" y="3935968"/>
            <a:ext cx="3048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𝞮</a:t>
            </a:r>
            <a:endParaRPr baseline="-25000" sz="1800">
              <a:solidFill>
                <a:schemeClr val="dk1"/>
              </a:solidFill>
              <a:latin typeface="Verdana"/>
              <a:ea typeface="Verdana"/>
              <a:cs typeface="Verdana"/>
              <a:sym typeface="Verdana"/>
            </a:endParaRPr>
          </a:p>
        </p:txBody>
      </p:sp>
      <p:sp>
        <p:nvSpPr>
          <p:cNvPr id="2401" name="Google Shape;2401;p166"/>
          <p:cNvSpPr txBox="1"/>
          <p:nvPr/>
        </p:nvSpPr>
        <p:spPr>
          <a:xfrm>
            <a:off x="5333908" y="2019300"/>
            <a:ext cx="3048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𝞮</a:t>
            </a:r>
            <a:endParaRPr baseline="-25000" sz="1800">
              <a:solidFill>
                <a:schemeClr val="dk1"/>
              </a:solidFill>
              <a:latin typeface="Verdana"/>
              <a:ea typeface="Verdana"/>
              <a:cs typeface="Verdana"/>
              <a:sym typeface="Verdana"/>
            </a:endParaRPr>
          </a:p>
        </p:txBody>
      </p:sp>
      <p:sp>
        <p:nvSpPr>
          <p:cNvPr id="2402" name="Google Shape;2402;p166"/>
          <p:cNvSpPr/>
          <p:nvPr/>
        </p:nvSpPr>
        <p:spPr>
          <a:xfrm>
            <a:off x="2798065" y="3594991"/>
            <a:ext cx="5669279" cy="692727"/>
          </a:xfrm>
          <a:custGeom>
            <a:rect b="b" l="l" r="r" t="t"/>
            <a:pathLst>
              <a:path extrusionOk="0" h="831272" w="5153890">
                <a:moveTo>
                  <a:pt x="0" y="0"/>
                </a:moveTo>
                <a:cubicBezTo>
                  <a:pt x="27709" y="22167"/>
                  <a:pt x="56422" y="43135"/>
                  <a:pt x="83127" y="66502"/>
                </a:cubicBezTo>
                <a:cubicBezTo>
                  <a:pt x="100821" y="81985"/>
                  <a:pt x="114941" y="101326"/>
                  <a:pt x="133003" y="116378"/>
                </a:cubicBezTo>
                <a:cubicBezTo>
                  <a:pt x="177188" y="153199"/>
                  <a:pt x="197644" y="153316"/>
                  <a:pt x="249381" y="182880"/>
                </a:cubicBezTo>
                <a:cubicBezTo>
                  <a:pt x="331453" y="229778"/>
                  <a:pt x="270599" y="206531"/>
                  <a:pt x="365760" y="266007"/>
                </a:cubicBezTo>
                <a:cubicBezTo>
                  <a:pt x="504156" y="352504"/>
                  <a:pt x="368995" y="259311"/>
                  <a:pt x="482138" y="315883"/>
                </a:cubicBezTo>
                <a:cubicBezTo>
                  <a:pt x="511041" y="330334"/>
                  <a:pt x="535736" y="352636"/>
                  <a:pt x="565265" y="365760"/>
                </a:cubicBezTo>
                <a:cubicBezTo>
                  <a:pt x="661176" y="408387"/>
                  <a:pt x="600574" y="358476"/>
                  <a:pt x="681643" y="399011"/>
                </a:cubicBezTo>
                <a:cubicBezTo>
                  <a:pt x="796453" y="456416"/>
                  <a:pt x="659624" y="414288"/>
                  <a:pt x="798021" y="448887"/>
                </a:cubicBezTo>
                <a:cubicBezTo>
                  <a:pt x="843010" y="478879"/>
                  <a:pt x="861667" y="494296"/>
                  <a:pt x="914400" y="515389"/>
                </a:cubicBezTo>
                <a:cubicBezTo>
                  <a:pt x="946942" y="528406"/>
                  <a:pt x="984989" y="529198"/>
                  <a:pt x="1014152" y="548640"/>
                </a:cubicBezTo>
                <a:cubicBezTo>
                  <a:pt x="1083041" y="594565"/>
                  <a:pt x="1044644" y="577045"/>
                  <a:pt x="1130530" y="598516"/>
                </a:cubicBezTo>
                <a:cubicBezTo>
                  <a:pt x="1233077" y="649789"/>
                  <a:pt x="1160450" y="620767"/>
                  <a:pt x="1280160" y="648392"/>
                </a:cubicBezTo>
                <a:cubicBezTo>
                  <a:pt x="1324689" y="658668"/>
                  <a:pt x="1368086" y="674130"/>
                  <a:pt x="1413163" y="681643"/>
                </a:cubicBezTo>
                <a:cubicBezTo>
                  <a:pt x="1446414" y="687185"/>
                  <a:pt x="1479861" y="691658"/>
                  <a:pt x="1512916" y="698269"/>
                </a:cubicBezTo>
                <a:cubicBezTo>
                  <a:pt x="1535322" y="702750"/>
                  <a:pt x="1556821" y="711505"/>
                  <a:pt x="1579418" y="714894"/>
                </a:cubicBezTo>
                <a:cubicBezTo>
                  <a:pt x="1667788" y="728149"/>
                  <a:pt x="1756964" y="735507"/>
                  <a:pt x="1845425" y="748145"/>
                </a:cubicBezTo>
                <a:cubicBezTo>
                  <a:pt x="1911102" y="757528"/>
                  <a:pt x="1980110" y="765191"/>
                  <a:pt x="2044930" y="781396"/>
                </a:cubicBezTo>
                <a:cubicBezTo>
                  <a:pt x="2061932" y="785646"/>
                  <a:pt x="2077956" y="793208"/>
                  <a:pt x="2094807" y="798022"/>
                </a:cubicBezTo>
                <a:cubicBezTo>
                  <a:pt x="2149586" y="813673"/>
                  <a:pt x="2187303" y="819846"/>
                  <a:pt x="2244436" y="831272"/>
                </a:cubicBezTo>
                <a:lnTo>
                  <a:pt x="3674225" y="814647"/>
                </a:lnTo>
                <a:cubicBezTo>
                  <a:pt x="3691745" y="814253"/>
                  <a:pt x="3706859" y="801157"/>
                  <a:pt x="3724101" y="798022"/>
                </a:cubicBezTo>
                <a:cubicBezTo>
                  <a:pt x="3768060" y="790029"/>
                  <a:pt x="3812770" y="786938"/>
                  <a:pt x="3857105" y="781396"/>
                </a:cubicBezTo>
                <a:cubicBezTo>
                  <a:pt x="3978535" y="740919"/>
                  <a:pt x="3922855" y="756646"/>
                  <a:pt x="4023360" y="731520"/>
                </a:cubicBezTo>
                <a:cubicBezTo>
                  <a:pt x="4039985" y="720436"/>
                  <a:pt x="4054870" y="706140"/>
                  <a:pt x="4073236" y="698269"/>
                </a:cubicBezTo>
                <a:cubicBezTo>
                  <a:pt x="4094238" y="689268"/>
                  <a:pt x="4117768" y="687920"/>
                  <a:pt x="4139738" y="681643"/>
                </a:cubicBezTo>
                <a:cubicBezTo>
                  <a:pt x="4156588" y="676829"/>
                  <a:pt x="4172989" y="670560"/>
                  <a:pt x="4189614" y="665018"/>
                </a:cubicBezTo>
                <a:cubicBezTo>
                  <a:pt x="4276412" y="607152"/>
                  <a:pt x="4200932" y="648329"/>
                  <a:pt x="4322618" y="615142"/>
                </a:cubicBezTo>
                <a:cubicBezTo>
                  <a:pt x="4356432" y="605920"/>
                  <a:pt x="4422370" y="581891"/>
                  <a:pt x="4422370" y="581891"/>
                </a:cubicBezTo>
                <a:cubicBezTo>
                  <a:pt x="4438996" y="570807"/>
                  <a:pt x="4453538" y="555656"/>
                  <a:pt x="4472247" y="548640"/>
                </a:cubicBezTo>
                <a:cubicBezTo>
                  <a:pt x="4498706" y="538718"/>
                  <a:pt x="4527960" y="538868"/>
                  <a:pt x="4555374" y="532014"/>
                </a:cubicBezTo>
                <a:cubicBezTo>
                  <a:pt x="4572375" y="527764"/>
                  <a:pt x="4588625" y="520931"/>
                  <a:pt x="4605250" y="515389"/>
                </a:cubicBezTo>
                <a:cubicBezTo>
                  <a:pt x="4638501" y="493222"/>
                  <a:pt x="4669259" y="466759"/>
                  <a:pt x="4705003" y="448887"/>
                </a:cubicBezTo>
                <a:cubicBezTo>
                  <a:pt x="4789377" y="406700"/>
                  <a:pt x="4750884" y="429384"/>
                  <a:pt x="4821381" y="382385"/>
                </a:cubicBezTo>
                <a:cubicBezTo>
                  <a:pt x="4832465" y="365760"/>
                  <a:pt x="4839282" y="345301"/>
                  <a:pt x="4854632" y="332509"/>
                </a:cubicBezTo>
                <a:cubicBezTo>
                  <a:pt x="4873672" y="316643"/>
                  <a:pt x="4899616" y="311554"/>
                  <a:pt x="4921134" y="299258"/>
                </a:cubicBezTo>
                <a:cubicBezTo>
                  <a:pt x="4938483" y="289345"/>
                  <a:pt x="4954385" y="277091"/>
                  <a:pt x="4971010" y="266007"/>
                </a:cubicBezTo>
                <a:cubicBezTo>
                  <a:pt x="5059681" y="133001"/>
                  <a:pt x="4943298" y="293720"/>
                  <a:pt x="5054138" y="182880"/>
                </a:cubicBezTo>
                <a:cubicBezTo>
                  <a:pt x="5068267" y="168751"/>
                  <a:pt x="5073260" y="147132"/>
                  <a:pt x="5087389" y="133003"/>
                </a:cubicBezTo>
                <a:cubicBezTo>
                  <a:pt x="5101518" y="118874"/>
                  <a:pt x="5121280" y="111741"/>
                  <a:pt x="5137265" y="99752"/>
                </a:cubicBezTo>
                <a:cubicBezTo>
                  <a:pt x="5143535" y="95050"/>
                  <a:pt x="5148348" y="88669"/>
                  <a:pt x="5153890" y="83127"/>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2403" name="Google Shape;2403;p166"/>
          <p:cNvSpPr/>
          <p:nvPr/>
        </p:nvSpPr>
        <p:spPr>
          <a:xfrm>
            <a:off x="4005072" y="2417355"/>
            <a:ext cx="2724911" cy="775855"/>
          </a:xfrm>
          <a:custGeom>
            <a:rect b="b" l="l" r="r" t="t"/>
            <a:pathLst>
              <a:path extrusionOk="0" h="931026" w="2477192">
                <a:moveTo>
                  <a:pt x="2477192" y="931026"/>
                </a:moveTo>
                <a:cubicBezTo>
                  <a:pt x="2474370" y="899988"/>
                  <a:pt x="2461348" y="706416"/>
                  <a:pt x="2443941" y="648393"/>
                </a:cubicBezTo>
                <a:cubicBezTo>
                  <a:pt x="2429999" y="601919"/>
                  <a:pt x="2364486" y="512584"/>
                  <a:pt x="2344189" y="482138"/>
                </a:cubicBezTo>
                <a:cubicBezTo>
                  <a:pt x="2333105" y="465513"/>
                  <a:pt x="2317257" y="451218"/>
                  <a:pt x="2310938" y="432262"/>
                </a:cubicBezTo>
                <a:cubicBezTo>
                  <a:pt x="2305396" y="415637"/>
                  <a:pt x="2304033" y="396967"/>
                  <a:pt x="2294312" y="382386"/>
                </a:cubicBezTo>
                <a:cubicBezTo>
                  <a:pt x="2281270" y="362823"/>
                  <a:pt x="2258102" y="351642"/>
                  <a:pt x="2244436" y="332509"/>
                </a:cubicBezTo>
                <a:cubicBezTo>
                  <a:pt x="2230031" y="312341"/>
                  <a:pt x="2220948" y="288787"/>
                  <a:pt x="2211185" y="266007"/>
                </a:cubicBezTo>
                <a:cubicBezTo>
                  <a:pt x="2204282" y="249899"/>
                  <a:pt x="2206952" y="228523"/>
                  <a:pt x="2194560" y="216131"/>
                </a:cubicBezTo>
                <a:cubicBezTo>
                  <a:pt x="2177035" y="198606"/>
                  <a:pt x="2148226" y="197285"/>
                  <a:pt x="2128058" y="182880"/>
                </a:cubicBezTo>
                <a:cubicBezTo>
                  <a:pt x="2042266" y="121601"/>
                  <a:pt x="2116258" y="143730"/>
                  <a:pt x="2028305" y="99753"/>
                </a:cubicBezTo>
                <a:cubicBezTo>
                  <a:pt x="1882780" y="26990"/>
                  <a:pt x="2005662" y="97495"/>
                  <a:pt x="1878676" y="49876"/>
                </a:cubicBezTo>
                <a:cubicBezTo>
                  <a:pt x="1855470" y="41174"/>
                  <a:pt x="1834954" y="26389"/>
                  <a:pt x="1812174" y="16626"/>
                </a:cubicBezTo>
                <a:cubicBezTo>
                  <a:pt x="1796066" y="9723"/>
                  <a:pt x="1778923" y="5542"/>
                  <a:pt x="1762298" y="0"/>
                </a:cubicBezTo>
                <a:lnTo>
                  <a:pt x="1064029" y="16626"/>
                </a:lnTo>
                <a:cubicBezTo>
                  <a:pt x="1041201" y="17619"/>
                  <a:pt x="1019832" y="28294"/>
                  <a:pt x="997527" y="33251"/>
                </a:cubicBezTo>
                <a:cubicBezTo>
                  <a:pt x="807613" y="75453"/>
                  <a:pt x="1010046" y="25964"/>
                  <a:pt x="847898" y="66502"/>
                </a:cubicBezTo>
                <a:cubicBezTo>
                  <a:pt x="831272" y="77586"/>
                  <a:pt x="816280" y="91638"/>
                  <a:pt x="798021" y="99753"/>
                </a:cubicBezTo>
                <a:cubicBezTo>
                  <a:pt x="765993" y="113988"/>
                  <a:pt x="727432" y="113562"/>
                  <a:pt x="698269" y="133004"/>
                </a:cubicBezTo>
                <a:cubicBezTo>
                  <a:pt x="576756" y="214012"/>
                  <a:pt x="729539" y="115136"/>
                  <a:pt x="581890" y="199506"/>
                </a:cubicBezTo>
                <a:cubicBezTo>
                  <a:pt x="564542" y="209419"/>
                  <a:pt x="549555" y="223188"/>
                  <a:pt x="532014" y="232756"/>
                </a:cubicBezTo>
                <a:cubicBezTo>
                  <a:pt x="488499" y="256491"/>
                  <a:pt x="438664" y="269517"/>
                  <a:pt x="399010" y="299258"/>
                </a:cubicBezTo>
                <a:cubicBezTo>
                  <a:pt x="316524" y="361124"/>
                  <a:pt x="355564" y="333765"/>
                  <a:pt x="282632" y="382386"/>
                </a:cubicBezTo>
                <a:cubicBezTo>
                  <a:pt x="271548" y="399011"/>
                  <a:pt x="263510" y="418133"/>
                  <a:pt x="249381" y="432262"/>
                </a:cubicBezTo>
                <a:cubicBezTo>
                  <a:pt x="235252" y="446391"/>
                  <a:pt x="210588" y="448888"/>
                  <a:pt x="199505" y="465513"/>
                </a:cubicBezTo>
                <a:cubicBezTo>
                  <a:pt x="186830" y="484525"/>
                  <a:pt x="191881" y="511013"/>
                  <a:pt x="182880" y="532015"/>
                </a:cubicBezTo>
                <a:cubicBezTo>
                  <a:pt x="175009" y="550381"/>
                  <a:pt x="159542" y="564542"/>
                  <a:pt x="149629" y="581891"/>
                </a:cubicBezTo>
                <a:cubicBezTo>
                  <a:pt x="137333" y="603409"/>
                  <a:pt x="129129" y="627141"/>
                  <a:pt x="116378" y="648393"/>
                </a:cubicBezTo>
                <a:cubicBezTo>
                  <a:pt x="95817" y="682661"/>
                  <a:pt x="62514" y="710234"/>
                  <a:pt x="49876" y="748146"/>
                </a:cubicBezTo>
                <a:cubicBezTo>
                  <a:pt x="44334" y="764771"/>
                  <a:pt x="38064" y="781172"/>
                  <a:pt x="33250" y="798022"/>
                </a:cubicBezTo>
                <a:cubicBezTo>
                  <a:pt x="26973" y="819992"/>
                  <a:pt x="23850" y="842847"/>
                  <a:pt x="16625" y="864524"/>
                </a:cubicBezTo>
                <a:cubicBezTo>
                  <a:pt x="12706" y="876280"/>
                  <a:pt x="5542" y="886691"/>
                  <a:pt x="0" y="897775"/>
                </a:cubicBezTo>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2404" name="Google Shape;2404;p166"/>
          <p:cNvSpPr txBox="1"/>
          <p:nvPr/>
        </p:nvSpPr>
        <p:spPr>
          <a:xfrm>
            <a:off x="7497247" y="3039319"/>
            <a:ext cx="3048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𝞮</a:t>
            </a:r>
            <a:endParaRPr baseline="-25000" sz="1800">
              <a:solidFill>
                <a:schemeClr val="dk1"/>
              </a:solidFill>
              <a:latin typeface="Verdana"/>
              <a:ea typeface="Verdana"/>
              <a:cs typeface="Verdana"/>
              <a:sym typeface="Verdana"/>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16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410" name="Google Shape;2410;p16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If L1, L2 are regular and </a:t>
            </a:r>
            <a:r>
              <a:rPr lang="en-US" sz="2000">
                <a:solidFill>
                  <a:srgbClr val="C00000"/>
                </a:solidFill>
              </a:rPr>
              <a:t>op</a:t>
            </a:r>
            <a:r>
              <a:rPr lang="en-US" sz="2000"/>
              <a:t>(L1, L2) is also regular, then L1 and L2 are said to be ____________ under an operation </a:t>
            </a:r>
            <a:r>
              <a:rPr lang="en-US" sz="2000">
                <a:solidFill>
                  <a:srgbClr val="C00000"/>
                </a:solidFill>
              </a:rPr>
              <a:t>op</a:t>
            </a:r>
            <a:r>
              <a:rPr lang="en-US" sz="2000"/>
              <a:t>.</a:t>
            </a:r>
            <a:br>
              <a:rPr lang="en-US" sz="2000"/>
            </a:br>
            <a:r>
              <a:rPr lang="en-US" sz="2000"/>
              <a:t>a) Open</a:t>
            </a:r>
            <a:br>
              <a:rPr lang="en-US" sz="2000"/>
            </a:br>
            <a:r>
              <a:rPr lang="en-US" sz="2000"/>
              <a:t>b) Closed</a:t>
            </a:r>
            <a:br>
              <a:rPr lang="en-US" sz="2000"/>
            </a:br>
            <a:r>
              <a:rPr lang="en-US" sz="2000"/>
              <a:t>c) Decidable</a:t>
            </a:r>
            <a:br>
              <a:rPr lang="en-US" sz="2000"/>
            </a:br>
            <a:r>
              <a:rPr lang="en-US" sz="2000"/>
              <a:t>d) None of the mentioned</a:t>
            </a:r>
            <a:br>
              <a:rPr lang="en-US" sz="2000"/>
            </a:br>
            <a:endParaRPr sz="2000"/>
          </a:p>
          <a:p>
            <a:pPr indent="0" lvl="0" marL="0" rtl="0" algn="l">
              <a:spcBef>
                <a:spcPts val="400"/>
              </a:spcBef>
              <a:spcAft>
                <a:spcPts val="0"/>
              </a:spcAft>
              <a:buSzPts val="2000"/>
              <a:buNone/>
            </a:pPr>
            <a:r>
              <a:t/>
            </a:r>
            <a:endParaRPr sz="2000"/>
          </a:p>
          <a:p>
            <a:pPr indent="-342900" lvl="0" marL="469900" rtl="0" algn="l">
              <a:spcBef>
                <a:spcPts val="400"/>
              </a:spcBef>
              <a:spcAft>
                <a:spcPts val="0"/>
              </a:spcAft>
              <a:buSzPts val="2000"/>
              <a:buNone/>
            </a:pPr>
            <a:r>
              <a:t/>
            </a:r>
            <a:endParaRPr sz="2000"/>
          </a:p>
        </p:txBody>
      </p:sp>
      <p:sp>
        <p:nvSpPr>
          <p:cNvPr id="2411" name="Google Shape;2411;p16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412" name="Google Shape;2412;p16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413" name="Google Shape;2413;p16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16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419" name="Google Shape;2419;p16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If L1, L2 are regular and op(L1, L2) is also regular, then L1 and L2 are said to be ____________ under an operation op.</a:t>
            </a:r>
            <a:br>
              <a:rPr lang="en-US" sz="2000"/>
            </a:br>
            <a:r>
              <a:rPr lang="en-US" sz="2000"/>
              <a:t>a) Open</a:t>
            </a:r>
            <a:br>
              <a:rPr lang="en-US" sz="2000"/>
            </a:br>
            <a:r>
              <a:rPr b="1" lang="en-US" sz="2000"/>
              <a:t>b) Closed</a:t>
            </a:r>
            <a:br>
              <a:rPr lang="en-US" sz="2000"/>
            </a:br>
            <a:r>
              <a:rPr lang="en-US" sz="2000"/>
              <a:t>c) Decidable</a:t>
            </a:r>
            <a:br>
              <a:rPr lang="en-US" sz="2000"/>
            </a:br>
            <a:r>
              <a:rPr lang="en-US" sz="2000"/>
              <a:t>d) None of the mentioned</a:t>
            </a:r>
            <a:br>
              <a:rPr lang="en-US" sz="2000"/>
            </a:br>
            <a:endParaRPr sz="2000"/>
          </a:p>
          <a:p>
            <a:pPr indent="0" lvl="0" marL="0" rtl="0" algn="l">
              <a:spcBef>
                <a:spcPts val="400"/>
              </a:spcBef>
              <a:spcAft>
                <a:spcPts val="0"/>
              </a:spcAft>
              <a:buSzPts val="2000"/>
              <a:buNone/>
            </a:pPr>
            <a:r>
              <a:t/>
            </a:r>
            <a:endParaRPr sz="2000"/>
          </a:p>
          <a:p>
            <a:pPr indent="-469900" lvl="0" marL="469900" rtl="0" algn="l">
              <a:spcBef>
                <a:spcPts val="400"/>
              </a:spcBef>
              <a:spcAft>
                <a:spcPts val="0"/>
              </a:spcAft>
              <a:buSzPts val="2000"/>
              <a:buChar char="□"/>
            </a:pPr>
            <a:r>
              <a:rPr lang="en-US" sz="2000"/>
              <a:t>Answer: b</a:t>
            </a:r>
            <a:br>
              <a:rPr lang="en-US" sz="2000"/>
            </a:br>
            <a:r>
              <a:rPr lang="en-US" sz="2000"/>
              <a:t>Explanation: If two regular languages are closed under an operation op, then the resultant of the languages over an operation op will also be regular.</a:t>
            </a:r>
            <a:endParaRPr/>
          </a:p>
          <a:p>
            <a:pPr indent="-342900" lvl="0" marL="469900" rtl="0" algn="l">
              <a:spcBef>
                <a:spcPts val="400"/>
              </a:spcBef>
              <a:spcAft>
                <a:spcPts val="0"/>
              </a:spcAft>
              <a:buSzPts val="2000"/>
              <a:buNone/>
            </a:pPr>
            <a:r>
              <a:t/>
            </a:r>
            <a:endParaRPr sz="2000"/>
          </a:p>
        </p:txBody>
      </p:sp>
      <p:sp>
        <p:nvSpPr>
          <p:cNvPr id="2420" name="Google Shape;2420;p16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421" name="Google Shape;2421;p16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422" name="Google Shape;2422;p16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16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428" name="Google Shape;2428;p16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Regular expressions are closed under</a:t>
            </a:r>
            <a:br>
              <a:rPr lang="en-US"/>
            </a:br>
            <a:r>
              <a:rPr lang="en-US"/>
              <a:t>a) Union</a:t>
            </a:r>
            <a:br>
              <a:rPr lang="en-US"/>
            </a:br>
            <a:r>
              <a:rPr lang="en-US"/>
              <a:t>b) Intersection</a:t>
            </a:r>
            <a:br>
              <a:rPr lang="en-US"/>
            </a:br>
            <a:r>
              <a:rPr lang="en-US"/>
              <a:t>c) Kleene’s star</a:t>
            </a:r>
            <a:br>
              <a:rPr lang="en-US"/>
            </a:br>
            <a:r>
              <a:rPr lang="en-US"/>
              <a:t>d) All of the mentioned</a:t>
            </a:r>
            <a:endParaRPr/>
          </a:p>
        </p:txBody>
      </p:sp>
      <p:sp>
        <p:nvSpPr>
          <p:cNvPr id="2429" name="Google Shape;2429;p16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430" name="Google Shape;2430;p16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431" name="Google Shape;2431;p16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251" name="Google Shape;251;p1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Obtain Regular Expressions (RE) for the following language over </a:t>
            </a:r>
            <a:r>
              <a:rPr lang="en-US" sz="1800">
                <a:latin typeface="Noto Sans Symbols"/>
                <a:ea typeface="Noto Sans Symbols"/>
                <a:cs typeface="Noto Sans Symbols"/>
                <a:sym typeface="Noto Sans Symbols"/>
              </a:rPr>
              <a:t>Σ </a:t>
            </a:r>
            <a:r>
              <a:rPr lang="en-US" sz="1800"/>
              <a:t>={a,b}</a:t>
            </a:r>
            <a:endParaRPr/>
          </a:p>
          <a:p>
            <a:pPr indent="0" lvl="0" marL="0" rtl="0" algn="l">
              <a:spcBef>
                <a:spcPts val="360"/>
              </a:spcBef>
              <a:spcAft>
                <a:spcPts val="0"/>
              </a:spcAft>
              <a:buSzPts val="1800"/>
              <a:buNone/>
            </a:pPr>
            <a:r>
              <a:rPr lang="en-US" sz="1800"/>
              <a:t>ii. Set of string of a’s and b’s starting with string “ab”</a:t>
            </a:r>
            <a:endParaRPr/>
          </a:p>
          <a:p>
            <a:pPr indent="0" lvl="0" marL="0" rtl="0" algn="l">
              <a:spcBef>
                <a:spcPts val="360"/>
              </a:spcBef>
              <a:spcAft>
                <a:spcPts val="0"/>
              </a:spcAft>
              <a:buSzPts val="1800"/>
              <a:buNone/>
            </a:pPr>
            <a:r>
              <a:rPr lang="en-US" sz="1800"/>
              <a:t>iii. Set of string of a’s and b’s having substring “aa”</a:t>
            </a:r>
            <a:endParaRPr/>
          </a:p>
          <a:p>
            <a:pPr indent="0" lvl="0" marL="0" rtl="0" algn="l">
              <a:spcBef>
                <a:spcPts val="360"/>
              </a:spcBef>
              <a:spcAft>
                <a:spcPts val="0"/>
              </a:spcAft>
              <a:buSzPts val="1800"/>
              <a:buNone/>
            </a:pPr>
            <a:r>
              <a:rPr lang="en-US" sz="1800"/>
              <a:t>iv. Set of strings consisting of atleast one “a” followed by string consisting of atleast one “b” </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252" name="Google Shape;252;p1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53" name="Google Shape;253;p1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54" name="Google Shape;254;p1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sp>
        <p:nvSpPr>
          <p:cNvPr id="2436" name="Google Shape;2436;p17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437" name="Google Shape;2437;p17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Regular expressions are closed under</a:t>
            </a:r>
            <a:br>
              <a:rPr lang="en-US"/>
            </a:br>
            <a:r>
              <a:rPr lang="en-US"/>
              <a:t>a) Union</a:t>
            </a:r>
            <a:br>
              <a:rPr lang="en-US"/>
            </a:br>
            <a:r>
              <a:rPr lang="en-US"/>
              <a:t>b) Intersection</a:t>
            </a:r>
            <a:br>
              <a:rPr lang="en-US"/>
            </a:br>
            <a:r>
              <a:rPr lang="en-US"/>
              <a:t>c) Kleene’s star</a:t>
            </a:r>
            <a:br>
              <a:rPr lang="en-US"/>
            </a:br>
            <a:r>
              <a:rPr b="1" lang="en-US"/>
              <a:t>d) All of the mentioned</a:t>
            </a:r>
            <a:endParaRPr/>
          </a:p>
        </p:txBody>
      </p:sp>
      <p:sp>
        <p:nvSpPr>
          <p:cNvPr id="2438" name="Google Shape;2438;p17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439" name="Google Shape;2439;p17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440" name="Google Shape;2440;p17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sp>
        <p:nvSpPr>
          <p:cNvPr id="2445" name="Google Shape;2445;p17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RL’s are closed under Intersection Operation</a:t>
            </a:r>
            <a:endParaRPr sz="2400"/>
          </a:p>
        </p:txBody>
      </p:sp>
      <p:sp>
        <p:nvSpPr>
          <p:cNvPr id="2446" name="Google Shape;2446;p17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b="1" lang="en-US" sz="1400"/>
              <a:t>Example: </a:t>
            </a:r>
            <a:r>
              <a:rPr lang="en-US" sz="1600"/>
              <a:t>L1 ={w, w ∈  (0+1)* and number of 0’s is even} </a:t>
            </a:r>
            <a:endParaRPr/>
          </a:p>
          <a:p>
            <a:pPr indent="0" lvl="0" marL="0" rtl="0" algn="l">
              <a:spcBef>
                <a:spcPts val="320"/>
              </a:spcBef>
              <a:spcAft>
                <a:spcPts val="0"/>
              </a:spcAft>
              <a:buSzPts val="1600"/>
              <a:buNone/>
            </a:pPr>
            <a:r>
              <a:rPr lang="en-US" sz="1600"/>
              <a:t>L2 ={w, w ∈  (0+1)* and number of 1’s is even}</a:t>
            </a:r>
            <a:endParaRPr/>
          </a:p>
          <a:p>
            <a:pPr indent="0" lvl="0" marL="0" rtl="0" algn="l">
              <a:spcBef>
                <a:spcPts val="320"/>
              </a:spcBef>
              <a:spcAft>
                <a:spcPts val="0"/>
              </a:spcAft>
              <a:buSzPts val="1600"/>
              <a:buNone/>
            </a:pPr>
            <a:r>
              <a:rPr lang="en-US" sz="1600"/>
              <a:t>L1={</a:t>
            </a:r>
            <a:r>
              <a:rPr lang="en-US" sz="1600">
                <a:latin typeface="Times New Roman"/>
                <a:ea typeface="Times New Roman"/>
                <a:cs typeface="Times New Roman"/>
                <a:sym typeface="Times New Roman"/>
              </a:rPr>
              <a:t>𝞮, 00, 0011, 010, 001010</a:t>
            </a:r>
            <a:r>
              <a:rPr lang="en-US" sz="1600"/>
              <a:t>, …….}   		L2={</a:t>
            </a:r>
            <a:r>
              <a:rPr lang="en-US" sz="1600">
                <a:latin typeface="Times New Roman"/>
                <a:ea typeface="Times New Roman"/>
                <a:cs typeface="Times New Roman"/>
                <a:sym typeface="Times New Roman"/>
              </a:rPr>
              <a:t>𝞮, 11, 101, 101011,………..</a:t>
            </a:r>
            <a:r>
              <a:rPr lang="en-US" sz="1600"/>
              <a:t>}</a:t>
            </a:r>
            <a:endParaRPr/>
          </a:p>
          <a:p>
            <a:pPr indent="0" lvl="0" marL="0" rtl="0" algn="l">
              <a:spcBef>
                <a:spcPts val="320"/>
              </a:spcBef>
              <a:spcAft>
                <a:spcPts val="0"/>
              </a:spcAft>
              <a:buSzPts val="1600"/>
              <a:buNone/>
            </a:pPr>
            <a:r>
              <a:rPr lang="en-US" sz="1600"/>
              <a:t>For L1,  M1=(Q1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δ1 </a:t>
            </a:r>
            <a:r>
              <a:rPr lang="en-US" sz="1600">
                <a:latin typeface="Garamond"/>
                <a:ea typeface="Garamond"/>
                <a:cs typeface="Garamond"/>
                <a:sym typeface="Garamond"/>
              </a:rPr>
              <a:t>, q</a:t>
            </a:r>
            <a:r>
              <a:rPr baseline="-25000" lang="en-US" sz="1600">
                <a:latin typeface="Garamond"/>
                <a:ea typeface="Garamond"/>
                <a:cs typeface="Garamond"/>
                <a:sym typeface="Garamond"/>
              </a:rPr>
              <a:t>0</a:t>
            </a:r>
            <a:r>
              <a:rPr baseline="30000" lang="en-US" sz="1600">
                <a:latin typeface="Garamond"/>
                <a:ea typeface="Garamond"/>
                <a:cs typeface="Garamond"/>
                <a:sym typeface="Garamond"/>
              </a:rPr>
              <a:t>1</a:t>
            </a:r>
            <a:r>
              <a:rPr baseline="-25000" lang="en-US" sz="1600">
                <a:latin typeface="Garamond"/>
                <a:ea typeface="Garamond"/>
                <a:cs typeface="Garamond"/>
                <a:sym typeface="Garamond"/>
              </a:rPr>
              <a:t> </a:t>
            </a:r>
            <a:r>
              <a:rPr lang="en-US" sz="1600">
                <a:latin typeface="Garamond"/>
                <a:ea typeface="Garamond"/>
                <a:cs typeface="Garamond"/>
                <a:sym typeface="Garamond"/>
              </a:rPr>
              <a:t>,   </a:t>
            </a:r>
            <a:r>
              <a:rPr i="1" lang="en-US" sz="1600">
                <a:latin typeface="Garamond"/>
                <a:ea typeface="Garamond"/>
                <a:cs typeface="Garamond"/>
                <a:sym typeface="Garamond"/>
              </a:rPr>
              <a:t>F1 </a:t>
            </a:r>
            <a:r>
              <a:rPr lang="en-US" sz="1600">
                <a:latin typeface="Garamond"/>
                <a:ea typeface="Garamond"/>
                <a:cs typeface="Garamond"/>
                <a:sym typeface="Garamond"/>
              </a:rPr>
              <a:t>)  		</a:t>
            </a:r>
            <a:r>
              <a:rPr lang="en-US" sz="1600"/>
              <a:t>For L2,  M2=(Q2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δ2</a:t>
            </a:r>
            <a:r>
              <a:rPr lang="en-US" sz="1600">
                <a:latin typeface="Garamond"/>
                <a:ea typeface="Garamond"/>
                <a:cs typeface="Garamond"/>
                <a:sym typeface="Garamond"/>
              </a:rPr>
              <a:t>, q</a:t>
            </a:r>
            <a:r>
              <a:rPr baseline="-25000" lang="en-US" sz="1600">
                <a:latin typeface="Garamond"/>
                <a:ea typeface="Garamond"/>
                <a:cs typeface="Garamond"/>
                <a:sym typeface="Garamond"/>
              </a:rPr>
              <a:t>0</a:t>
            </a:r>
            <a:r>
              <a:rPr baseline="30000" lang="en-US" sz="1600">
                <a:latin typeface="Garamond"/>
                <a:ea typeface="Garamond"/>
                <a:cs typeface="Garamond"/>
                <a:sym typeface="Garamond"/>
              </a:rPr>
              <a:t>2</a:t>
            </a:r>
            <a:r>
              <a:rPr lang="en-US" sz="1600">
                <a:latin typeface="Garamond"/>
                <a:ea typeface="Garamond"/>
                <a:cs typeface="Garamond"/>
                <a:sym typeface="Garamond"/>
              </a:rPr>
              <a:t>,   </a:t>
            </a:r>
            <a:r>
              <a:rPr i="1" lang="en-US" sz="1600">
                <a:latin typeface="Garamond"/>
                <a:ea typeface="Garamond"/>
                <a:cs typeface="Garamond"/>
                <a:sym typeface="Garamond"/>
              </a:rPr>
              <a:t>F2 </a:t>
            </a:r>
            <a:r>
              <a:rPr lang="en-US" sz="1600">
                <a:latin typeface="Garamond"/>
                <a:ea typeface="Garamond"/>
                <a:cs typeface="Garamond"/>
                <a:sym typeface="Garamond"/>
              </a:rPr>
              <a:t>)</a:t>
            </a:r>
            <a:endParaRPr sz="1600"/>
          </a:p>
          <a:p>
            <a:pPr indent="0" lvl="0" marL="0" rtl="0" algn="l">
              <a:spcBef>
                <a:spcPts val="320"/>
              </a:spcBef>
              <a:spcAft>
                <a:spcPts val="0"/>
              </a:spcAft>
              <a:buSzPts val="1600"/>
              <a:buNone/>
            </a:pPr>
            <a:r>
              <a:rPr lang="en-US" sz="1600"/>
              <a:t>For L1 ∩ L2,  M=(Q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a:t>
            </a:r>
            <a:r>
              <a:rPr lang="en-US" sz="1600">
                <a:latin typeface="Garamond"/>
                <a:ea typeface="Garamond"/>
                <a:cs typeface="Garamond"/>
                <a:sym typeface="Garamond"/>
              </a:rPr>
              <a:t>, q</a:t>
            </a:r>
            <a:r>
              <a:rPr baseline="-25000" lang="en-US" sz="1600">
                <a:latin typeface="Garamond"/>
                <a:ea typeface="Garamond"/>
                <a:cs typeface="Garamond"/>
                <a:sym typeface="Garamond"/>
              </a:rPr>
              <a:t>0</a:t>
            </a:r>
            <a:r>
              <a:rPr lang="en-US" sz="1600">
                <a:latin typeface="Garamond"/>
                <a:ea typeface="Garamond"/>
                <a:cs typeface="Garamond"/>
                <a:sym typeface="Garamond"/>
              </a:rPr>
              <a:t>,   </a:t>
            </a:r>
            <a:r>
              <a:rPr i="1" lang="en-US" sz="1600">
                <a:latin typeface="Garamond"/>
                <a:ea typeface="Garamond"/>
                <a:cs typeface="Garamond"/>
                <a:sym typeface="Garamond"/>
              </a:rPr>
              <a:t>F </a:t>
            </a:r>
            <a:r>
              <a:rPr lang="en-US" sz="1600">
                <a:latin typeface="Garamond"/>
                <a:ea typeface="Garamond"/>
                <a:cs typeface="Garamond"/>
                <a:sym typeface="Garamond"/>
              </a:rPr>
              <a:t>)</a:t>
            </a:r>
            <a:endParaRPr sz="1600"/>
          </a:p>
          <a:p>
            <a:pPr indent="0" lvl="0" marL="0" rtl="0" algn="l">
              <a:spcBef>
                <a:spcPts val="320"/>
              </a:spcBef>
              <a:spcAft>
                <a:spcPts val="0"/>
              </a:spcAft>
              <a:buSzPts val="1600"/>
              <a:buNone/>
            </a:pPr>
            <a:r>
              <a:rPr lang="en-US" sz="1600"/>
              <a:t>                    Q=Q1  X Q2 cross product of Q1 and Q2</a:t>
            </a:r>
            <a:endParaRPr/>
          </a:p>
          <a:p>
            <a:pPr indent="0" lvl="0" marL="0" rtl="0" algn="l">
              <a:spcBef>
                <a:spcPts val="320"/>
              </a:spcBef>
              <a:spcAft>
                <a:spcPts val="0"/>
              </a:spcAft>
              <a:buSzPts val="1600"/>
              <a:buNone/>
            </a:pPr>
            <a:r>
              <a:rPr lang="en-US" sz="1600"/>
              <a:t>                     q</a:t>
            </a:r>
            <a:r>
              <a:rPr baseline="-25000" lang="en-US" sz="1600"/>
              <a:t>0</a:t>
            </a:r>
            <a:r>
              <a:rPr lang="en-US" sz="1600"/>
              <a:t> is (</a:t>
            </a:r>
            <a:r>
              <a:rPr lang="en-US" sz="1600">
                <a:latin typeface="Garamond"/>
                <a:ea typeface="Garamond"/>
                <a:cs typeface="Garamond"/>
                <a:sym typeface="Garamond"/>
              </a:rPr>
              <a:t>q</a:t>
            </a:r>
            <a:r>
              <a:rPr baseline="-25000" lang="en-US" sz="1600">
                <a:latin typeface="Garamond"/>
                <a:ea typeface="Garamond"/>
                <a:cs typeface="Garamond"/>
                <a:sym typeface="Garamond"/>
              </a:rPr>
              <a:t>0</a:t>
            </a:r>
            <a:r>
              <a:rPr baseline="30000" lang="en-US" sz="1600">
                <a:latin typeface="Garamond"/>
                <a:ea typeface="Garamond"/>
                <a:cs typeface="Garamond"/>
                <a:sym typeface="Garamond"/>
              </a:rPr>
              <a:t>1</a:t>
            </a:r>
            <a:r>
              <a:rPr lang="en-US" sz="1600"/>
              <a:t> , </a:t>
            </a:r>
            <a:r>
              <a:rPr lang="en-US" sz="1600">
                <a:latin typeface="Garamond"/>
                <a:ea typeface="Garamond"/>
                <a:cs typeface="Garamond"/>
                <a:sym typeface="Garamond"/>
              </a:rPr>
              <a:t>q</a:t>
            </a:r>
            <a:r>
              <a:rPr baseline="-25000" lang="en-US" sz="1600">
                <a:latin typeface="Garamond"/>
                <a:ea typeface="Garamond"/>
                <a:cs typeface="Garamond"/>
                <a:sym typeface="Garamond"/>
              </a:rPr>
              <a:t>0</a:t>
            </a:r>
            <a:r>
              <a:rPr baseline="30000" lang="en-US" sz="1600">
                <a:latin typeface="Garamond"/>
                <a:ea typeface="Garamond"/>
                <a:cs typeface="Garamond"/>
                <a:sym typeface="Garamond"/>
              </a:rPr>
              <a:t>2 </a:t>
            </a:r>
            <a:r>
              <a:rPr lang="en-US" sz="1600"/>
              <a:t>)  ,  F = F1 x F2,</a:t>
            </a:r>
            <a:endParaRPr/>
          </a:p>
          <a:p>
            <a:pPr indent="0" lvl="0" marL="0" rtl="0" algn="l">
              <a:spcBef>
                <a:spcPts val="320"/>
              </a:spcBef>
              <a:spcAft>
                <a:spcPts val="0"/>
              </a:spcAft>
              <a:buSzPts val="1600"/>
              <a:buNone/>
            </a:pPr>
            <a:r>
              <a:rPr lang="en-US" sz="1600"/>
              <a:t>             </a:t>
            </a:r>
            <a:r>
              <a:rPr lang="en-US" sz="1400">
                <a:latin typeface="Noto Sans Symbols"/>
                <a:ea typeface="Noto Sans Symbols"/>
                <a:cs typeface="Noto Sans Symbols"/>
                <a:sym typeface="Noto Sans Symbols"/>
              </a:rPr>
              <a:t>δ</a:t>
            </a:r>
            <a:r>
              <a:rPr lang="en-US" sz="1400"/>
              <a:t>((q1, q2), 0) =(</a:t>
            </a:r>
            <a:r>
              <a:rPr lang="en-US" sz="1400">
                <a:latin typeface="Noto Sans Symbols"/>
                <a:ea typeface="Noto Sans Symbols"/>
                <a:cs typeface="Noto Sans Symbols"/>
                <a:sym typeface="Noto Sans Symbols"/>
              </a:rPr>
              <a:t>δ1</a:t>
            </a:r>
            <a:r>
              <a:rPr lang="en-US" sz="1400"/>
              <a:t>(q1, 0) , </a:t>
            </a:r>
            <a:r>
              <a:rPr lang="en-US" sz="1400">
                <a:latin typeface="Noto Sans Symbols"/>
                <a:ea typeface="Noto Sans Symbols"/>
                <a:cs typeface="Noto Sans Symbols"/>
                <a:sym typeface="Noto Sans Symbols"/>
              </a:rPr>
              <a:t>δ2</a:t>
            </a:r>
            <a:r>
              <a:rPr lang="en-US" sz="1400"/>
              <a:t>(q2, 0)) ; </a:t>
            </a:r>
            <a:r>
              <a:rPr lang="en-US" sz="1400">
                <a:latin typeface="Noto Sans Symbols"/>
                <a:ea typeface="Noto Sans Symbols"/>
                <a:cs typeface="Noto Sans Symbols"/>
                <a:sym typeface="Noto Sans Symbols"/>
              </a:rPr>
              <a:t>δ</a:t>
            </a:r>
            <a:r>
              <a:rPr lang="en-US" sz="1400"/>
              <a:t>((q1, q2), 1) =(</a:t>
            </a:r>
            <a:r>
              <a:rPr lang="en-US" sz="1400">
                <a:latin typeface="Noto Sans Symbols"/>
                <a:ea typeface="Noto Sans Symbols"/>
                <a:cs typeface="Noto Sans Symbols"/>
                <a:sym typeface="Noto Sans Symbols"/>
              </a:rPr>
              <a:t>δ1</a:t>
            </a:r>
            <a:r>
              <a:rPr lang="en-US" sz="1400"/>
              <a:t>(q1, 1) , </a:t>
            </a:r>
            <a:r>
              <a:rPr lang="en-US" sz="1400">
                <a:latin typeface="Noto Sans Symbols"/>
                <a:ea typeface="Noto Sans Symbols"/>
                <a:cs typeface="Noto Sans Symbols"/>
                <a:sym typeface="Noto Sans Symbols"/>
              </a:rPr>
              <a:t>δ2</a:t>
            </a:r>
            <a:r>
              <a:rPr lang="en-US" sz="1400"/>
              <a:t>(q2, 1))</a:t>
            </a:r>
            <a:endParaRPr sz="1600"/>
          </a:p>
        </p:txBody>
      </p:sp>
      <p:sp>
        <p:nvSpPr>
          <p:cNvPr id="2447" name="Google Shape;2447;p17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448" name="Google Shape;2448;p17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449" name="Google Shape;2449;p17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50" name="Google Shape;2450;p171"/>
          <p:cNvPicPr preferRelativeResize="0"/>
          <p:nvPr/>
        </p:nvPicPr>
        <p:blipFill rotWithShape="1">
          <a:blip r:embed="rId3">
            <a:alphaModFix/>
          </a:blip>
          <a:srcRect b="0" l="0" r="0" t="0"/>
          <a:stretch/>
        </p:blipFill>
        <p:spPr>
          <a:xfrm>
            <a:off x="385004" y="3759344"/>
            <a:ext cx="1062796" cy="1511905"/>
          </a:xfrm>
          <a:prstGeom prst="rect">
            <a:avLst/>
          </a:prstGeom>
          <a:noFill/>
          <a:ln>
            <a:noFill/>
          </a:ln>
        </p:spPr>
      </p:pic>
      <p:pic>
        <p:nvPicPr>
          <p:cNvPr id="2451" name="Google Shape;2451;p171"/>
          <p:cNvPicPr preferRelativeResize="0"/>
          <p:nvPr/>
        </p:nvPicPr>
        <p:blipFill rotWithShape="1">
          <a:blip r:embed="rId4">
            <a:alphaModFix/>
          </a:blip>
          <a:srcRect b="0" l="0" r="0" t="0"/>
          <a:stretch/>
        </p:blipFill>
        <p:spPr>
          <a:xfrm>
            <a:off x="1961197" y="4259817"/>
            <a:ext cx="3181741" cy="1011432"/>
          </a:xfrm>
          <a:prstGeom prst="rect">
            <a:avLst/>
          </a:prstGeom>
          <a:noFill/>
          <a:ln>
            <a:noFill/>
          </a:ln>
        </p:spPr>
      </p:pic>
      <p:sp>
        <p:nvSpPr>
          <p:cNvPr id="2452" name="Google Shape;2452;p171"/>
          <p:cNvSpPr txBox="1"/>
          <p:nvPr/>
        </p:nvSpPr>
        <p:spPr>
          <a:xfrm flipH="1">
            <a:off x="251268" y="3400426"/>
            <a:ext cx="170992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DFA for L1</a:t>
            </a:r>
            <a:endParaRPr sz="1400">
              <a:solidFill>
                <a:schemeClr val="dk1"/>
              </a:solidFill>
              <a:latin typeface="Verdana"/>
              <a:ea typeface="Verdana"/>
              <a:cs typeface="Verdana"/>
              <a:sym typeface="Verdana"/>
            </a:endParaRPr>
          </a:p>
        </p:txBody>
      </p:sp>
      <p:sp>
        <p:nvSpPr>
          <p:cNvPr id="2453" name="Google Shape;2453;p171"/>
          <p:cNvSpPr txBox="1"/>
          <p:nvPr/>
        </p:nvSpPr>
        <p:spPr>
          <a:xfrm flipH="1">
            <a:off x="2725677" y="3820411"/>
            <a:ext cx="170992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DFA for L2</a:t>
            </a:r>
            <a:endParaRPr sz="1400">
              <a:solidFill>
                <a:schemeClr val="dk1"/>
              </a:solidFill>
              <a:latin typeface="Verdana"/>
              <a:ea typeface="Verdana"/>
              <a:cs typeface="Verdana"/>
              <a:sym typeface="Verdana"/>
            </a:endParaRPr>
          </a:p>
        </p:txBody>
      </p:sp>
      <p:sp>
        <p:nvSpPr>
          <p:cNvPr id="2454" name="Google Shape;2454;p171"/>
          <p:cNvSpPr txBox="1"/>
          <p:nvPr/>
        </p:nvSpPr>
        <p:spPr>
          <a:xfrm flipH="1">
            <a:off x="8229600" y="4515742"/>
            <a:ext cx="226314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DFA for L1 ∩ L2</a:t>
            </a:r>
            <a:endParaRPr/>
          </a:p>
        </p:txBody>
      </p:sp>
      <p:pic>
        <p:nvPicPr>
          <p:cNvPr id="2455" name="Google Shape;2455;p171"/>
          <p:cNvPicPr preferRelativeResize="0"/>
          <p:nvPr/>
        </p:nvPicPr>
        <p:blipFill rotWithShape="1">
          <a:blip r:embed="rId5">
            <a:alphaModFix/>
          </a:blip>
          <a:srcRect b="0" l="0" r="0" t="0"/>
          <a:stretch/>
        </p:blipFill>
        <p:spPr>
          <a:xfrm>
            <a:off x="5498454" y="3554314"/>
            <a:ext cx="2731146" cy="2038532"/>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17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Another Example for Intersection of Two RL’s</a:t>
            </a:r>
            <a:endParaRPr sz="2400"/>
          </a:p>
        </p:txBody>
      </p:sp>
      <p:sp>
        <p:nvSpPr>
          <p:cNvPr id="2461" name="Google Shape;2461;p17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462" name="Google Shape;2462;p17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463" name="Google Shape;2463;p17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464" name="Google Shape;2464;p17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65" name="Google Shape;2465;p172"/>
          <p:cNvPicPr preferRelativeResize="0"/>
          <p:nvPr/>
        </p:nvPicPr>
        <p:blipFill rotWithShape="1">
          <a:blip r:embed="rId3">
            <a:alphaModFix/>
          </a:blip>
          <a:srcRect b="0" l="0" r="0" t="0"/>
          <a:stretch/>
        </p:blipFill>
        <p:spPr>
          <a:xfrm>
            <a:off x="670559" y="1079500"/>
            <a:ext cx="8356367" cy="41402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17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471" name="Google Shape;2471;p17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Suppose a language L1 has 2 states and L2 has 2 states. After using the cross product construction method, we have a machine M that accepts L1 ∩ L2. The total number of states in M:</a:t>
            </a:r>
            <a:br>
              <a:rPr lang="en-US" sz="1800"/>
            </a:br>
            <a:r>
              <a:rPr lang="en-US" sz="1800"/>
              <a:t>a) 6</a:t>
            </a:r>
            <a:br>
              <a:rPr lang="en-US" sz="1800"/>
            </a:br>
            <a:r>
              <a:rPr lang="en-US" sz="1800"/>
              <a:t>b) 4</a:t>
            </a:r>
            <a:br>
              <a:rPr lang="en-US" sz="1800"/>
            </a:br>
            <a:r>
              <a:rPr lang="en-US" sz="1800"/>
              <a:t>c) 2</a:t>
            </a:r>
            <a:br>
              <a:rPr lang="en-US" sz="1800"/>
            </a:br>
            <a:r>
              <a:rPr lang="en-US" sz="1800"/>
              <a:t>d) 8</a:t>
            </a:r>
            <a:br>
              <a:rPr lang="en-US" sz="1800"/>
            </a:br>
            <a:endParaRPr sz="1800"/>
          </a:p>
        </p:txBody>
      </p:sp>
      <p:sp>
        <p:nvSpPr>
          <p:cNvPr id="2472" name="Google Shape;2472;p17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473" name="Google Shape;2473;p17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474" name="Google Shape;2474;p17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17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480" name="Google Shape;2480;p17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Suppose a language L1 has 2 states and L2 has 2 states. After using the cross product construction method, we have a machine M that accepts L1 ∩ L2. The total number of states in M:</a:t>
            </a:r>
            <a:br>
              <a:rPr lang="en-US" sz="1800"/>
            </a:br>
            <a:r>
              <a:rPr lang="en-US" sz="1800"/>
              <a:t>a) 6</a:t>
            </a:r>
            <a:br>
              <a:rPr lang="en-US" sz="1800"/>
            </a:br>
            <a:r>
              <a:rPr b="1" lang="en-US" sz="1800"/>
              <a:t>b) 4</a:t>
            </a:r>
            <a:br>
              <a:rPr lang="en-US" sz="1800"/>
            </a:br>
            <a:r>
              <a:rPr lang="en-US" sz="1800"/>
              <a:t>c) 2</a:t>
            </a:r>
            <a:br>
              <a:rPr lang="en-US" sz="1800"/>
            </a:br>
            <a:r>
              <a:rPr lang="en-US" sz="1800"/>
              <a:t>d) 8</a:t>
            </a:r>
            <a:br>
              <a:rPr lang="en-US" sz="1800"/>
            </a:br>
            <a:endParaRPr sz="1800"/>
          </a:p>
          <a:p>
            <a:pPr indent="0" lvl="0" marL="0" rtl="0" algn="l">
              <a:spcBef>
                <a:spcPts val="360"/>
              </a:spcBef>
              <a:spcAft>
                <a:spcPts val="0"/>
              </a:spcAft>
              <a:buSzPts val="1800"/>
              <a:buNone/>
            </a:pPr>
            <a:r>
              <a:rPr lang="en-US" sz="1800"/>
              <a:t>Answer: 4</a:t>
            </a:r>
            <a:br>
              <a:rPr lang="en-US" sz="1800"/>
            </a:br>
            <a:r>
              <a:rPr lang="en-US" sz="1800"/>
              <a:t>Explanation: M is defined as: (Q, </a:t>
            </a:r>
            <a:r>
              <a:rPr lang="en-US" sz="1800">
                <a:latin typeface="Noto Sans Symbols"/>
                <a:ea typeface="Noto Sans Symbols"/>
                <a:cs typeface="Noto Sans Symbols"/>
                <a:sym typeface="Noto Sans Symbols"/>
              </a:rPr>
              <a:t>Σ</a:t>
            </a:r>
            <a:r>
              <a:rPr lang="en-US" sz="1800">
                <a:latin typeface="Garamond"/>
                <a:ea typeface="Garamond"/>
                <a:cs typeface="Garamond"/>
                <a:sym typeface="Garamond"/>
              </a:rPr>
              <a:t>, </a:t>
            </a:r>
            <a:r>
              <a:rPr lang="en-US" sz="1800">
                <a:latin typeface="Noto Sans Symbols"/>
                <a:ea typeface="Noto Sans Symbols"/>
                <a:cs typeface="Noto Sans Symbols"/>
                <a:sym typeface="Noto Sans Symbols"/>
              </a:rPr>
              <a:t>δ</a:t>
            </a:r>
            <a:r>
              <a:rPr lang="en-US" sz="1800"/>
              <a:t>, q0, F)</a:t>
            </a:r>
            <a:br>
              <a:rPr lang="en-US" sz="1800"/>
            </a:br>
            <a:r>
              <a:rPr lang="en-US" sz="1800"/>
              <a:t>where Q=Q1*Q2 and F=F1*F2</a:t>
            </a:r>
            <a:endParaRPr/>
          </a:p>
          <a:p>
            <a:pPr indent="0" lvl="0" marL="0" rtl="0" algn="l">
              <a:spcBef>
                <a:spcPts val="360"/>
              </a:spcBef>
              <a:spcAft>
                <a:spcPts val="0"/>
              </a:spcAft>
              <a:buSzPts val="1800"/>
              <a:buNone/>
            </a:pPr>
            <a:br>
              <a:rPr lang="en-US" sz="1800"/>
            </a:br>
            <a:endParaRPr sz="1800"/>
          </a:p>
        </p:txBody>
      </p:sp>
      <p:sp>
        <p:nvSpPr>
          <p:cNvPr id="2481" name="Google Shape;2481;p17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482" name="Google Shape;2482;p17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483" name="Google Shape;2483;p17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17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RL’s are closed under Complement  Operation</a:t>
            </a:r>
            <a:endParaRPr/>
          </a:p>
        </p:txBody>
      </p:sp>
      <p:sp>
        <p:nvSpPr>
          <p:cNvPr id="2489" name="Google Shape;2489;p17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490" name="Google Shape;2490;p17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491" name="Google Shape;2491;p17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492" name="Google Shape;2492;p17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93" name="Google Shape;2493;p175"/>
          <p:cNvPicPr preferRelativeResize="0"/>
          <p:nvPr/>
        </p:nvPicPr>
        <p:blipFill rotWithShape="1">
          <a:blip r:embed="rId3">
            <a:alphaModFix/>
          </a:blip>
          <a:srcRect b="0" l="0" r="0" t="0"/>
          <a:stretch/>
        </p:blipFill>
        <p:spPr>
          <a:xfrm>
            <a:off x="623414" y="1079500"/>
            <a:ext cx="7339487" cy="1843572"/>
          </a:xfrm>
          <a:prstGeom prst="rect">
            <a:avLst/>
          </a:prstGeom>
          <a:noFill/>
          <a:ln>
            <a:noFill/>
          </a:ln>
        </p:spPr>
      </p:pic>
      <p:pic>
        <p:nvPicPr>
          <p:cNvPr id="2494" name="Google Shape;2494;p175"/>
          <p:cNvPicPr preferRelativeResize="0"/>
          <p:nvPr/>
        </p:nvPicPr>
        <p:blipFill rotWithShape="1">
          <a:blip r:embed="rId4">
            <a:alphaModFix/>
          </a:blip>
          <a:srcRect b="0" l="0" r="0" t="0"/>
          <a:stretch/>
        </p:blipFill>
        <p:spPr>
          <a:xfrm>
            <a:off x="335280" y="3202195"/>
            <a:ext cx="3398520" cy="1897945"/>
          </a:xfrm>
          <a:prstGeom prst="rect">
            <a:avLst/>
          </a:prstGeom>
          <a:noFill/>
          <a:ln>
            <a:noFill/>
          </a:ln>
        </p:spPr>
      </p:pic>
      <p:pic>
        <p:nvPicPr>
          <p:cNvPr id="2495" name="Google Shape;2495;p175"/>
          <p:cNvPicPr preferRelativeResize="0"/>
          <p:nvPr/>
        </p:nvPicPr>
        <p:blipFill rotWithShape="1">
          <a:blip r:embed="rId5">
            <a:alphaModFix/>
          </a:blip>
          <a:srcRect b="0" l="0" r="0" t="0"/>
          <a:stretch/>
        </p:blipFill>
        <p:spPr>
          <a:xfrm>
            <a:off x="5181600" y="3100629"/>
            <a:ext cx="3855720" cy="210107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sp>
        <p:nvSpPr>
          <p:cNvPr id="2500" name="Google Shape;2500;p17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501" name="Google Shape;2501;p17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If L1 and L2′ are regular languages, L1 ∩ (L2′ U L1′)’ will be</a:t>
            </a:r>
            <a:br>
              <a:rPr lang="en-US" sz="2000"/>
            </a:br>
            <a:r>
              <a:rPr lang="en-US" sz="2000"/>
              <a:t>a) Regular</a:t>
            </a:r>
            <a:br>
              <a:rPr lang="en-US" sz="2000"/>
            </a:br>
            <a:r>
              <a:rPr lang="en-US" sz="2000"/>
              <a:t>b) Non regular</a:t>
            </a:r>
            <a:br>
              <a:rPr lang="en-US" sz="2000"/>
            </a:br>
            <a:r>
              <a:rPr lang="en-US" sz="2000"/>
              <a:t>c) May be regular</a:t>
            </a:r>
            <a:br>
              <a:rPr lang="en-US" sz="2000"/>
            </a:br>
            <a:r>
              <a:rPr lang="en-US" sz="2000"/>
              <a:t>d) None of the mentioned</a:t>
            </a:r>
            <a:endParaRPr sz="2000"/>
          </a:p>
          <a:p>
            <a:pPr indent="0" lvl="0" marL="0" rtl="0" algn="l">
              <a:spcBef>
                <a:spcPts val="400"/>
              </a:spcBef>
              <a:spcAft>
                <a:spcPts val="0"/>
              </a:spcAft>
              <a:buSzPts val="2000"/>
              <a:buNone/>
            </a:pPr>
            <a:r>
              <a:rPr lang="en-US" sz="2000"/>
              <a:t>Note: L2’ is the complement of the language L2</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p:txBody>
      </p:sp>
      <p:sp>
        <p:nvSpPr>
          <p:cNvPr id="2502" name="Google Shape;2502;p17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503" name="Google Shape;2503;p17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504" name="Google Shape;2504;p17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sp>
        <p:nvSpPr>
          <p:cNvPr id="2509" name="Google Shape;2509;p17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510" name="Google Shape;2510;p17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If L1 and L2′ are regular languages, L1 ∩ (L2′ U L1′)’ will be</a:t>
            </a:r>
            <a:br>
              <a:rPr lang="en-US" sz="2000"/>
            </a:br>
            <a:r>
              <a:rPr b="1" lang="en-US" sz="2000"/>
              <a:t>a) Regular</a:t>
            </a:r>
            <a:br>
              <a:rPr lang="en-US" sz="2000"/>
            </a:br>
            <a:r>
              <a:rPr lang="en-US" sz="2000"/>
              <a:t>b) Non regular</a:t>
            </a:r>
            <a:br>
              <a:rPr lang="en-US" sz="2000"/>
            </a:br>
            <a:r>
              <a:rPr lang="en-US" sz="2000"/>
              <a:t>c) May be regular</a:t>
            </a:r>
            <a:br>
              <a:rPr lang="en-US" sz="2000"/>
            </a:br>
            <a:r>
              <a:rPr lang="en-US" sz="2000"/>
              <a:t>d) None of the mentioned</a:t>
            </a:r>
            <a:endParaRPr sz="2000"/>
          </a:p>
          <a:p>
            <a:pPr indent="0" lvl="0" marL="0" rtl="0" algn="l">
              <a:spcBef>
                <a:spcPts val="400"/>
              </a:spcBef>
              <a:spcAft>
                <a:spcPts val="0"/>
              </a:spcAft>
              <a:buSzPts val="2000"/>
              <a:buNone/>
            </a:pPr>
            <a:r>
              <a:rPr lang="en-US" sz="2000"/>
              <a:t>Note: L2’ is the complement of the language L2</a:t>
            </a:r>
            <a:endParaRPr sz="2000"/>
          </a:p>
          <a:p>
            <a:pPr indent="0" lvl="0" marL="0" rtl="0" algn="l">
              <a:spcBef>
                <a:spcPts val="400"/>
              </a:spcBef>
              <a:spcAft>
                <a:spcPts val="0"/>
              </a:spcAft>
              <a:buSzPts val="2000"/>
              <a:buNone/>
            </a:pPr>
            <a:r>
              <a:t/>
            </a:r>
            <a:endParaRPr sz="2000"/>
          </a:p>
          <a:p>
            <a:pPr indent="-469900" lvl="0" marL="469900" rtl="0" algn="l">
              <a:spcBef>
                <a:spcPts val="400"/>
              </a:spcBef>
              <a:spcAft>
                <a:spcPts val="0"/>
              </a:spcAft>
              <a:buSzPts val="2000"/>
              <a:buChar char="□"/>
            </a:pPr>
            <a:r>
              <a:rPr lang="en-US" sz="2000"/>
              <a:t>Answer: a</a:t>
            </a:r>
            <a:br>
              <a:rPr lang="en-US" sz="2000"/>
            </a:br>
            <a:r>
              <a:rPr lang="en-US" sz="2000"/>
              <a:t>Explanation: If L1 is regular, so is L1′ and if L1′ and L2′ are regular so is L1′ U L2′. Further, regular languages are also closed under intersection operation.</a:t>
            </a:r>
            <a:endParaRPr/>
          </a:p>
          <a:p>
            <a:pPr indent="0" lvl="0" marL="0" rtl="0" algn="l">
              <a:spcBef>
                <a:spcPts val="400"/>
              </a:spcBef>
              <a:spcAft>
                <a:spcPts val="0"/>
              </a:spcAft>
              <a:buSzPts val="2000"/>
              <a:buNone/>
            </a:pPr>
            <a:r>
              <a:t/>
            </a:r>
            <a:endParaRPr sz="2000"/>
          </a:p>
        </p:txBody>
      </p:sp>
      <p:sp>
        <p:nvSpPr>
          <p:cNvPr id="2511" name="Google Shape;2511;p17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512" name="Google Shape;2512;p17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513" name="Google Shape;2513;p17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17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Closure Properties of Regular Languages (RL)</a:t>
            </a:r>
            <a:endParaRPr sz="2400"/>
          </a:p>
        </p:txBody>
      </p:sp>
      <p:sp>
        <p:nvSpPr>
          <p:cNvPr id="2519" name="Google Shape;2519;p17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Resultant languages obtained by performing some operations on regular languages are also regular</a:t>
            </a:r>
            <a:endParaRPr/>
          </a:p>
          <a:p>
            <a:pPr indent="0" lvl="0" marL="0" rtl="0" algn="l">
              <a:spcBef>
                <a:spcPts val="400"/>
              </a:spcBef>
              <a:spcAft>
                <a:spcPts val="0"/>
              </a:spcAft>
              <a:buSzPts val="2000"/>
              <a:buNone/>
            </a:pPr>
            <a:r>
              <a:rPr lang="en-US" sz="2000"/>
              <a:t>Union</a:t>
            </a:r>
            <a:endParaRPr/>
          </a:p>
          <a:p>
            <a:pPr indent="0" lvl="0" marL="0" rtl="0" algn="l">
              <a:spcBef>
                <a:spcPts val="400"/>
              </a:spcBef>
              <a:spcAft>
                <a:spcPts val="0"/>
              </a:spcAft>
              <a:buSzPts val="2000"/>
              <a:buNone/>
            </a:pPr>
            <a:r>
              <a:rPr lang="en-US" sz="2000"/>
              <a:t>Concatenation</a:t>
            </a:r>
            <a:endParaRPr/>
          </a:p>
          <a:p>
            <a:pPr indent="0" lvl="0" marL="0" rtl="0" algn="l">
              <a:spcBef>
                <a:spcPts val="400"/>
              </a:spcBef>
              <a:spcAft>
                <a:spcPts val="0"/>
              </a:spcAft>
              <a:buSzPts val="2000"/>
              <a:buNone/>
            </a:pPr>
            <a:r>
              <a:rPr lang="en-US" sz="2000"/>
              <a:t>Kleene’s  star </a:t>
            </a:r>
            <a:endParaRPr/>
          </a:p>
          <a:p>
            <a:pPr indent="0" lvl="0" marL="0" rtl="0" algn="l">
              <a:spcBef>
                <a:spcPts val="400"/>
              </a:spcBef>
              <a:spcAft>
                <a:spcPts val="0"/>
              </a:spcAft>
              <a:buSzPts val="2000"/>
              <a:buNone/>
            </a:pPr>
            <a:r>
              <a:rPr lang="en-US" sz="2000"/>
              <a:t>Intersection</a:t>
            </a:r>
            <a:endParaRPr/>
          </a:p>
          <a:p>
            <a:pPr indent="0" lvl="0" marL="0" rtl="0" algn="l">
              <a:spcBef>
                <a:spcPts val="400"/>
              </a:spcBef>
              <a:spcAft>
                <a:spcPts val="0"/>
              </a:spcAft>
              <a:buSzPts val="2000"/>
              <a:buNone/>
            </a:pPr>
            <a:r>
              <a:rPr lang="en-US" sz="2000"/>
              <a:t>Complement</a:t>
            </a:r>
            <a:endParaRPr/>
          </a:p>
          <a:p>
            <a:pPr indent="0" lvl="0" marL="0" rtl="0" algn="l">
              <a:spcBef>
                <a:spcPts val="400"/>
              </a:spcBef>
              <a:spcAft>
                <a:spcPts val="0"/>
              </a:spcAft>
              <a:buSzPts val="2000"/>
              <a:buNone/>
            </a:pPr>
            <a:r>
              <a:rPr lang="en-US" sz="2000"/>
              <a:t>Difference</a:t>
            </a:r>
            <a:endParaRPr/>
          </a:p>
          <a:p>
            <a:pPr indent="0" lvl="0" marL="0" rtl="0" algn="l">
              <a:spcBef>
                <a:spcPts val="400"/>
              </a:spcBef>
              <a:spcAft>
                <a:spcPts val="0"/>
              </a:spcAft>
              <a:buSzPts val="2000"/>
              <a:buNone/>
            </a:pPr>
            <a:r>
              <a:rPr lang="en-US" sz="2000"/>
              <a:t>Reversal</a:t>
            </a:r>
            <a:endParaRPr/>
          </a:p>
          <a:p>
            <a:pPr indent="0" lvl="0" marL="0" rtl="0" algn="l">
              <a:spcBef>
                <a:spcPts val="400"/>
              </a:spcBef>
              <a:spcAft>
                <a:spcPts val="0"/>
              </a:spcAft>
              <a:buSzPts val="2000"/>
              <a:buNone/>
            </a:pPr>
            <a:r>
              <a:rPr lang="en-US" sz="2000"/>
              <a:t>Homomorphism</a:t>
            </a:r>
            <a:endParaRPr/>
          </a:p>
          <a:p>
            <a:pPr indent="0" lvl="0" marL="0" rtl="0" algn="l">
              <a:spcBef>
                <a:spcPts val="400"/>
              </a:spcBef>
              <a:spcAft>
                <a:spcPts val="0"/>
              </a:spcAft>
              <a:buSzPts val="2000"/>
              <a:buNone/>
            </a:pPr>
            <a:r>
              <a:rPr lang="en-US" sz="2000"/>
              <a:t>Inverse Homomorphism</a:t>
            </a:r>
            <a:endParaRPr/>
          </a:p>
        </p:txBody>
      </p:sp>
      <p:sp>
        <p:nvSpPr>
          <p:cNvPr id="2520" name="Google Shape;2520;p17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521" name="Google Shape;2521;p17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522" name="Google Shape;2522;p17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17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RL’s are closed under Difference Operation</a:t>
            </a:r>
            <a:endParaRPr sz="2800"/>
          </a:p>
        </p:txBody>
      </p:sp>
      <p:sp>
        <p:nvSpPr>
          <p:cNvPr id="2528" name="Google Shape;2528;p17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just">
              <a:spcBef>
                <a:spcPts val="0"/>
              </a:spcBef>
              <a:spcAft>
                <a:spcPts val="0"/>
              </a:spcAft>
              <a:buSzPts val="2000"/>
              <a:buChar char="□"/>
            </a:pPr>
            <a:r>
              <a:rPr lang="en-US" sz="2000"/>
              <a:t>Let L1 and L2 be two regular languages  then the difference between two languages, L1-L2, is the set of strings that are in L1 but not in L2</a:t>
            </a:r>
            <a:endParaRPr/>
          </a:p>
          <a:p>
            <a:pPr indent="-469900" lvl="0" marL="469900" rtl="0" algn="just">
              <a:spcBef>
                <a:spcPts val="400"/>
              </a:spcBef>
              <a:spcAft>
                <a:spcPts val="0"/>
              </a:spcAft>
              <a:buSzPts val="2000"/>
              <a:buChar char="□"/>
            </a:pPr>
            <a:r>
              <a:rPr lang="en-US" sz="2000"/>
              <a:t>L1-L2 = L1 ∩ L2</a:t>
            </a:r>
            <a:endParaRPr/>
          </a:p>
          <a:p>
            <a:pPr indent="-342900" lvl="0" marL="469900" rtl="0" algn="just">
              <a:spcBef>
                <a:spcPts val="400"/>
              </a:spcBef>
              <a:spcAft>
                <a:spcPts val="0"/>
              </a:spcAft>
              <a:buSzPts val="2000"/>
              <a:buNone/>
            </a:pPr>
            <a:r>
              <a:t/>
            </a:r>
            <a:endParaRPr sz="2000"/>
          </a:p>
          <a:p>
            <a:pPr indent="-469900" lvl="0" marL="469900" rtl="0" algn="just">
              <a:spcBef>
                <a:spcPts val="400"/>
              </a:spcBef>
              <a:spcAft>
                <a:spcPts val="0"/>
              </a:spcAft>
              <a:buSzPts val="2000"/>
              <a:buChar char="□"/>
            </a:pPr>
            <a:r>
              <a:rPr lang="en-US" sz="2000"/>
              <a:t>As shown previously, Intersection and Complement are closed under Regular languages, therefore Difference operation is also closed under Regular languages</a:t>
            </a:r>
            <a:endParaRPr sz="2000"/>
          </a:p>
        </p:txBody>
      </p:sp>
      <p:sp>
        <p:nvSpPr>
          <p:cNvPr id="2529" name="Google Shape;2529;p17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530" name="Google Shape;2530;p17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531" name="Google Shape;2531;p17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260" name="Google Shape;260;p1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Obtain Regular Expressions (RE) for the following language over </a:t>
            </a:r>
            <a:r>
              <a:rPr lang="en-US" sz="1800">
                <a:latin typeface="Noto Sans Symbols"/>
                <a:ea typeface="Noto Sans Symbols"/>
                <a:cs typeface="Noto Sans Symbols"/>
                <a:sym typeface="Noto Sans Symbols"/>
              </a:rPr>
              <a:t>Σ </a:t>
            </a:r>
            <a:r>
              <a:rPr lang="en-US" sz="1800"/>
              <a:t>={a,b}</a:t>
            </a:r>
            <a:endParaRPr/>
          </a:p>
          <a:p>
            <a:pPr indent="0" lvl="0" marL="0" rtl="0" algn="l">
              <a:spcBef>
                <a:spcPts val="360"/>
              </a:spcBef>
              <a:spcAft>
                <a:spcPts val="0"/>
              </a:spcAft>
              <a:buSzPts val="1800"/>
              <a:buNone/>
            </a:pPr>
            <a:r>
              <a:rPr lang="en-US" sz="1800"/>
              <a:t>i. Set of string of a’s and b’s ending with string “abb”</a:t>
            </a:r>
            <a:endParaRPr/>
          </a:p>
          <a:p>
            <a:pPr indent="0" lvl="0" marL="0" rtl="0" algn="l">
              <a:spcBef>
                <a:spcPts val="360"/>
              </a:spcBef>
              <a:spcAft>
                <a:spcPts val="0"/>
              </a:spcAft>
              <a:buSzPts val="1800"/>
              <a:buNone/>
            </a:pPr>
            <a:r>
              <a:rPr lang="en-US" sz="1800"/>
              <a:t>ii. Set of string of a’s and b’s starting with string “ab”</a:t>
            </a:r>
            <a:endParaRPr/>
          </a:p>
          <a:p>
            <a:pPr indent="0" lvl="0" marL="0" rtl="0" algn="l">
              <a:spcBef>
                <a:spcPts val="360"/>
              </a:spcBef>
              <a:spcAft>
                <a:spcPts val="0"/>
              </a:spcAft>
              <a:buSzPts val="1800"/>
              <a:buNone/>
            </a:pPr>
            <a:r>
              <a:rPr lang="en-US" sz="1800"/>
              <a:t>iii. Set of string of a’s and b’s having substring “aa”</a:t>
            </a:r>
            <a:endParaRPr/>
          </a:p>
          <a:p>
            <a:pPr indent="0" lvl="0" marL="0" rtl="0" algn="l">
              <a:spcBef>
                <a:spcPts val="360"/>
              </a:spcBef>
              <a:spcAft>
                <a:spcPts val="0"/>
              </a:spcAft>
              <a:buSzPts val="1800"/>
              <a:buNone/>
            </a:pPr>
            <a:r>
              <a:rPr lang="en-US" sz="1800"/>
              <a:t>iv. Set of strings consisting of atleast one “a” followed by string consisting of atleast one “b” </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Answer:</a:t>
            </a:r>
            <a:endParaRPr/>
          </a:p>
          <a:p>
            <a:pPr indent="0" lvl="0" marL="0" rtl="0" algn="l">
              <a:spcBef>
                <a:spcPts val="360"/>
              </a:spcBef>
              <a:spcAft>
                <a:spcPts val="0"/>
              </a:spcAft>
              <a:buSzPts val="1800"/>
              <a:buNone/>
            </a:pPr>
            <a:r>
              <a:rPr lang="en-US" sz="1800"/>
              <a:t>i. (a+b)*abb</a:t>
            </a:r>
            <a:endParaRPr sz="1800"/>
          </a:p>
          <a:p>
            <a:pPr indent="0" lvl="0" marL="0" rtl="0" algn="l">
              <a:spcBef>
                <a:spcPts val="360"/>
              </a:spcBef>
              <a:spcAft>
                <a:spcPts val="0"/>
              </a:spcAft>
              <a:buSzPts val="1800"/>
              <a:buNone/>
            </a:pPr>
            <a:r>
              <a:rPr lang="en-US" sz="1800"/>
              <a:t>ii. ab(a+b)*</a:t>
            </a:r>
            <a:endParaRPr/>
          </a:p>
          <a:p>
            <a:pPr indent="0" lvl="0" marL="0" rtl="0" algn="l">
              <a:spcBef>
                <a:spcPts val="360"/>
              </a:spcBef>
              <a:spcAft>
                <a:spcPts val="0"/>
              </a:spcAft>
              <a:buSzPts val="1800"/>
              <a:buNone/>
            </a:pPr>
            <a:r>
              <a:rPr lang="en-US" sz="1800"/>
              <a:t>iii. (a+b)*aa(a+b)*</a:t>
            </a:r>
            <a:endParaRPr/>
          </a:p>
          <a:p>
            <a:pPr indent="0" lvl="0" marL="0" rtl="0" algn="l">
              <a:spcBef>
                <a:spcPts val="360"/>
              </a:spcBef>
              <a:spcAft>
                <a:spcPts val="0"/>
              </a:spcAft>
              <a:buSzPts val="1800"/>
              <a:buNone/>
            </a:pPr>
            <a:r>
              <a:rPr lang="en-US" sz="1800"/>
              <a:t>iv. aa*bb*</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261" name="Google Shape;261;p1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62" name="Google Shape;262;p1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63" name="Google Shape;263;p1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18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Closure under Reversal</a:t>
            </a:r>
            <a:endParaRPr/>
          </a:p>
        </p:txBody>
      </p:sp>
      <p:sp>
        <p:nvSpPr>
          <p:cNvPr id="2537" name="Google Shape;2537;p18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l">
              <a:spcBef>
                <a:spcPts val="0"/>
              </a:spcBef>
              <a:spcAft>
                <a:spcPts val="0"/>
              </a:spcAft>
              <a:buSzPts val="1600"/>
              <a:buChar char="□"/>
            </a:pPr>
            <a:r>
              <a:rPr lang="en-US" sz="1600"/>
              <a:t>Given the language L, L</a:t>
            </a:r>
            <a:r>
              <a:rPr baseline="30000" lang="en-US" sz="1600"/>
              <a:t>R</a:t>
            </a:r>
            <a:r>
              <a:rPr lang="en-US" sz="1600"/>
              <a:t> is the set of strings whose reversal is in L</a:t>
            </a:r>
            <a:endParaRPr/>
          </a:p>
          <a:p>
            <a:pPr indent="-469900" lvl="0" marL="469900" rtl="0" algn="l">
              <a:spcBef>
                <a:spcPts val="320"/>
              </a:spcBef>
              <a:spcAft>
                <a:spcPts val="0"/>
              </a:spcAft>
              <a:buSzPts val="1600"/>
              <a:buChar char="□"/>
            </a:pPr>
            <a:r>
              <a:rPr lang="en-US" sz="1600"/>
              <a:t>Example: L={1, 01, 0101}        L</a:t>
            </a:r>
            <a:r>
              <a:rPr baseline="30000" lang="en-US" sz="1600"/>
              <a:t>R</a:t>
            </a:r>
            <a:r>
              <a:rPr lang="en-US" sz="1600"/>
              <a:t>={1, 10, 1010}</a:t>
            </a:r>
            <a:endParaRPr/>
          </a:p>
          <a:p>
            <a:pPr indent="-368300" lvl="0" marL="469900" rtl="0" algn="l">
              <a:spcBef>
                <a:spcPts val="320"/>
              </a:spcBef>
              <a:spcAft>
                <a:spcPts val="0"/>
              </a:spcAft>
              <a:buSzPts val="1600"/>
              <a:buNone/>
            </a:pPr>
            <a:r>
              <a:t/>
            </a:r>
            <a:endParaRPr sz="1600"/>
          </a:p>
          <a:p>
            <a:pPr indent="-469900" lvl="0" marL="469900" rtl="0" algn="l">
              <a:spcBef>
                <a:spcPts val="320"/>
              </a:spcBef>
              <a:spcAft>
                <a:spcPts val="0"/>
              </a:spcAft>
              <a:buSzPts val="1600"/>
              <a:buChar char="□"/>
            </a:pPr>
            <a:r>
              <a:rPr lang="en-US" sz="1600"/>
              <a:t>L={w, w ∈ (0+1)* and ending with 1}</a:t>
            </a:r>
            <a:endParaRPr/>
          </a:p>
          <a:p>
            <a:pPr indent="-368300" lvl="0" marL="469900" rtl="0" algn="l">
              <a:spcBef>
                <a:spcPts val="320"/>
              </a:spcBef>
              <a:spcAft>
                <a:spcPts val="0"/>
              </a:spcAft>
              <a:buSzPts val="1600"/>
              <a:buNone/>
            </a:pPr>
            <a:r>
              <a:t/>
            </a:r>
            <a:endParaRPr sz="1600"/>
          </a:p>
        </p:txBody>
      </p:sp>
      <p:sp>
        <p:nvSpPr>
          <p:cNvPr id="2538" name="Google Shape;2538;p18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539" name="Google Shape;2539;p18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540" name="Google Shape;2540;p18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1" name="Google Shape;2541;p180"/>
          <p:cNvSpPr/>
          <p:nvPr/>
        </p:nvSpPr>
        <p:spPr>
          <a:xfrm>
            <a:off x="2892905" y="3330377"/>
            <a:ext cx="670560"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B</a:t>
            </a:r>
            <a:endParaRPr b="0" baseline="-25000" i="0" sz="1800" u="none" cap="none" strike="noStrike">
              <a:solidFill>
                <a:schemeClr val="dk1"/>
              </a:solidFill>
              <a:latin typeface="Verdana"/>
              <a:ea typeface="Verdana"/>
              <a:cs typeface="Verdana"/>
              <a:sym typeface="Verdana"/>
            </a:endParaRPr>
          </a:p>
        </p:txBody>
      </p:sp>
      <p:sp>
        <p:nvSpPr>
          <p:cNvPr id="2542" name="Google Shape;2542;p180"/>
          <p:cNvSpPr/>
          <p:nvPr/>
        </p:nvSpPr>
        <p:spPr>
          <a:xfrm>
            <a:off x="2809085" y="3266017"/>
            <a:ext cx="838200" cy="58208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baseline="-25000" i="0" sz="1800" u="none" cap="none" strike="noStrike">
              <a:solidFill>
                <a:schemeClr val="dk1"/>
              </a:solidFill>
              <a:latin typeface="Verdana"/>
              <a:ea typeface="Verdana"/>
              <a:cs typeface="Verdana"/>
              <a:sym typeface="Verdana"/>
            </a:endParaRPr>
          </a:p>
        </p:txBody>
      </p:sp>
      <p:sp>
        <p:nvSpPr>
          <p:cNvPr id="2543" name="Google Shape;2543;p180"/>
          <p:cNvSpPr/>
          <p:nvPr/>
        </p:nvSpPr>
        <p:spPr>
          <a:xfrm>
            <a:off x="1222602" y="3337599"/>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A</a:t>
            </a:r>
            <a:endParaRPr b="0" baseline="-25000" i="0" sz="1800" u="none" cap="none" strike="noStrike">
              <a:solidFill>
                <a:schemeClr val="dk1"/>
              </a:solidFill>
              <a:latin typeface="Verdana"/>
              <a:ea typeface="Verdana"/>
              <a:cs typeface="Verdana"/>
              <a:sym typeface="Verdana"/>
            </a:endParaRPr>
          </a:p>
        </p:txBody>
      </p:sp>
      <p:cxnSp>
        <p:nvCxnSpPr>
          <p:cNvPr id="2544" name="Google Shape;2544;p180"/>
          <p:cNvCxnSpPr/>
          <p:nvPr/>
        </p:nvCxnSpPr>
        <p:spPr>
          <a:xfrm flipH="1" rot="10800000">
            <a:off x="490087" y="3577199"/>
            <a:ext cx="732514" cy="9812"/>
          </a:xfrm>
          <a:prstGeom prst="straightConnector1">
            <a:avLst/>
          </a:prstGeom>
          <a:solidFill>
            <a:schemeClr val="accent1"/>
          </a:solidFill>
          <a:ln cap="flat" cmpd="sng" w="28575">
            <a:solidFill>
              <a:schemeClr val="dk1"/>
            </a:solidFill>
            <a:prstDash val="solid"/>
            <a:round/>
            <a:headEnd len="sm" w="sm" type="none"/>
            <a:tailEnd len="med" w="med" type="stealth"/>
          </a:ln>
        </p:spPr>
      </p:cxnSp>
      <p:cxnSp>
        <p:nvCxnSpPr>
          <p:cNvPr id="2545" name="Google Shape;2545;p180"/>
          <p:cNvCxnSpPr/>
          <p:nvPr/>
        </p:nvCxnSpPr>
        <p:spPr>
          <a:xfrm flipH="1" rot="10800000">
            <a:off x="1841943" y="3546407"/>
            <a:ext cx="973238" cy="1403"/>
          </a:xfrm>
          <a:prstGeom prst="straightConnector1">
            <a:avLst/>
          </a:prstGeom>
          <a:solidFill>
            <a:schemeClr val="accent1"/>
          </a:solidFill>
          <a:ln cap="flat" cmpd="sng" w="28575">
            <a:solidFill>
              <a:schemeClr val="dk1"/>
            </a:solidFill>
            <a:prstDash val="solid"/>
            <a:round/>
            <a:headEnd len="sm" w="sm" type="none"/>
            <a:tailEnd len="med" w="med" type="stealth"/>
          </a:ln>
        </p:spPr>
      </p:cxnSp>
      <p:sp>
        <p:nvSpPr>
          <p:cNvPr id="2546" name="Google Shape;2546;p180"/>
          <p:cNvSpPr txBox="1"/>
          <p:nvPr/>
        </p:nvSpPr>
        <p:spPr>
          <a:xfrm>
            <a:off x="2147646" y="3249284"/>
            <a:ext cx="28245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25000" lang="en-US" sz="1800">
                <a:solidFill>
                  <a:schemeClr val="dk1"/>
                </a:solidFill>
                <a:latin typeface="Verdana"/>
                <a:ea typeface="Verdana"/>
                <a:cs typeface="Verdana"/>
                <a:sym typeface="Verdana"/>
              </a:rPr>
              <a:t>1</a:t>
            </a:r>
            <a:endParaRPr baseline="-25000" sz="1800">
              <a:solidFill>
                <a:schemeClr val="dk1"/>
              </a:solidFill>
              <a:latin typeface="Verdana"/>
              <a:ea typeface="Verdana"/>
              <a:cs typeface="Verdana"/>
              <a:sym typeface="Verdana"/>
            </a:endParaRPr>
          </a:p>
        </p:txBody>
      </p:sp>
      <p:sp>
        <p:nvSpPr>
          <p:cNvPr id="2547" name="Google Shape;2547;p180"/>
          <p:cNvSpPr txBox="1"/>
          <p:nvPr/>
        </p:nvSpPr>
        <p:spPr>
          <a:xfrm>
            <a:off x="1212050" y="2779304"/>
            <a:ext cx="6447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0, 1</a:t>
            </a:r>
            <a:endParaRPr baseline="-25000" sz="1800">
              <a:solidFill>
                <a:schemeClr val="dk1"/>
              </a:solidFill>
              <a:latin typeface="Verdana"/>
              <a:ea typeface="Verdana"/>
              <a:cs typeface="Verdana"/>
              <a:sym typeface="Verdana"/>
            </a:endParaRPr>
          </a:p>
        </p:txBody>
      </p:sp>
      <p:sp>
        <p:nvSpPr>
          <p:cNvPr id="2548" name="Google Shape;2548;p180"/>
          <p:cNvSpPr/>
          <p:nvPr/>
        </p:nvSpPr>
        <p:spPr>
          <a:xfrm>
            <a:off x="1292129" y="3087083"/>
            <a:ext cx="443197" cy="282295"/>
          </a:xfrm>
          <a:custGeom>
            <a:rect b="b" l="l" r="r" t="t"/>
            <a:pathLst>
              <a:path extrusionOk="0" h="261658" w="371239">
                <a:moveTo>
                  <a:pt x="14980" y="261658"/>
                </a:moveTo>
                <a:cubicBezTo>
                  <a:pt x="1065" y="192088"/>
                  <a:pt x="-10264" y="165570"/>
                  <a:pt x="14980" y="83528"/>
                </a:cubicBezTo>
                <a:cubicBezTo>
                  <a:pt x="23035" y="57351"/>
                  <a:pt x="77842" y="32258"/>
                  <a:pt x="98107" y="24152"/>
                </a:cubicBezTo>
                <a:cubicBezTo>
                  <a:pt x="121352" y="14854"/>
                  <a:pt x="169359" y="401"/>
                  <a:pt x="169359" y="401"/>
                </a:cubicBezTo>
                <a:cubicBezTo>
                  <a:pt x="262608" y="7574"/>
                  <a:pt x="312583" y="-22270"/>
                  <a:pt x="359364" y="47902"/>
                </a:cubicBezTo>
                <a:cubicBezTo>
                  <a:pt x="366308" y="58317"/>
                  <a:pt x="367281" y="71653"/>
                  <a:pt x="371239" y="83528"/>
                </a:cubicBezTo>
                <a:cubicBezTo>
                  <a:pt x="365091" y="138859"/>
                  <a:pt x="364629" y="186487"/>
                  <a:pt x="347489" y="237907"/>
                </a:cubicBezTo>
                <a:cubicBezTo>
                  <a:pt x="344690" y="246304"/>
                  <a:pt x="339572" y="253741"/>
                  <a:pt x="335613" y="261658"/>
                </a:cubicBezTo>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2549" name="Google Shape;2549;p180"/>
          <p:cNvSpPr txBox="1"/>
          <p:nvPr/>
        </p:nvSpPr>
        <p:spPr>
          <a:xfrm>
            <a:off x="340651" y="2342878"/>
            <a:ext cx="385034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NFA to accept strings ending with 1</a:t>
            </a:r>
            <a:endParaRPr sz="1600">
              <a:solidFill>
                <a:schemeClr val="dk1"/>
              </a:solidFill>
              <a:latin typeface="Verdana"/>
              <a:ea typeface="Verdana"/>
              <a:cs typeface="Verdana"/>
              <a:sym typeface="Verdana"/>
            </a:endParaRPr>
          </a:p>
        </p:txBody>
      </p:sp>
      <p:sp>
        <p:nvSpPr>
          <p:cNvPr id="2550" name="Google Shape;2550;p180"/>
          <p:cNvSpPr txBox="1"/>
          <p:nvPr/>
        </p:nvSpPr>
        <p:spPr>
          <a:xfrm>
            <a:off x="5416323" y="2584548"/>
            <a:ext cx="4110421"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Verdana"/>
                <a:ea typeface="Verdana"/>
                <a:cs typeface="Verdana"/>
                <a:sym typeface="Verdana"/>
              </a:rPr>
              <a:t>Steps to construct NFA for L</a:t>
            </a:r>
            <a:r>
              <a:rPr baseline="30000" lang="en-US" sz="1600">
                <a:solidFill>
                  <a:schemeClr val="dk1"/>
                </a:solidFill>
                <a:latin typeface="Verdana"/>
                <a:ea typeface="Verdana"/>
                <a:cs typeface="Verdana"/>
                <a:sym typeface="Verdana"/>
              </a:rPr>
              <a:t>R</a:t>
            </a:r>
            <a:endParaRPr/>
          </a:p>
          <a:p>
            <a:pPr indent="0" lvl="0" marL="0" marR="0" rtl="0" algn="just">
              <a:spcBef>
                <a:spcPts val="0"/>
              </a:spcBef>
              <a:spcAft>
                <a:spcPts val="0"/>
              </a:spcAft>
              <a:buNone/>
            </a:pPr>
            <a:r>
              <a:rPr lang="en-US" sz="1600">
                <a:solidFill>
                  <a:schemeClr val="dk1"/>
                </a:solidFill>
                <a:latin typeface="Verdana"/>
                <a:ea typeface="Verdana"/>
                <a:cs typeface="Verdana"/>
                <a:sym typeface="Verdana"/>
              </a:rPr>
              <a:t>i. Introduce new initial state C with</a:t>
            </a:r>
            <a:endParaRPr/>
          </a:p>
          <a:p>
            <a:pPr indent="0" lvl="0" marL="0" marR="0" rtl="0" algn="just">
              <a:spcBef>
                <a:spcPts val="0"/>
              </a:spcBef>
              <a:spcAft>
                <a:spcPts val="0"/>
              </a:spcAft>
              <a:buNone/>
            </a:pPr>
            <a:r>
              <a:rPr lang="en-US" sz="1600">
                <a:solidFill>
                  <a:schemeClr val="dk1"/>
                </a:solidFill>
                <a:latin typeface="Times New Roman"/>
                <a:ea typeface="Times New Roman"/>
                <a:cs typeface="Times New Roman"/>
                <a:sym typeface="Times New Roman"/>
              </a:rPr>
              <a:t>𝞮-</a:t>
            </a:r>
            <a:r>
              <a:rPr lang="en-US" sz="1600">
                <a:solidFill>
                  <a:schemeClr val="dk1"/>
                </a:solidFill>
                <a:latin typeface="Verdana"/>
                <a:ea typeface="Verdana"/>
                <a:cs typeface="Verdana"/>
                <a:sym typeface="Verdana"/>
              </a:rPr>
              <a:t>transition to final state B and state</a:t>
            </a:r>
            <a:endParaRPr/>
          </a:p>
          <a:p>
            <a:pPr indent="0" lvl="0" marL="0" marR="0" rtl="0" algn="just">
              <a:spcBef>
                <a:spcPts val="0"/>
              </a:spcBef>
              <a:spcAft>
                <a:spcPts val="0"/>
              </a:spcAft>
              <a:buNone/>
            </a:pPr>
            <a:r>
              <a:rPr lang="en-US" sz="1600">
                <a:solidFill>
                  <a:schemeClr val="dk1"/>
                </a:solidFill>
                <a:latin typeface="Verdana"/>
                <a:ea typeface="Verdana"/>
                <a:cs typeface="Verdana"/>
                <a:sym typeface="Verdana"/>
              </a:rPr>
              <a:t>B is made as non final state</a:t>
            </a:r>
            <a:endParaRPr/>
          </a:p>
          <a:p>
            <a:pPr indent="0" lvl="0" marL="0" marR="0" rtl="0" algn="just">
              <a:spcBef>
                <a:spcPts val="0"/>
              </a:spcBef>
              <a:spcAft>
                <a:spcPts val="0"/>
              </a:spcAft>
              <a:buNone/>
            </a:pPr>
            <a:r>
              <a:rPr lang="en-US" sz="1600">
                <a:solidFill>
                  <a:schemeClr val="dk1"/>
                </a:solidFill>
                <a:latin typeface="Verdana"/>
                <a:ea typeface="Verdana"/>
                <a:cs typeface="Verdana"/>
                <a:sym typeface="Verdana"/>
              </a:rPr>
              <a:t>ii. Initial state A is made as final state</a:t>
            </a:r>
            <a:endParaRPr/>
          </a:p>
          <a:p>
            <a:pPr indent="0" lvl="0" marL="0" marR="0" rtl="0" algn="just">
              <a:spcBef>
                <a:spcPts val="0"/>
              </a:spcBef>
              <a:spcAft>
                <a:spcPts val="0"/>
              </a:spcAft>
              <a:buNone/>
            </a:pPr>
            <a:r>
              <a:rPr lang="en-US" sz="1600">
                <a:solidFill>
                  <a:schemeClr val="dk1"/>
                </a:solidFill>
                <a:latin typeface="Verdana"/>
                <a:ea typeface="Verdana"/>
                <a:cs typeface="Verdana"/>
                <a:sym typeface="Verdana"/>
              </a:rPr>
              <a:t>iii. All edges are reversed</a:t>
            </a:r>
            <a:endParaRPr/>
          </a:p>
        </p:txBody>
      </p:sp>
      <p:sp>
        <p:nvSpPr>
          <p:cNvPr id="2551" name="Google Shape;2551;p180"/>
          <p:cNvSpPr/>
          <p:nvPr/>
        </p:nvSpPr>
        <p:spPr>
          <a:xfrm>
            <a:off x="5671798" y="4792028"/>
            <a:ext cx="670560"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B</a:t>
            </a:r>
            <a:endParaRPr b="0" baseline="-25000" i="0" sz="1800" u="none" cap="none" strike="noStrike">
              <a:solidFill>
                <a:schemeClr val="dk1"/>
              </a:solidFill>
              <a:latin typeface="Verdana"/>
              <a:ea typeface="Verdana"/>
              <a:cs typeface="Verdana"/>
              <a:sym typeface="Verdana"/>
            </a:endParaRPr>
          </a:p>
        </p:txBody>
      </p:sp>
      <p:sp>
        <p:nvSpPr>
          <p:cNvPr id="2552" name="Google Shape;2552;p180"/>
          <p:cNvSpPr/>
          <p:nvPr/>
        </p:nvSpPr>
        <p:spPr>
          <a:xfrm>
            <a:off x="4001495" y="4799250"/>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A</a:t>
            </a:r>
            <a:endParaRPr b="0" baseline="-25000" i="0" sz="1800" u="none" cap="none" strike="noStrike">
              <a:solidFill>
                <a:schemeClr val="dk1"/>
              </a:solidFill>
              <a:latin typeface="Verdana"/>
              <a:ea typeface="Verdana"/>
              <a:cs typeface="Verdana"/>
              <a:sym typeface="Verdana"/>
            </a:endParaRPr>
          </a:p>
        </p:txBody>
      </p:sp>
      <p:cxnSp>
        <p:nvCxnSpPr>
          <p:cNvPr id="2553" name="Google Shape;2553;p180"/>
          <p:cNvCxnSpPr/>
          <p:nvPr/>
        </p:nvCxnSpPr>
        <p:spPr>
          <a:xfrm flipH="1" rot="10800000">
            <a:off x="6371811" y="4996035"/>
            <a:ext cx="732514" cy="9812"/>
          </a:xfrm>
          <a:prstGeom prst="straightConnector1">
            <a:avLst/>
          </a:prstGeom>
          <a:solidFill>
            <a:schemeClr val="accent1"/>
          </a:solidFill>
          <a:ln cap="flat" cmpd="sng" w="28575">
            <a:solidFill>
              <a:schemeClr val="dk1"/>
            </a:solidFill>
            <a:prstDash val="solid"/>
            <a:round/>
            <a:headEnd len="med" w="med" type="stealth"/>
            <a:tailEnd len="sm" w="sm" type="none"/>
          </a:ln>
        </p:spPr>
      </p:cxnSp>
      <p:cxnSp>
        <p:nvCxnSpPr>
          <p:cNvPr id="2554" name="Google Shape;2554;p180"/>
          <p:cNvCxnSpPr/>
          <p:nvPr/>
        </p:nvCxnSpPr>
        <p:spPr>
          <a:xfrm>
            <a:off x="4796027" y="5000834"/>
            <a:ext cx="816334" cy="7222"/>
          </a:xfrm>
          <a:prstGeom prst="straightConnector1">
            <a:avLst/>
          </a:prstGeom>
          <a:solidFill>
            <a:schemeClr val="accent1"/>
          </a:solidFill>
          <a:ln cap="flat" cmpd="sng" w="28575">
            <a:solidFill>
              <a:schemeClr val="dk1"/>
            </a:solidFill>
            <a:prstDash val="solid"/>
            <a:round/>
            <a:headEnd len="med" w="med" type="stealth"/>
            <a:tailEnd len="sm" w="sm" type="none"/>
          </a:ln>
        </p:spPr>
      </p:cxnSp>
      <p:sp>
        <p:nvSpPr>
          <p:cNvPr id="2555" name="Google Shape;2555;p180"/>
          <p:cNvSpPr txBox="1"/>
          <p:nvPr/>
        </p:nvSpPr>
        <p:spPr>
          <a:xfrm>
            <a:off x="5112757" y="4738254"/>
            <a:ext cx="28245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25000" lang="en-US" sz="1800">
                <a:solidFill>
                  <a:schemeClr val="dk1"/>
                </a:solidFill>
                <a:latin typeface="Verdana"/>
                <a:ea typeface="Verdana"/>
                <a:cs typeface="Verdana"/>
                <a:sym typeface="Verdana"/>
              </a:rPr>
              <a:t>1</a:t>
            </a:r>
            <a:endParaRPr baseline="-25000" sz="1800">
              <a:solidFill>
                <a:schemeClr val="dk1"/>
              </a:solidFill>
              <a:latin typeface="Verdana"/>
              <a:ea typeface="Verdana"/>
              <a:cs typeface="Verdana"/>
              <a:sym typeface="Verdana"/>
            </a:endParaRPr>
          </a:p>
        </p:txBody>
      </p:sp>
      <p:sp>
        <p:nvSpPr>
          <p:cNvPr id="2556" name="Google Shape;2556;p180"/>
          <p:cNvSpPr txBox="1"/>
          <p:nvPr/>
        </p:nvSpPr>
        <p:spPr>
          <a:xfrm>
            <a:off x="3990944" y="4180606"/>
            <a:ext cx="6447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0, 1</a:t>
            </a:r>
            <a:endParaRPr baseline="-25000" sz="1800">
              <a:solidFill>
                <a:schemeClr val="dk1"/>
              </a:solidFill>
              <a:latin typeface="Verdana"/>
              <a:ea typeface="Verdana"/>
              <a:cs typeface="Verdana"/>
              <a:sym typeface="Verdana"/>
            </a:endParaRPr>
          </a:p>
        </p:txBody>
      </p:sp>
      <p:sp>
        <p:nvSpPr>
          <p:cNvPr id="2557" name="Google Shape;2557;p180"/>
          <p:cNvSpPr/>
          <p:nvPr/>
        </p:nvSpPr>
        <p:spPr>
          <a:xfrm>
            <a:off x="4071023" y="4460676"/>
            <a:ext cx="443197" cy="282295"/>
          </a:xfrm>
          <a:custGeom>
            <a:rect b="b" l="l" r="r" t="t"/>
            <a:pathLst>
              <a:path extrusionOk="0" h="261658" w="371239">
                <a:moveTo>
                  <a:pt x="14980" y="261658"/>
                </a:moveTo>
                <a:cubicBezTo>
                  <a:pt x="1065" y="192088"/>
                  <a:pt x="-10264" y="165570"/>
                  <a:pt x="14980" y="83528"/>
                </a:cubicBezTo>
                <a:cubicBezTo>
                  <a:pt x="23035" y="57351"/>
                  <a:pt x="77842" y="32258"/>
                  <a:pt x="98107" y="24152"/>
                </a:cubicBezTo>
                <a:cubicBezTo>
                  <a:pt x="121352" y="14854"/>
                  <a:pt x="169359" y="401"/>
                  <a:pt x="169359" y="401"/>
                </a:cubicBezTo>
                <a:cubicBezTo>
                  <a:pt x="262608" y="7574"/>
                  <a:pt x="312583" y="-22270"/>
                  <a:pt x="359364" y="47902"/>
                </a:cubicBezTo>
                <a:cubicBezTo>
                  <a:pt x="366308" y="58317"/>
                  <a:pt x="367281" y="71653"/>
                  <a:pt x="371239" y="83528"/>
                </a:cubicBezTo>
                <a:cubicBezTo>
                  <a:pt x="365091" y="138859"/>
                  <a:pt x="364629" y="186487"/>
                  <a:pt x="347489" y="237907"/>
                </a:cubicBezTo>
                <a:cubicBezTo>
                  <a:pt x="344690" y="246304"/>
                  <a:pt x="339572" y="253741"/>
                  <a:pt x="335613" y="261658"/>
                </a:cubicBezTo>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2558" name="Google Shape;2558;p180"/>
          <p:cNvSpPr/>
          <p:nvPr/>
        </p:nvSpPr>
        <p:spPr>
          <a:xfrm>
            <a:off x="7106414" y="4792028"/>
            <a:ext cx="684545" cy="417612"/>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rPr lang="en-US" sz="1800">
                <a:solidFill>
                  <a:schemeClr val="dk1"/>
                </a:solidFill>
                <a:latin typeface="Verdana"/>
                <a:ea typeface="Verdana"/>
                <a:cs typeface="Verdana"/>
                <a:sym typeface="Verdana"/>
              </a:rPr>
              <a:t>C</a:t>
            </a:r>
            <a:endParaRPr b="0" baseline="-25000" i="0" sz="1800" u="none" cap="none" strike="noStrike">
              <a:solidFill>
                <a:schemeClr val="dk1"/>
              </a:solidFill>
              <a:latin typeface="Verdana"/>
              <a:ea typeface="Verdana"/>
              <a:cs typeface="Verdana"/>
              <a:sym typeface="Verdana"/>
            </a:endParaRPr>
          </a:p>
        </p:txBody>
      </p:sp>
      <p:sp>
        <p:nvSpPr>
          <p:cNvPr id="2559" name="Google Shape;2559;p180"/>
          <p:cNvSpPr/>
          <p:nvPr/>
        </p:nvSpPr>
        <p:spPr>
          <a:xfrm>
            <a:off x="3939540" y="4713817"/>
            <a:ext cx="838200" cy="58208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baseline="-25000" i="0" sz="1800" u="none" cap="none" strike="noStrike">
              <a:solidFill>
                <a:schemeClr val="dk1"/>
              </a:solidFill>
              <a:latin typeface="Verdana"/>
              <a:ea typeface="Verdana"/>
              <a:cs typeface="Verdana"/>
              <a:sym typeface="Verdana"/>
            </a:endParaRPr>
          </a:p>
        </p:txBody>
      </p:sp>
      <p:sp>
        <p:nvSpPr>
          <p:cNvPr id="2560" name="Google Shape;2560;p180"/>
          <p:cNvSpPr txBox="1"/>
          <p:nvPr/>
        </p:nvSpPr>
        <p:spPr>
          <a:xfrm>
            <a:off x="6570378" y="4698070"/>
            <a:ext cx="3048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𝞮</a:t>
            </a:r>
            <a:endParaRPr sz="1800">
              <a:solidFill>
                <a:schemeClr val="dk1"/>
              </a:solidFill>
              <a:latin typeface="Verdana"/>
              <a:ea typeface="Verdana"/>
              <a:cs typeface="Verdana"/>
              <a:sym typeface="Verdana"/>
            </a:endParaRPr>
          </a:p>
        </p:txBody>
      </p:sp>
      <p:cxnSp>
        <p:nvCxnSpPr>
          <p:cNvPr id="2561" name="Google Shape;2561;p180"/>
          <p:cNvCxnSpPr/>
          <p:nvPr/>
        </p:nvCxnSpPr>
        <p:spPr>
          <a:xfrm flipH="1" rot="10800000">
            <a:off x="7798839" y="4992252"/>
            <a:ext cx="732514" cy="9812"/>
          </a:xfrm>
          <a:prstGeom prst="straightConnector1">
            <a:avLst/>
          </a:prstGeom>
          <a:solidFill>
            <a:schemeClr val="accent1"/>
          </a:solidFill>
          <a:ln cap="flat" cmpd="sng" w="28575">
            <a:solidFill>
              <a:schemeClr val="dk1"/>
            </a:solidFill>
            <a:prstDash val="solid"/>
            <a:round/>
            <a:headEnd len="med" w="med" type="stealth"/>
            <a:tailEnd len="sm" w="sm" type="non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sp>
        <p:nvSpPr>
          <p:cNvPr id="2566" name="Google Shape;2566;p18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Homomorphism</a:t>
            </a:r>
            <a:endParaRPr/>
          </a:p>
        </p:txBody>
      </p:sp>
      <p:sp>
        <p:nvSpPr>
          <p:cNvPr id="2567" name="Google Shape;2567;p18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568" name="Google Shape;2568;p18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569" name="Google Shape;2569;p18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570" name="Google Shape;2570;p18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71" name="Google Shape;2571;p181"/>
          <p:cNvPicPr preferRelativeResize="0"/>
          <p:nvPr/>
        </p:nvPicPr>
        <p:blipFill rotWithShape="1">
          <a:blip r:embed="rId3">
            <a:alphaModFix/>
          </a:blip>
          <a:srcRect b="0" l="0" r="0" t="0"/>
          <a:stretch/>
        </p:blipFill>
        <p:spPr>
          <a:xfrm>
            <a:off x="335280" y="953418"/>
            <a:ext cx="8717280" cy="4190082"/>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18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a:t>
            </a:r>
            <a:endParaRPr/>
          </a:p>
        </p:txBody>
      </p:sp>
      <p:sp>
        <p:nvSpPr>
          <p:cNvPr id="2577" name="Google Shape;2577;p18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l">
              <a:spcBef>
                <a:spcPts val="0"/>
              </a:spcBef>
              <a:spcAft>
                <a:spcPts val="0"/>
              </a:spcAft>
              <a:buSzPts val="3000"/>
              <a:buChar char="□"/>
            </a:pPr>
            <a:r>
              <a:rPr lang="en-US"/>
              <a:t>Homomorphism Substitute a particular string for each symbol.</a:t>
            </a:r>
            <a:endParaRPr/>
          </a:p>
          <a:p>
            <a:pPr indent="-469900" lvl="0" marL="469900" rtl="0" algn="l">
              <a:spcBef>
                <a:spcPts val="600"/>
              </a:spcBef>
              <a:spcAft>
                <a:spcPts val="0"/>
              </a:spcAft>
              <a:buSzPts val="3000"/>
              <a:buChar char="□"/>
            </a:pPr>
            <a:r>
              <a:rPr lang="en-US"/>
              <a:t>Denoted by h(L)</a:t>
            </a:r>
            <a:endParaRPr/>
          </a:p>
          <a:p>
            <a:pPr indent="0" lvl="0" marL="0" rtl="0" algn="l">
              <a:spcBef>
                <a:spcPts val="600"/>
              </a:spcBef>
              <a:spcAft>
                <a:spcPts val="0"/>
              </a:spcAft>
              <a:buSzPts val="3000"/>
              <a:buNone/>
            </a:pPr>
            <a:r>
              <a:t/>
            </a:r>
            <a:endParaRPr/>
          </a:p>
          <a:p>
            <a:pPr indent="0" lvl="0" marL="0" rtl="0" algn="l">
              <a:spcBef>
                <a:spcPts val="640"/>
              </a:spcBef>
              <a:spcAft>
                <a:spcPts val="0"/>
              </a:spcAft>
              <a:buSzPts val="3000"/>
              <a:buNone/>
            </a:pPr>
            <a:r>
              <a:rPr lang="en-US"/>
              <a:t>Ex: h(</a:t>
            </a:r>
            <a:r>
              <a:rPr b="1" lang="en-US"/>
              <a:t>0</a:t>
            </a:r>
            <a:r>
              <a:rPr lang="en-US"/>
              <a:t>) =</a:t>
            </a:r>
            <a:r>
              <a:rPr b="1" lang="en-US"/>
              <a:t>ab</a:t>
            </a:r>
            <a:r>
              <a:rPr lang="en-US"/>
              <a:t>        h(</a:t>
            </a:r>
            <a:r>
              <a:rPr b="1" lang="en-US"/>
              <a:t>1</a:t>
            </a:r>
            <a:r>
              <a:rPr lang="en-US"/>
              <a:t>)=</a:t>
            </a:r>
            <a:r>
              <a:rPr lang="en-US" sz="3200">
                <a:latin typeface="Times New Roman"/>
                <a:ea typeface="Times New Roman"/>
                <a:cs typeface="Times New Roman"/>
                <a:sym typeface="Times New Roman"/>
              </a:rPr>
              <a:t> 𝞮</a:t>
            </a:r>
            <a:r>
              <a:rPr lang="en-US"/>
              <a:t> </a:t>
            </a:r>
            <a:endParaRPr/>
          </a:p>
          <a:p>
            <a:pPr indent="0" lvl="0" marL="0" rtl="0" algn="l">
              <a:spcBef>
                <a:spcPts val="600"/>
              </a:spcBef>
              <a:spcAft>
                <a:spcPts val="0"/>
              </a:spcAft>
              <a:buSzPts val="3000"/>
              <a:buNone/>
            </a:pPr>
            <a:r>
              <a:rPr lang="en-US"/>
              <a:t>If the string w=0011 then </a:t>
            </a:r>
            <a:r>
              <a:rPr lang="en-US" sz="2800"/>
              <a:t>h(w)=h(</a:t>
            </a:r>
            <a:r>
              <a:rPr b="1" lang="en-US" sz="2800"/>
              <a:t>0011</a:t>
            </a:r>
            <a:r>
              <a:rPr lang="en-US" sz="2800"/>
              <a:t>)=h(0)h(0)h(1)h(1)=</a:t>
            </a:r>
            <a:r>
              <a:rPr b="1" lang="en-US" sz="2800"/>
              <a:t>abab</a:t>
            </a:r>
            <a:endParaRPr b="1" sz="2800"/>
          </a:p>
        </p:txBody>
      </p:sp>
      <p:sp>
        <p:nvSpPr>
          <p:cNvPr id="2578" name="Google Shape;2578;p18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579" name="Google Shape;2579;p18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580" name="Google Shape;2580;p18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p18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586" name="Google Shape;2586;p18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solidFill>
                  <a:srgbClr val="000000"/>
                </a:solidFill>
              </a:rPr>
              <a:t>Suppose </a:t>
            </a:r>
            <a:r>
              <a:rPr i="1" lang="en-US" sz="2400">
                <a:solidFill>
                  <a:srgbClr val="000000"/>
                </a:solidFill>
              </a:rPr>
              <a:t>h</a:t>
            </a:r>
            <a:r>
              <a:rPr lang="en-US" sz="2400">
                <a:solidFill>
                  <a:srgbClr val="000000"/>
                </a:solidFill>
              </a:rPr>
              <a:t> is the homomorphism from {0,1,2} to {a,b} defined by </a:t>
            </a:r>
            <a:r>
              <a:rPr i="1" lang="en-US" sz="2400">
                <a:solidFill>
                  <a:srgbClr val="000000"/>
                </a:solidFill>
              </a:rPr>
              <a:t>h</a:t>
            </a:r>
            <a:r>
              <a:rPr lang="en-US" sz="2400">
                <a:solidFill>
                  <a:srgbClr val="000000"/>
                </a:solidFill>
              </a:rPr>
              <a:t>(0) = a; </a:t>
            </a:r>
            <a:r>
              <a:rPr i="1" lang="en-US" sz="2400">
                <a:solidFill>
                  <a:srgbClr val="000000"/>
                </a:solidFill>
              </a:rPr>
              <a:t>h</a:t>
            </a:r>
            <a:r>
              <a:rPr lang="en-US" sz="2400">
                <a:solidFill>
                  <a:srgbClr val="000000"/>
                </a:solidFill>
              </a:rPr>
              <a:t>(1) = ab; </a:t>
            </a:r>
            <a:r>
              <a:rPr i="1" lang="en-US" sz="2400">
                <a:solidFill>
                  <a:srgbClr val="000000"/>
                </a:solidFill>
              </a:rPr>
              <a:t>h</a:t>
            </a:r>
            <a:r>
              <a:rPr lang="en-US" sz="2400">
                <a:solidFill>
                  <a:srgbClr val="000000"/>
                </a:solidFill>
              </a:rPr>
              <a:t>(2) = ba</a:t>
            </a:r>
            <a:endParaRPr sz="2400">
              <a:solidFill>
                <a:srgbClr val="000000"/>
              </a:solidFill>
            </a:endParaRPr>
          </a:p>
          <a:p>
            <a:pPr indent="0" lvl="0" marL="0" rtl="0" algn="l">
              <a:lnSpc>
                <a:spcPct val="90000"/>
              </a:lnSpc>
              <a:spcBef>
                <a:spcPts val="480"/>
              </a:spcBef>
              <a:spcAft>
                <a:spcPts val="0"/>
              </a:spcAft>
              <a:buSzPts val="2400"/>
              <a:buNone/>
            </a:pPr>
            <a:r>
              <a:rPr lang="en-US" sz="2400">
                <a:solidFill>
                  <a:srgbClr val="000000"/>
                </a:solidFill>
              </a:rPr>
              <a:t>a) What is </a:t>
            </a:r>
            <a:r>
              <a:rPr i="1" lang="en-US" sz="2400">
                <a:solidFill>
                  <a:srgbClr val="000000"/>
                </a:solidFill>
              </a:rPr>
              <a:t>h</a:t>
            </a:r>
            <a:r>
              <a:rPr lang="en-US" sz="2400">
                <a:solidFill>
                  <a:srgbClr val="000000"/>
                </a:solidFill>
              </a:rPr>
              <a:t>(21120)</a:t>
            </a:r>
            <a:endParaRPr/>
          </a:p>
          <a:p>
            <a:pPr indent="-609600" lvl="0" marL="609600" rtl="0" algn="l">
              <a:lnSpc>
                <a:spcPct val="90000"/>
              </a:lnSpc>
              <a:spcBef>
                <a:spcPts val="480"/>
              </a:spcBef>
              <a:spcAft>
                <a:spcPts val="0"/>
              </a:spcAft>
              <a:buSzPts val="2400"/>
              <a:buFont typeface="Verdana"/>
              <a:buNone/>
            </a:pPr>
            <a:r>
              <a:rPr lang="en-US" sz="2400">
                <a:solidFill>
                  <a:srgbClr val="000000"/>
                </a:solidFill>
              </a:rPr>
              <a:t>b) If L = 01*2, what is </a:t>
            </a:r>
            <a:r>
              <a:rPr i="1" lang="en-US" sz="2400">
                <a:solidFill>
                  <a:srgbClr val="000000"/>
                </a:solidFill>
              </a:rPr>
              <a:t>h</a:t>
            </a:r>
            <a:r>
              <a:rPr lang="en-US" sz="2400">
                <a:solidFill>
                  <a:srgbClr val="000000"/>
                </a:solidFill>
              </a:rPr>
              <a:t>(L)?</a:t>
            </a:r>
            <a:endParaRPr sz="2400">
              <a:solidFill>
                <a:srgbClr val="FF0000"/>
              </a:solidFill>
            </a:endParaRPr>
          </a:p>
          <a:p>
            <a:pPr indent="0" lvl="0" marL="0" rtl="0" algn="l">
              <a:spcBef>
                <a:spcPts val="480"/>
              </a:spcBef>
              <a:spcAft>
                <a:spcPts val="0"/>
              </a:spcAft>
              <a:buSzPts val="2400"/>
              <a:buNone/>
            </a:pPr>
            <a:r>
              <a:t/>
            </a:r>
            <a:endParaRPr sz="2400"/>
          </a:p>
        </p:txBody>
      </p:sp>
      <p:sp>
        <p:nvSpPr>
          <p:cNvPr id="2587" name="Google Shape;2587;p18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588" name="Google Shape;2588;p18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589" name="Google Shape;2589;p18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18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595" name="Google Shape;2595;p18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solidFill>
                  <a:srgbClr val="000000"/>
                </a:solidFill>
              </a:rPr>
              <a:t>Suppose </a:t>
            </a:r>
            <a:r>
              <a:rPr i="1" lang="en-US" sz="2400">
                <a:solidFill>
                  <a:srgbClr val="000000"/>
                </a:solidFill>
              </a:rPr>
              <a:t>h</a:t>
            </a:r>
            <a:r>
              <a:rPr lang="en-US" sz="2400">
                <a:solidFill>
                  <a:srgbClr val="000000"/>
                </a:solidFill>
              </a:rPr>
              <a:t> is the homomorphism from {0,1,2} to {a,b} defined by </a:t>
            </a:r>
            <a:r>
              <a:rPr i="1" lang="en-US" sz="2400">
                <a:solidFill>
                  <a:srgbClr val="000000"/>
                </a:solidFill>
              </a:rPr>
              <a:t>h</a:t>
            </a:r>
            <a:r>
              <a:rPr lang="en-US" sz="2400">
                <a:solidFill>
                  <a:srgbClr val="000000"/>
                </a:solidFill>
              </a:rPr>
              <a:t>(0) = a; </a:t>
            </a:r>
            <a:r>
              <a:rPr i="1" lang="en-US" sz="2400">
                <a:solidFill>
                  <a:srgbClr val="000000"/>
                </a:solidFill>
              </a:rPr>
              <a:t>h</a:t>
            </a:r>
            <a:r>
              <a:rPr lang="en-US" sz="2400">
                <a:solidFill>
                  <a:srgbClr val="000000"/>
                </a:solidFill>
              </a:rPr>
              <a:t>(1) = ab; </a:t>
            </a:r>
            <a:r>
              <a:rPr i="1" lang="en-US" sz="2400">
                <a:solidFill>
                  <a:srgbClr val="000000"/>
                </a:solidFill>
              </a:rPr>
              <a:t>h</a:t>
            </a:r>
            <a:r>
              <a:rPr lang="en-US" sz="2400">
                <a:solidFill>
                  <a:srgbClr val="000000"/>
                </a:solidFill>
              </a:rPr>
              <a:t>(2) = ba</a:t>
            </a:r>
            <a:endParaRPr sz="2400">
              <a:solidFill>
                <a:srgbClr val="000000"/>
              </a:solidFill>
            </a:endParaRPr>
          </a:p>
          <a:p>
            <a:pPr indent="-609600" lvl="0" marL="609600" rtl="0" algn="l">
              <a:lnSpc>
                <a:spcPct val="90000"/>
              </a:lnSpc>
              <a:spcBef>
                <a:spcPts val="480"/>
              </a:spcBef>
              <a:spcAft>
                <a:spcPts val="0"/>
              </a:spcAft>
              <a:buSzPts val="2400"/>
              <a:buFont typeface="Verdana"/>
              <a:buAutoNum type="alphaLcParenR"/>
            </a:pPr>
            <a:r>
              <a:rPr lang="en-US" sz="2400">
                <a:solidFill>
                  <a:srgbClr val="000000"/>
                </a:solidFill>
              </a:rPr>
              <a:t>What is </a:t>
            </a:r>
            <a:r>
              <a:rPr i="1" lang="en-US" sz="2400">
                <a:solidFill>
                  <a:srgbClr val="000000"/>
                </a:solidFill>
              </a:rPr>
              <a:t>h</a:t>
            </a:r>
            <a:r>
              <a:rPr lang="en-US" sz="2400">
                <a:solidFill>
                  <a:srgbClr val="000000"/>
                </a:solidFill>
              </a:rPr>
              <a:t>(21120)</a:t>
            </a:r>
            <a:endParaRPr/>
          </a:p>
          <a:p>
            <a:pPr indent="-609600" lvl="0" marL="609600" rtl="0" algn="l">
              <a:lnSpc>
                <a:spcPct val="90000"/>
              </a:lnSpc>
              <a:spcBef>
                <a:spcPts val="480"/>
              </a:spcBef>
              <a:spcAft>
                <a:spcPts val="0"/>
              </a:spcAft>
              <a:buSzPts val="2400"/>
              <a:buFont typeface="Verdana"/>
              <a:buNone/>
            </a:pPr>
            <a:r>
              <a:rPr lang="en-US" sz="2400">
                <a:solidFill>
                  <a:srgbClr val="FF0000"/>
                </a:solidFill>
              </a:rPr>
              <a:t>h(21120) = ba ab ab ba a</a:t>
            </a:r>
            <a:r>
              <a:rPr lang="en-US" sz="2400">
                <a:solidFill>
                  <a:srgbClr val="000000"/>
                </a:solidFill>
              </a:rPr>
              <a:t> </a:t>
            </a:r>
            <a:endParaRPr/>
          </a:p>
          <a:p>
            <a:pPr indent="-609600" lvl="0" marL="609600" rtl="0" algn="l">
              <a:lnSpc>
                <a:spcPct val="90000"/>
              </a:lnSpc>
              <a:spcBef>
                <a:spcPts val="480"/>
              </a:spcBef>
              <a:spcAft>
                <a:spcPts val="0"/>
              </a:spcAft>
              <a:buSzPts val="2400"/>
              <a:buFont typeface="Verdana"/>
              <a:buNone/>
            </a:pPr>
            <a:r>
              <a:rPr lang="en-US" sz="2400">
                <a:solidFill>
                  <a:srgbClr val="000000"/>
                </a:solidFill>
              </a:rPr>
              <a:t> </a:t>
            </a:r>
            <a:endParaRPr/>
          </a:p>
          <a:p>
            <a:pPr indent="-609600" lvl="0" marL="609600" rtl="0" algn="l">
              <a:lnSpc>
                <a:spcPct val="90000"/>
              </a:lnSpc>
              <a:spcBef>
                <a:spcPts val="480"/>
              </a:spcBef>
              <a:spcAft>
                <a:spcPts val="0"/>
              </a:spcAft>
              <a:buSzPts val="2400"/>
              <a:buFont typeface="Verdana"/>
              <a:buNone/>
            </a:pPr>
            <a:r>
              <a:rPr lang="en-US" sz="2400">
                <a:solidFill>
                  <a:srgbClr val="000000"/>
                </a:solidFill>
              </a:rPr>
              <a:t>b) If L = 01*2, what is </a:t>
            </a:r>
            <a:r>
              <a:rPr i="1" lang="en-US" sz="2400">
                <a:solidFill>
                  <a:srgbClr val="000000"/>
                </a:solidFill>
              </a:rPr>
              <a:t>h</a:t>
            </a:r>
            <a:r>
              <a:rPr lang="en-US" sz="2400">
                <a:solidFill>
                  <a:srgbClr val="000000"/>
                </a:solidFill>
              </a:rPr>
              <a:t>(L)?</a:t>
            </a:r>
            <a:endParaRPr sz="2400">
              <a:solidFill>
                <a:srgbClr val="FF0000"/>
              </a:solidFill>
            </a:endParaRPr>
          </a:p>
          <a:p>
            <a:pPr indent="-609600" lvl="0" marL="609600" rtl="0" algn="l">
              <a:lnSpc>
                <a:spcPct val="90000"/>
              </a:lnSpc>
              <a:spcBef>
                <a:spcPts val="480"/>
              </a:spcBef>
              <a:spcAft>
                <a:spcPts val="0"/>
              </a:spcAft>
              <a:buSzPts val="2400"/>
              <a:buFont typeface="Verdana"/>
              <a:buNone/>
            </a:pPr>
            <a:r>
              <a:t/>
            </a:r>
            <a:endParaRPr sz="2400">
              <a:solidFill>
                <a:srgbClr val="000000"/>
              </a:solidFill>
            </a:endParaRPr>
          </a:p>
        </p:txBody>
      </p:sp>
      <p:sp>
        <p:nvSpPr>
          <p:cNvPr id="2596" name="Google Shape;2596;p18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597" name="Google Shape;2597;p18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598" name="Google Shape;2598;p18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18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604" name="Google Shape;2604;p18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solidFill>
                  <a:srgbClr val="000000"/>
                </a:solidFill>
              </a:rPr>
              <a:t>Suppose </a:t>
            </a:r>
            <a:r>
              <a:rPr i="1" lang="en-US" sz="2400">
                <a:solidFill>
                  <a:srgbClr val="000000"/>
                </a:solidFill>
              </a:rPr>
              <a:t>h</a:t>
            </a:r>
            <a:r>
              <a:rPr lang="en-US" sz="2400">
                <a:solidFill>
                  <a:srgbClr val="000000"/>
                </a:solidFill>
              </a:rPr>
              <a:t> is the homomorphism from {0,1,2} to {a,b} defined by </a:t>
            </a:r>
            <a:r>
              <a:rPr i="1" lang="en-US" sz="2400">
                <a:solidFill>
                  <a:srgbClr val="000000"/>
                </a:solidFill>
              </a:rPr>
              <a:t>h</a:t>
            </a:r>
            <a:r>
              <a:rPr lang="en-US" sz="2400">
                <a:solidFill>
                  <a:srgbClr val="000000"/>
                </a:solidFill>
              </a:rPr>
              <a:t>(0) = a; </a:t>
            </a:r>
            <a:r>
              <a:rPr i="1" lang="en-US" sz="2400">
                <a:solidFill>
                  <a:srgbClr val="000000"/>
                </a:solidFill>
              </a:rPr>
              <a:t>h</a:t>
            </a:r>
            <a:r>
              <a:rPr lang="en-US" sz="2400">
                <a:solidFill>
                  <a:srgbClr val="000000"/>
                </a:solidFill>
              </a:rPr>
              <a:t>(1) = ab; </a:t>
            </a:r>
            <a:r>
              <a:rPr i="1" lang="en-US" sz="2400">
                <a:solidFill>
                  <a:srgbClr val="000000"/>
                </a:solidFill>
              </a:rPr>
              <a:t>h</a:t>
            </a:r>
            <a:r>
              <a:rPr lang="en-US" sz="2400">
                <a:solidFill>
                  <a:srgbClr val="000000"/>
                </a:solidFill>
              </a:rPr>
              <a:t>(2) = ba</a:t>
            </a:r>
            <a:endParaRPr sz="2400">
              <a:solidFill>
                <a:srgbClr val="000000"/>
              </a:solidFill>
            </a:endParaRPr>
          </a:p>
          <a:p>
            <a:pPr indent="-609600" lvl="0" marL="609600" rtl="0" algn="l">
              <a:lnSpc>
                <a:spcPct val="90000"/>
              </a:lnSpc>
              <a:spcBef>
                <a:spcPts val="480"/>
              </a:spcBef>
              <a:spcAft>
                <a:spcPts val="0"/>
              </a:spcAft>
              <a:buSzPts val="2400"/>
              <a:buFont typeface="Verdana"/>
              <a:buAutoNum type="alphaLcParenR"/>
            </a:pPr>
            <a:r>
              <a:rPr lang="en-US" sz="2400">
                <a:solidFill>
                  <a:srgbClr val="000000"/>
                </a:solidFill>
              </a:rPr>
              <a:t>What is </a:t>
            </a:r>
            <a:r>
              <a:rPr i="1" lang="en-US" sz="2400">
                <a:solidFill>
                  <a:srgbClr val="000000"/>
                </a:solidFill>
              </a:rPr>
              <a:t>h</a:t>
            </a:r>
            <a:r>
              <a:rPr lang="en-US" sz="2400">
                <a:solidFill>
                  <a:srgbClr val="000000"/>
                </a:solidFill>
              </a:rPr>
              <a:t>(21120)</a:t>
            </a:r>
            <a:endParaRPr/>
          </a:p>
          <a:p>
            <a:pPr indent="-609600" lvl="0" marL="609600" rtl="0" algn="l">
              <a:lnSpc>
                <a:spcPct val="90000"/>
              </a:lnSpc>
              <a:spcBef>
                <a:spcPts val="480"/>
              </a:spcBef>
              <a:spcAft>
                <a:spcPts val="0"/>
              </a:spcAft>
              <a:buSzPts val="2400"/>
              <a:buFont typeface="Verdana"/>
              <a:buNone/>
            </a:pPr>
            <a:r>
              <a:rPr lang="en-US" sz="2400">
                <a:solidFill>
                  <a:srgbClr val="FF0000"/>
                </a:solidFill>
              </a:rPr>
              <a:t>h(21120) = ba ab ab ba a</a:t>
            </a:r>
            <a:r>
              <a:rPr lang="en-US" sz="2400">
                <a:solidFill>
                  <a:srgbClr val="000000"/>
                </a:solidFill>
              </a:rPr>
              <a:t> </a:t>
            </a:r>
            <a:endParaRPr/>
          </a:p>
          <a:p>
            <a:pPr indent="-609600" lvl="0" marL="609600" rtl="0" algn="l">
              <a:lnSpc>
                <a:spcPct val="90000"/>
              </a:lnSpc>
              <a:spcBef>
                <a:spcPts val="480"/>
              </a:spcBef>
              <a:spcAft>
                <a:spcPts val="0"/>
              </a:spcAft>
              <a:buSzPts val="2400"/>
              <a:buFont typeface="Verdana"/>
              <a:buNone/>
            </a:pPr>
            <a:r>
              <a:rPr lang="en-US" sz="2400">
                <a:solidFill>
                  <a:srgbClr val="000000"/>
                </a:solidFill>
              </a:rPr>
              <a:t> </a:t>
            </a:r>
            <a:endParaRPr/>
          </a:p>
          <a:p>
            <a:pPr indent="-609600" lvl="0" marL="609600" rtl="0" algn="l">
              <a:lnSpc>
                <a:spcPct val="90000"/>
              </a:lnSpc>
              <a:spcBef>
                <a:spcPts val="480"/>
              </a:spcBef>
              <a:spcAft>
                <a:spcPts val="0"/>
              </a:spcAft>
              <a:buSzPts val="2400"/>
              <a:buFont typeface="Verdana"/>
              <a:buNone/>
            </a:pPr>
            <a:r>
              <a:rPr lang="en-US" sz="2400">
                <a:solidFill>
                  <a:srgbClr val="000000"/>
                </a:solidFill>
              </a:rPr>
              <a:t>b) If L = 01*2, what is </a:t>
            </a:r>
            <a:r>
              <a:rPr i="1" lang="en-US" sz="2400">
                <a:solidFill>
                  <a:srgbClr val="000000"/>
                </a:solidFill>
              </a:rPr>
              <a:t>h</a:t>
            </a:r>
            <a:r>
              <a:rPr lang="en-US" sz="2400">
                <a:solidFill>
                  <a:srgbClr val="000000"/>
                </a:solidFill>
              </a:rPr>
              <a:t>(L)?</a:t>
            </a:r>
            <a:endParaRPr sz="2400">
              <a:solidFill>
                <a:srgbClr val="FF0000"/>
              </a:solidFill>
            </a:endParaRPr>
          </a:p>
          <a:p>
            <a:pPr indent="-609600" lvl="0" marL="609600" rtl="0" algn="l">
              <a:lnSpc>
                <a:spcPct val="90000"/>
              </a:lnSpc>
              <a:spcBef>
                <a:spcPts val="480"/>
              </a:spcBef>
              <a:spcAft>
                <a:spcPts val="0"/>
              </a:spcAft>
              <a:buSzPts val="2400"/>
              <a:buFont typeface="Verdana"/>
              <a:buNone/>
            </a:pPr>
            <a:r>
              <a:rPr lang="en-US" sz="2400">
                <a:solidFill>
                  <a:srgbClr val="FF0000"/>
                </a:solidFill>
              </a:rPr>
              <a:t>h(L) = a(ab)*ba</a:t>
            </a:r>
            <a:endParaRPr sz="2400">
              <a:solidFill>
                <a:srgbClr val="000000"/>
              </a:solidFill>
            </a:endParaRPr>
          </a:p>
          <a:p>
            <a:pPr indent="-609600" lvl="0" marL="609600" rtl="0" algn="l">
              <a:lnSpc>
                <a:spcPct val="90000"/>
              </a:lnSpc>
              <a:spcBef>
                <a:spcPts val="480"/>
              </a:spcBef>
              <a:spcAft>
                <a:spcPts val="0"/>
              </a:spcAft>
              <a:buSzPts val="2400"/>
              <a:buFont typeface="Verdana"/>
              <a:buNone/>
            </a:pPr>
            <a:r>
              <a:t/>
            </a:r>
            <a:endParaRPr sz="2400">
              <a:solidFill>
                <a:srgbClr val="000000"/>
              </a:solidFill>
            </a:endParaRPr>
          </a:p>
          <a:p>
            <a:pPr indent="0" lvl="0" marL="0" rtl="0" algn="l">
              <a:spcBef>
                <a:spcPts val="480"/>
              </a:spcBef>
              <a:spcAft>
                <a:spcPts val="0"/>
              </a:spcAft>
              <a:buSzPts val="2400"/>
              <a:buNone/>
            </a:pPr>
            <a:r>
              <a:t/>
            </a:r>
            <a:endParaRPr sz="2400"/>
          </a:p>
        </p:txBody>
      </p:sp>
      <p:sp>
        <p:nvSpPr>
          <p:cNvPr id="2605" name="Google Shape;2605;p18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606" name="Google Shape;2606;p18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607" name="Google Shape;2607;p18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18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Closure under Homomorphism</a:t>
            </a:r>
            <a:endParaRPr/>
          </a:p>
        </p:txBody>
      </p:sp>
      <p:sp>
        <p:nvSpPr>
          <p:cNvPr id="2613" name="Google Shape;2613;p18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614" name="Google Shape;2614;p18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615" name="Google Shape;2615;p18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616" name="Google Shape;2616;p18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17" name="Google Shape;2617;p186"/>
          <p:cNvPicPr preferRelativeResize="0"/>
          <p:nvPr/>
        </p:nvPicPr>
        <p:blipFill rotWithShape="1">
          <a:blip r:embed="rId3">
            <a:alphaModFix/>
          </a:blip>
          <a:srcRect b="0" l="0" r="0" t="0"/>
          <a:stretch/>
        </p:blipFill>
        <p:spPr>
          <a:xfrm>
            <a:off x="595355" y="1016002"/>
            <a:ext cx="8853488" cy="3198813"/>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18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Example of Closure under Homomorphism</a:t>
            </a:r>
            <a:endParaRPr/>
          </a:p>
        </p:txBody>
      </p:sp>
      <p:sp>
        <p:nvSpPr>
          <p:cNvPr id="2623" name="Google Shape;2623;p18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624" name="Google Shape;2624;p18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625" name="Google Shape;2625;p18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626" name="Google Shape;2626;p18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27" name="Google Shape;2627;p187"/>
          <p:cNvPicPr preferRelativeResize="0"/>
          <p:nvPr/>
        </p:nvPicPr>
        <p:blipFill rotWithShape="1">
          <a:blip r:embed="rId3">
            <a:alphaModFix/>
          </a:blip>
          <a:srcRect b="0" l="0" r="0" t="0"/>
          <a:stretch/>
        </p:blipFill>
        <p:spPr>
          <a:xfrm>
            <a:off x="754382" y="1049433"/>
            <a:ext cx="8507940" cy="3967068"/>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18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Example of Closure under Homomorphism</a:t>
            </a:r>
            <a:endParaRPr/>
          </a:p>
        </p:txBody>
      </p:sp>
      <p:sp>
        <p:nvSpPr>
          <p:cNvPr id="2633" name="Google Shape;2633;p18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634" name="Google Shape;2634;p18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635" name="Google Shape;2635;p18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636" name="Google Shape;2636;p18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37" name="Google Shape;2637;p188"/>
          <p:cNvPicPr preferRelativeResize="0"/>
          <p:nvPr/>
        </p:nvPicPr>
        <p:blipFill rotWithShape="1">
          <a:blip r:embed="rId3">
            <a:alphaModFix/>
          </a:blip>
          <a:srcRect b="0" l="0" r="0" t="0"/>
          <a:stretch/>
        </p:blipFill>
        <p:spPr>
          <a:xfrm>
            <a:off x="586740" y="1016002"/>
            <a:ext cx="8884920" cy="3680073"/>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1" name="Shape 2641"/>
        <p:cNvGrpSpPr/>
        <p:nvPr/>
      </p:nvGrpSpPr>
      <p:grpSpPr>
        <a:xfrm>
          <a:off x="0" y="0"/>
          <a:ext cx="0" cy="0"/>
          <a:chOff x="0" y="0"/>
          <a:chExt cx="0" cy="0"/>
        </a:xfrm>
      </p:grpSpPr>
      <p:sp>
        <p:nvSpPr>
          <p:cNvPr id="2642" name="Google Shape;2642;p18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Inverse homomorphism</a:t>
            </a:r>
            <a:endParaRPr/>
          </a:p>
        </p:txBody>
      </p:sp>
      <p:sp>
        <p:nvSpPr>
          <p:cNvPr id="2643" name="Google Shape;2643;p18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l">
              <a:spcBef>
                <a:spcPts val="0"/>
              </a:spcBef>
              <a:spcAft>
                <a:spcPts val="0"/>
              </a:spcAft>
              <a:buSzPts val="2000"/>
              <a:buChar char="□"/>
            </a:pPr>
            <a:r>
              <a:rPr lang="en-US" sz="2000"/>
              <a:t>Let h be a homomorphism and L a language whose alphabet is the output language of h. </a:t>
            </a:r>
            <a:endParaRPr sz="2000"/>
          </a:p>
          <a:p>
            <a:pPr indent="-469900" lvl="0" marL="469900" rtl="0" algn="l">
              <a:spcBef>
                <a:spcPts val="400"/>
              </a:spcBef>
              <a:spcAft>
                <a:spcPts val="0"/>
              </a:spcAft>
              <a:buSzPts val="2000"/>
              <a:buChar char="□"/>
            </a:pPr>
            <a:r>
              <a:rPr lang="en-US" sz="2000"/>
              <a:t>Inverse homomorphism, h</a:t>
            </a:r>
            <a:r>
              <a:rPr baseline="30000" lang="en-US" sz="2000"/>
              <a:t>-1</a:t>
            </a:r>
            <a:r>
              <a:rPr lang="en-US" sz="2000"/>
              <a:t>(L) = {w | h(w) is in L}</a:t>
            </a:r>
            <a:endParaRPr/>
          </a:p>
          <a:p>
            <a:pPr indent="-469900" lvl="0" marL="469900" rtl="0" algn="l">
              <a:spcBef>
                <a:spcPts val="400"/>
              </a:spcBef>
              <a:spcAft>
                <a:spcPts val="0"/>
              </a:spcAft>
              <a:buSzPts val="2000"/>
              <a:buChar char="□"/>
            </a:pPr>
            <a:r>
              <a:rPr lang="en-US" sz="2000"/>
              <a:t>h</a:t>
            </a:r>
            <a:r>
              <a:rPr baseline="30000" lang="en-US" sz="2000"/>
              <a:t>-1</a:t>
            </a:r>
            <a:r>
              <a:rPr lang="en-US" sz="2000"/>
              <a:t>(L), read “h inverse of L”</a:t>
            </a:r>
            <a:endParaRPr/>
          </a:p>
          <a:p>
            <a:pPr indent="-469900" lvl="0" marL="469900" rtl="0" algn="l">
              <a:spcBef>
                <a:spcPts val="400"/>
              </a:spcBef>
              <a:spcAft>
                <a:spcPts val="0"/>
              </a:spcAft>
              <a:buSzPts val="2000"/>
              <a:buChar char="□"/>
            </a:pPr>
            <a:r>
              <a:rPr lang="en-US" sz="2000"/>
              <a:t>h</a:t>
            </a:r>
            <a:r>
              <a:rPr baseline="30000" lang="en-US" sz="2000"/>
              <a:t>-1</a:t>
            </a:r>
            <a:r>
              <a:rPr lang="en-US" sz="2000"/>
              <a:t>(L) consists of strings whose homomorphic images are in L</a:t>
            </a:r>
            <a:endParaRPr/>
          </a:p>
        </p:txBody>
      </p:sp>
      <p:sp>
        <p:nvSpPr>
          <p:cNvPr id="2644" name="Google Shape;2644;p18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645" name="Google Shape;2645;p18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646" name="Google Shape;2646;p18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47" name="Google Shape;2647;p189"/>
          <p:cNvPicPr preferRelativeResize="0"/>
          <p:nvPr/>
        </p:nvPicPr>
        <p:blipFill rotWithShape="1">
          <a:blip r:embed="rId3">
            <a:alphaModFix/>
          </a:blip>
          <a:srcRect b="0" l="0" r="0" t="0"/>
          <a:stretch/>
        </p:blipFill>
        <p:spPr>
          <a:xfrm>
            <a:off x="1005840" y="2886843"/>
            <a:ext cx="3520440" cy="2056374"/>
          </a:xfrm>
          <a:prstGeom prst="rect">
            <a:avLst/>
          </a:prstGeom>
          <a:noFill/>
          <a:ln>
            <a:noFill/>
          </a:ln>
        </p:spPr>
      </p:pic>
      <p:pic>
        <p:nvPicPr>
          <p:cNvPr id="2648" name="Google Shape;2648;p189"/>
          <p:cNvPicPr preferRelativeResize="0"/>
          <p:nvPr/>
        </p:nvPicPr>
        <p:blipFill rotWithShape="1">
          <a:blip r:embed="rId4">
            <a:alphaModFix/>
          </a:blip>
          <a:srcRect b="0" l="0" r="0" t="0"/>
          <a:stretch/>
        </p:blipFill>
        <p:spPr>
          <a:xfrm>
            <a:off x="5364480" y="2935277"/>
            <a:ext cx="3771900" cy="1963949"/>
          </a:xfrm>
          <a:prstGeom prst="rect">
            <a:avLst/>
          </a:prstGeom>
          <a:noFill/>
          <a:ln>
            <a:noFill/>
          </a:ln>
        </p:spPr>
      </p:pic>
      <p:sp>
        <p:nvSpPr>
          <p:cNvPr id="2649" name="Google Shape;2649;p189"/>
          <p:cNvSpPr txBox="1"/>
          <p:nvPr/>
        </p:nvSpPr>
        <p:spPr>
          <a:xfrm>
            <a:off x="1424942" y="4899223"/>
            <a:ext cx="67414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Homomorphism applied in forward and reverse direction</a:t>
            </a:r>
            <a:endParaRPr sz="1800">
              <a:solidFill>
                <a:schemeClr val="dk1"/>
              </a:solidFill>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269" name="Google Shape;269;p1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Obtain Regular Expressions (RE) for the following language over </a:t>
            </a:r>
            <a:r>
              <a:rPr lang="en-US" sz="1800">
                <a:latin typeface="Noto Sans Symbols"/>
                <a:ea typeface="Noto Sans Symbols"/>
                <a:cs typeface="Noto Sans Symbols"/>
                <a:sym typeface="Noto Sans Symbols"/>
              </a:rPr>
              <a:t>Σ </a:t>
            </a:r>
            <a:r>
              <a:rPr lang="en-US" sz="1800"/>
              <a:t>={a,b}</a:t>
            </a:r>
            <a:endParaRPr/>
          </a:p>
          <a:p>
            <a:pPr indent="0" lvl="0" marL="0" rtl="0" algn="l">
              <a:spcBef>
                <a:spcPts val="360"/>
              </a:spcBef>
              <a:spcAft>
                <a:spcPts val="0"/>
              </a:spcAft>
              <a:buSzPts val="1800"/>
              <a:buNone/>
            </a:pPr>
            <a:r>
              <a:rPr lang="en-US" sz="1800"/>
              <a:t>v. Set of strings that contain exactly three a’s</a:t>
            </a:r>
            <a:endParaRPr/>
          </a:p>
          <a:p>
            <a:pPr indent="0" lvl="0" marL="0" rtl="0" algn="l">
              <a:spcBef>
                <a:spcPts val="360"/>
              </a:spcBef>
              <a:spcAft>
                <a:spcPts val="0"/>
              </a:spcAft>
              <a:buSzPts val="1800"/>
              <a:buNone/>
            </a:pPr>
            <a:r>
              <a:rPr lang="en-US" sz="1800"/>
              <a:t>vi. Strings of a’s and b’s containing no more than three a’s</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270" name="Google Shape;270;p1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71" name="Google Shape;271;p1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72" name="Google Shape;272;p1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3" name="Shape 2653"/>
        <p:cNvGrpSpPr/>
        <p:nvPr/>
      </p:nvGrpSpPr>
      <p:grpSpPr>
        <a:xfrm>
          <a:off x="0" y="0"/>
          <a:ext cx="0" cy="0"/>
          <a:chOff x="0" y="0"/>
          <a:chExt cx="0" cy="0"/>
        </a:xfrm>
      </p:grpSpPr>
      <p:sp>
        <p:nvSpPr>
          <p:cNvPr id="2654" name="Google Shape;2654;p19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 of Inverse homomorphism</a:t>
            </a:r>
            <a:endParaRPr/>
          </a:p>
        </p:txBody>
      </p:sp>
      <p:sp>
        <p:nvSpPr>
          <p:cNvPr id="2655" name="Google Shape;2655;p19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l">
              <a:spcBef>
                <a:spcPts val="0"/>
              </a:spcBef>
              <a:spcAft>
                <a:spcPts val="0"/>
              </a:spcAft>
              <a:buSzPts val="3000"/>
              <a:buChar char="□"/>
            </a:pPr>
            <a:r>
              <a:rPr lang="en-US"/>
              <a:t>Let Σ = {a, b}, and ∆ = {0, 1}.     </a:t>
            </a:r>
            <a:endParaRPr/>
          </a:p>
          <a:p>
            <a:pPr indent="0" lvl="0" marL="0" rtl="0" algn="l">
              <a:spcBef>
                <a:spcPts val="600"/>
              </a:spcBef>
              <a:spcAft>
                <a:spcPts val="0"/>
              </a:spcAft>
              <a:buSzPts val="3000"/>
              <a:buNone/>
            </a:pPr>
            <a:r>
              <a:rPr lang="en-US"/>
              <a:t>	h(a) = 01 and h(b) = 10. </a:t>
            </a:r>
            <a:endParaRPr/>
          </a:p>
          <a:p>
            <a:pPr indent="-469900" lvl="0" marL="469900" rtl="0" algn="l">
              <a:spcBef>
                <a:spcPts val="600"/>
              </a:spcBef>
              <a:spcAft>
                <a:spcPts val="0"/>
              </a:spcAft>
              <a:buSzPts val="3000"/>
              <a:buChar char="□"/>
            </a:pPr>
            <a:r>
              <a:rPr lang="en-US"/>
              <a:t>h</a:t>
            </a:r>
            <a:r>
              <a:rPr baseline="30000" lang="en-US"/>
              <a:t>−1</a:t>
            </a:r>
            <a:r>
              <a:rPr lang="en-US"/>
              <a:t>(1001) = {ba}</a:t>
            </a:r>
            <a:endParaRPr/>
          </a:p>
          <a:p>
            <a:pPr indent="-469900" lvl="0" marL="469900" rtl="0" algn="l">
              <a:spcBef>
                <a:spcPts val="600"/>
              </a:spcBef>
              <a:spcAft>
                <a:spcPts val="0"/>
              </a:spcAft>
              <a:buSzPts val="3000"/>
              <a:buChar char="□"/>
            </a:pPr>
            <a:r>
              <a:rPr lang="en-US"/>
              <a:t> h</a:t>
            </a:r>
            <a:r>
              <a:rPr baseline="30000" lang="en-US"/>
              <a:t>−1</a:t>
            </a:r>
            <a:r>
              <a:rPr lang="en-US"/>
              <a:t>(010110) = {aab}</a:t>
            </a:r>
            <a:endParaRPr/>
          </a:p>
        </p:txBody>
      </p:sp>
      <p:sp>
        <p:nvSpPr>
          <p:cNvPr id="2656" name="Google Shape;2656;p19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657" name="Google Shape;2657;p19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658" name="Google Shape;2658;p19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2" name="Shape 2662"/>
        <p:cNvGrpSpPr/>
        <p:nvPr/>
      </p:nvGrpSpPr>
      <p:grpSpPr>
        <a:xfrm>
          <a:off x="0" y="0"/>
          <a:ext cx="0" cy="0"/>
          <a:chOff x="0" y="0"/>
          <a:chExt cx="0" cy="0"/>
        </a:xfrm>
      </p:grpSpPr>
      <p:sp>
        <p:nvSpPr>
          <p:cNvPr id="2663" name="Google Shape;2663;p19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664" name="Google Shape;2664;p19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400">
                <a:solidFill>
                  <a:srgbClr val="000000"/>
                </a:solidFill>
              </a:rPr>
              <a:t>Suppose </a:t>
            </a:r>
            <a:r>
              <a:rPr i="1" lang="en-US" sz="2400">
                <a:solidFill>
                  <a:srgbClr val="000000"/>
                </a:solidFill>
              </a:rPr>
              <a:t>h</a:t>
            </a:r>
            <a:r>
              <a:rPr lang="en-US" sz="2400">
                <a:solidFill>
                  <a:srgbClr val="000000"/>
                </a:solidFill>
              </a:rPr>
              <a:t> is the homomorphism from {0,1,2} to {a,b} defined by </a:t>
            </a:r>
            <a:r>
              <a:rPr i="1" lang="en-US" sz="2400">
                <a:solidFill>
                  <a:srgbClr val="000000"/>
                </a:solidFill>
              </a:rPr>
              <a:t>h</a:t>
            </a:r>
            <a:r>
              <a:rPr lang="en-US" sz="2400">
                <a:solidFill>
                  <a:srgbClr val="000000"/>
                </a:solidFill>
              </a:rPr>
              <a:t>(0) = a; </a:t>
            </a:r>
            <a:r>
              <a:rPr i="1" lang="en-US" sz="2400">
                <a:solidFill>
                  <a:srgbClr val="000000"/>
                </a:solidFill>
              </a:rPr>
              <a:t>h</a:t>
            </a:r>
            <a:r>
              <a:rPr lang="en-US" sz="2400">
                <a:solidFill>
                  <a:srgbClr val="000000"/>
                </a:solidFill>
              </a:rPr>
              <a:t>(1) = ab; </a:t>
            </a:r>
            <a:r>
              <a:rPr i="1" lang="en-US" sz="2400">
                <a:solidFill>
                  <a:srgbClr val="000000"/>
                </a:solidFill>
              </a:rPr>
              <a:t>h</a:t>
            </a:r>
            <a:r>
              <a:rPr lang="en-US" sz="2400">
                <a:solidFill>
                  <a:srgbClr val="000000"/>
                </a:solidFill>
              </a:rPr>
              <a:t>(2) = ba</a:t>
            </a:r>
            <a:endParaRPr sz="2400">
              <a:solidFill>
                <a:srgbClr val="000000"/>
              </a:solidFill>
            </a:endParaRPr>
          </a:p>
          <a:p>
            <a:pPr indent="-609600" lvl="0" marL="609600" rtl="0" algn="l">
              <a:lnSpc>
                <a:spcPct val="90000"/>
              </a:lnSpc>
              <a:spcBef>
                <a:spcPts val="480"/>
              </a:spcBef>
              <a:spcAft>
                <a:spcPts val="0"/>
              </a:spcAft>
              <a:buSzPts val="2400"/>
              <a:buFont typeface="Verdana"/>
              <a:buAutoNum type="alphaLcParenR"/>
            </a:pPr>
            <a:r>
              <a:rPr lang="en-US" sz="2400">
                <a:solidFill>
                  <a:srgbClr val="000000"/>
                </a:solidFill>
              </a:rPr>
              <a:t>What is </a:t>
            </a:r>
            <a:r>
              <a:rPr i="1" lang="en-US" sz="2400">
                <a:solidFill>
                  <a:srgbClr val="000000"/>
                </a:solidFill>
              </a:rPr>
              <a:t>h</a:t>
            </a:r>
            <a:r>
              <a:rPr lang="en-US" sz="2400">
                <a:solidFill>
                  <a:srgbClr val="000000"/>
                </a:solidFill>
              </a:rPr>
              <a:t>(21120)</a:t>
            </a:r>
            <a:endParaRPr/>
          </a:p>
          <a:p>
            <a:pPr indent="-609600" lvl="0" marL="609600" rtl="0" algn="l">
              <a:lnSpc>
                <a:spcPct val="90000"/>
              </a:lnSpc>
              <a:spcBef>
                <a:spcPts val="480"/>
              </a:spcBef>
              <a:spcAft>
                <a:spcPts val="0"/>
              </a:spcAft>
              <a:buSzPts val="2400"/>
              <a:buFont typeface="Verdana"/>
              <a:buNone/>
            </a:pPr>
            <a:r>
              <a:rPr lang="en-US" sz="2400">
                <a:solidFill>
                  <a:srgbClr val="FF0000"/>
                </a:solidFill>
              </a:rPr>
              <a:t>h(21120) = ba ab ab ba a</a:t>
            </a:r>
            <a:r>
              <a:rPr lang="en-US" sz="2400">
                <a:solidFill>
                  <a:srgbClr val="000000"/>
                </a:solidFill>
              </a:rPr>
              <a:t> </a:t>
            </a:r>
            <a:endParaRPr/>
          </a:p>
          <a:p>
            <a:pPr indent="-609600" lvl="0" marL="609600" rtl="0" algn="l">
              <a:lnSpc>
                <a:spcPct val="90000"/>
              </a:lnSpc>
              <a:spcBef>
                <a:spcPts val="480"/>
              </a:spcBef>
              <a:spcAft>
                <a:spcPts val="0"/>
              </a:spcAft>
              <a:buSzPts val="2400"/>
              <a:buFont typeface="Verdana"/>
              <a:buNone/>
            </a:pPr>
            <a:r>
              <a:rPr lang="en-US" sz="2400">
                <a:solidFill>
                  <a:srgbClr val="000000"/>
                </a:solidFill>
              </a:rPr>
              <a:t> </a:t>
            </a:r>
            <a:endParaRPr/>
          </a:p>
          <a:p>
            <a:pPr indent="-609600" lvl="0" marL="609600" rtl="0" algn="l">
              <a:lnSpc>
                <a:spcPct val="90000"/>
              </a:lnSpc>
              <a:spcBef>
                <a:spcPts val="480"/>
              </a:spcBef>
              <a:spcAft>
                <a:spcPts val="0"/>
              </a:spcAft>
              <a:buSzPts val="2400"/>
              <a:buFont typeface="Verdana"/>
              <a:buNone/>
            </a:pPr>
            <a:r>
              <a:rPr lang="en-US" sz="2400">
                <a:solidFill>
                  <a:srgbClr val="000000"/>
                </a:solidFill>
              </a:rPr>
              <a:t>b) If L = 01*2, what is </a:t>
            </a:r>
            <a:r>
              <a:rPr i="1" lang="en-US" sz="2400">
                <a:solidFill>
                  <a:srgbClr val="000000"/>
                </a:solidFill>
              </a:rPr>
              <a:t>h</a:t>
            </a:r>
            <a:r>
              <a:rPr lang="en-US" sz="2400">
                <a:solidFill>
                  <a:srgbClr val="000000"/>
                </a:solidFill>
              </a:rPr>
              <a:t>(L)?</a:t>
            </a:r>
            <a:endParaRPr sz="2400">
              <a:solidFill>
                <a:srgbClr val="FF0000"/>
              </a:solidFill>
            </a:endParaRPr>
          </a:p>
          <a:p>
            <a:pPr indent="-609600" lvl="0" marL="609600" rtl="0" algn="l">
              <a:lnSpc>
                <a:spcPct val="90000"/>
              </a:lnSpc>
              <a:spcBef>
                <a:spcPts val="480"/>
              </a:spcBef>
              <a:spcAft>
                <a:spcPts val="0"/>
              </a:spcAft>
              <a:buSzPts val="2400"/>
              <a:buFont typeface="Verdana"/>
              <a:buNone/>
            </a:pPr>
            <a:r>
              <a:rPr lang="en-US" sz="2400">
                <a:solidFill>
                  <a:srgbClr val="FF0000"/>
                </a:solidFill>
              </a:rPr>
              <a:t>h(L) = a(ab)*ba</a:t>
            </a:r>
            <a:endParaRPr sz="2400">
              <a:solidFill>
                <a:srgbClr val="000000"/>
              </a:solidFill>
            </a:endParaRPr>
          </a:p>
          <a:p>
            <a:pPr indent="-609600" lvl="0" marL="609600" rtl="0" algn="l">
              <a:lnSpc>
                <a:spcPct val="90000"/>
              </a:lnSpc>
              <a:spcBef>
                <a:spcPts val="480"/>
              </a:spcBef>
              <a:spcAft>
                <a:spcPts val="0"/>
              </a:spcAft>
              <a:buSzPts val="2400"/>
              <a:buFont typeface="Verdana"/>
              <a:buNone/>
            </a:pPr>
            <a:r>
              <a:t/>
            </a:r>
            <a:endParaRPr sz="2400">
              <a:solidFill>
                <a:srgbClr val="000000"/>
              </a:solidFill>
            </a:endParaRPr>
          </a:p>
          <a:p>
            <a:pPr indent="-609600" lvl="0" marL="609600" rtl="0" algn="l">
              <a:lnSpc>
                <a:spcPct val="90000"/>
              </a:lnSpc>
              <a:spcBef>
                <a:spcPts val="480"/>
              </a:spcBef>
              <a:spcAft>
                <a:spcPts val="0"/>
              </a:spcAft>
              <a:buSzPts val="2400"/>
              <a:buFont typeface="Verdana"/>
              <a:buNone/>
            </a:pPr>
            <a:r>
              <a:rPr lang="en-US" sz="2400">
                <a:solidFill>
                  <a:srgbClr val="000000"/>
                </a:solidFill>
              </a:rPr>
              <a:t>c) If L = a(ba)*, what is h</a:t>
            </a:r>
            <a:r>
              <a:rPr baseline="30000" lang="en-US" sz="2400">
                <a:solidFill>
                  <a:srgbClr val="000000"/>
                </a:solidFill>
              </a:rPr>
              <a:t>-1</a:t>
            </a:r>
            <a:r>
              <a:rPr lang="en-US" sz="2400">
                <a:solidFill>
                  <a:srgbClr val="000000"/>
                </a:solidFill>
              </a:rPr>
              <a:t>(L)? </a:t>
            </a:r>
            <a:endParaRPr b="1" sz="2400">
              <a:solidFill>
                <a:srgbClr val="FF0000"/>
              </a:solidFill>
            </a:endParaRPr>
          </a:p>
          <a:p>
            <a:pPr indent="0" lvl="0" marL="0" rtl="0" algn="l">
              <a:spcBef>
                <a:spcPts val="480"/>
              </a:spcBef>
              <a:spcAft>
                <a:spcPts val="0"/>
              </a:spcAft>
              <a:buSzPts val="2400"/>
              <a:buNone/>
            </a:pPr>
            <a:r>
              <a:t/>
            </a:r>
            <a:endParaRPr sz="2400"/>
          </a:p>
        </p:txBody>
      </p:sp>
      <p:sp>
        <p:nvSpPr>
          <p:cNvPr id="2665" name="Google Shape;2665;p19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666" name="Google Shape;2666;p19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667" name="Google Shape;2667;p19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sp>
        <p:nvSpPr>
          <p:cNvPr id="2672" name="Google Shape;2672;p19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673" name="Google Shape;2673;p19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solidFill>
                  <a:srgbClr val="000000"/>
                </a:solidFill>
              </a:rPr>
              <a:t>Suppose </a:t>
            </a:r>
            <a:r>
              <a:rPr i="1" lang="en-US" sz="2000">
                <a:solidFill>
                  <a:srgbClr val="000000"/>
                </a:solidFill>
              </a:rPr>
              <a:t>h</a:t>
            </a:r>
            <a:r>
              <a:rPr lang="en-US" sz="2000">
                <a:solidFill>
                  <a:srgbClr val="000000"/>
                </a:solidFill>
              </a:rPr>
              <a:t> is the homomorphism from {0,1,2} to {a,b} defined by </a:t>
            </a:r>
            <a:r>
              <a:rPr i="1" lang="en-US" sz="2000">
                <a:solidFill>
                  <a:srgbClr val="000000"/>
                </a:solidFill>
              </a:rPr>
              <a:t>h</a:t>
            </a:r>
            <a:r>
              <a:rPr lang="en-US" sz="2000">
                <a:solidFill>
                  <a:srgbClr val="000000"/>
                </a:solidFill>
              </a:rPr>
              <a:t>(0) = a; </a:t>
            </a:r>
            <a:r>
              <a:rPr i="1" lang="en-US" sz="2000">
                <a:solidFill>
                  <a:srgbClr val="000000"/>
                </a:solidFill>
              </a:rPr>
              <a:t>h</a:t>
            </a:r>
            <a:r>
              <a:rPr lang="en-US" sz="2000">
                <a:solidFill>
                  <a:srgbClr val="000000"/>
                </a:solidFill>
              </a:rPr>
              <a:t>(1) = ab; </a:t>
            </a:r>
            <a:r>
              <a:rPr i="1" lang="en-US" sz="2000">
                <a:solidFill>
                  <a:srgbClr val="000000"/>
                </a:solidFill>
              </a:rPr>
              <a:t>h</a:t>
            </a:r>
            <a:r>
              <a:rPr lang="en-US" sz="2000">
                <a:solidFill>
                  <a:srgbClr val="000000"/>
                </a:solidFill>
              </a:rPr>
              <a:t>(2) = ba</a:t>
            </a:r>
            <a:endParaRPr sz="2000">
              <a:solidFill>
                <a:srgbClr val="000000"/>
              </a:solidFill>
            </a:endParaRPr>
          </a:p>
          <a:p>
            <a:pPr indent="-609600" lvl="0" marL="609600" rtl="0" algn="l">
              <a:lnSpc>
                <a:spcPct val="90000"/>
              </a:lnSpc>
              <a:spcBef>
                <a:spcPts val="400"/>
              </a:spcBef>
              <a:spcAft>
                <a:spcPts val="0"/>
              </a:spcAft>
              <a:buSzPts val="2000"/>
              <a:buFont typeface="Verdana"/>
              <a:buAutoNum type="alphaLcParenR"/>
            </a:pPr>
            <a:r>
              <a:rPr lang="en-US" sz="2000">
                <a:solidFill>
                  <a:srgbClr val="000000"/>
                </a:solidFill>
              </a:rPr>
              <a:t>What is </a:t>
            </a:r>
            <a:r>
              <a:rPr i="1" lang="en-US" sz="2000">
                <a:solidFill>
                  <a:srgbClr val="000000"/>
                </a:solidFill>
              </a:rPr>
              <a:t>h</a:t>
            </a:r>
            <a:r>
              <a:rPr lang="en-US" sz="2000">
                <a:solidFill>
                  <a:srgbClr val="000000"/>
                </a:solidFill>
              </a:rPr>
              <a:t>(21120)</a:t>
            </a:r>
            <a:endParaRPr/>
          </a:p>
          <a:p>
            <a:pPr indent="-609600" lvl="0" marL="609600" rtl="0" algn="l">
              <a:lnSpc>
                <a:spcPct val="90000"/>
              </a:lnSpc>
              <a:spcBef>
                <a:spcPts val="400"/>
              </a:spcBef>
              <a:spcAft>
                <a:spcPts val="0"/>
              </a:spcAft>
              <a:buSzPts val="2000"/>
              <a:buFont typeface="Verdana"/>
              <a:buNone/>
            </a:pPr>
            <a:r>
              <a:rPr lang="en-US" sz="2000">
                <a:solidFill>
                  <a:srgbClr val="FF0000"/>
                </a:solidFill>
              </a:rPr>
              <a:t>h(21120) = ba ab ab ba a</a:t>
            </a:r>
            <a:r>
              <a:rPr lang="en-US" sz="2000">
                <a:solidFill>
                  <a:srgbClr val="000000"/>
                </a:solidFill>
              </a:rPr>
              <a:t> </a:t>
            </a:r>
            <a:endParaRPr/>
          </a:p>
          <a:p>
            <a:pPr indent="-609600" lvl="0" marL="609600" rtl="0" algn="l">
              <a:lnSpc>
                <a:spcPct val="90000"/>
              </a:lnSpc>
              <a:spcBef>
                <a:spcPts val="400"/>
              </a:spcBef>
              <a:spcAft>
                <a:spcPts val="0"/>
              </a:spcAft>
              <a:buSzPts val="2000"/>
              <a:buFont typeface="Verdana"/>
              <a:buNone/>
            </a:pPr>
            <a:r>
              <a:rPr lang="en-US" sz="2000">
                <a:solidFill>
                  <a:srgbClr val="000000"/>
                </a:solidFill>
              </a:rPr>
              <a:t> </a:t>
            </a:r>
            <a:endParaRPr/>
          </a:p>
          <a:p>
            <a:pPr indent="-609600" lvl="0" marL="609600" rtl="0" algn="l">
              <a:lnSpc>
                <a:spcPct val="90000"/>
              </a:lnSpc>
              <a:spcBef>
                <a:spcPts val="400"/>
              </a:spcBef>
              <a:spcAft>
                <a:spcPts val="0"/>
              </a:spcAft>
              <a:buSzPts val="2000"/>
              <a:buFont typeface="Verdana"/>
              <a:buNone/>
            </a:pPr>
            <a:r>
              <a:rPr lang="en-US" sz="2000">
                <a:solidFill>
                  <a:srgbClr val="000000"/>
                </a:solidFill>
              </a:rPr>
              <a:t>b) If L = 01*2, what is </a:t>
            </a:r>
            <a:r>
              <a:rPr i="1" lang="en-US" sz="2000">
                <a:solidFill>
                  <a:srgbClr val="000000"/>
                </a:solidFill>
              </a:rPr>
              <a:t>h</a:t>
            </a:r>
            <a:r>
              <a:rPr lang="en-US" sz="2000">
                <a:solidFill>
                  <a:srgbClr val="000000"/>
                </a:solidFill>
              </a:rPr>
              <a:t>(L)?</a:t>
            </a:r>
            <a:endParaRPr sz="2000">
              <a:solidFill>
                <a:srgbClr val="FF0000"/>
              </a:solidFill>
            </a:endParaRPr>
          </a:p>
          <a:p>
            <a:pPr indent="-609600" lvl="0" marL="609600" rtl="0" algn="l">
              <a:lnSpc>
                <a:spcPct val="90000"/>
              </a:lnSpc>
              <a:spcBef>
                <a:spcPts val="400"/>
              </a:spcBef>
              <a:spcAft>
                <a:spcPts val="0"/>
              </a:spcAft>
              <a:buSzPts val="2000"/>
              <a:buFont typeface="Verdana"/>
              <a:buNone/>
            </a:pPr>
            <a:r>
              <a:rPr lang="en-US" sz="2000">
                <a:solidFill>
                  <a:srgbClr val="FF0000"/>
                </a:solidFill>
              </a:rPr>
              <a:t>h(L) = a(ab)*ba</a:t>
            </a:r>
            <a:endParaRPr sz="2000">
              <a:solidFill>
                <a:srgbClr val="000000"/>
              </a:solidFill>
            </a:endParaRPr>
          </a:p>
          <a:p>
            <a:pPr indent="-609600" lvl="0" marL="609600" rtl="0" algn="l">
              <a:lnSpc>
                <a:spcPct val="90000"/>
              </a:lnSpc>
              <a:spcBef>
                <a:spcPts val="400"/>
              </a:spcBef>
              <a:spcAft>
                <a:spcPts val="0"/>
              </a:spcAft>
              <a:buSzPts val="2000"/>
              <a:buFont typeface="Verdana"/>
              <a:buNone/>
            </a:pPr>
            <a:r>
              <a:t/>
            </a:r>
            <a:endParaRPr sz="2000">
              <a:solidFill>
                <a:srgbClr val="000000"/>
              </a:solidFill>
            </a:endParaRPr>
          </a:p>
          <a:p>
            <a:pPr indent="-609600" lvl="0" marL="609600" rtl="0" algn="l">
              <a:lnSpc>
                <a:spcPct val="90000"/>
              </a:lnSpc>
              <a:spcBef>
                <a:spcPts val="400"/>
              </a:spcBef>
              <a:spcAft>
                <a:spcPts val="0"/>
              </a:spcAft>
              <a:buSzPts val="2000"/>
              <a:buFont typeface="Verdana"/>
              <a:buNone/>
            </a:pPr>
            <a:r>
              <a:rPr lang="en-US" sz="2000">
                <a:solidFill>
                  <a:srgbClr val="000000"/>
                </a:solidFill>
              </a:rPr>
              <a:t>c) If L = a(ba)*, what is h</a:t>
            </a:r>
            <a:r>
              <a:rPr baseline="30000" lang="en-US" sz="2000">
                <a:solidFill>
                  <a:srgbClr val="000000"/>
                </a:solidFill>
              </a:rPr>
              <a:t>-1</a:t>
            </a:r>
            <a:r>
              <a:rPr lang="en-US" sz="2000">
                <a:solidFill>
                  <a:srgbClr val="000000"/>
                </a:solidFill>
              </a:rPr>
              <a:t>(L)? </a:t>
            </a:r>
            <a:endParaRPr b="1" sz="2000">
              <a:solidFill>
                <a:srgbClr val="FF0000"/>
              </a:solidFill>
            </a:endParaRPr>
          </a:p>
          <a:p>
            <a:pPr indent="-609600" lvl="0" marL="609600" rtl="0" algn="l">
              <a:lnSpc>
                <a:spcPct val="90000"/>
              </a:lnSpc>
              <a:spcBef>
                <a:spcPts val="400"/>
              </a:spcBef>
              <a:spcAft>
                <a:spcPts val="0"/>
              </a:spcAft>
              <a:buSzPts val="2000"/>
              <a:buFont typeface="Verdana"/>
              <a:buNone/>
            </a:pPr>
            <a:r>
              <a:rPr b="1" lang="en-US" sz="2000">
                <a:solidFill>
                  <a:srgbClr val="FF0000"/>
                </a:solidFill>
              </a:rPr>
              <a:t>02* </a:t>
            </a:r>
            <a:r>
              <a:rPr lang="en-US" sz="2000">
                <a:solidFill>
                  <a:schemeClr val="dk1"/>
                </a:solidFill>
              </a:rPr>
              <a:t>or</a:t>
            </a:r>
            <a:r>
              <a:rPr b="1" lang="en-US" sz="2000">
                <a:solidFill>
                  <a:srgbClr val="FF0000"/>
                </a:solidFill>
              </a:rPr>
              <a:t>  1*0</a:t>
            </a:r>
            <a:endParaRPr/>
          </a:p>
          <a:p>
            <a:pPr indent="0" lvl="0" marL="0" rtl="0" algn="l">
              <a:spcBef>
                <a:spcPts val="400"/>
              </a:spcBef>
              <a:spcAft>
                <a:spcPts val="0"/>
              </a:spcAft>
              <a:buSzPts val="2000"/>
              <a:buNone/>
            </a:pPr>
            <a:r>
              <a:t/>
            </a:r>
            <a:endParaRPr sz="2000"/>
          </a:p>
        </p:txBody>
      </p:sp>
      <p:sp>
        <p:nvSpPr>
          <p:cNvPr id="2674" name="Google Shape;2674;p19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675" name="Google Shape;2675;p19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676" name="Google Shape;2676;p19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1" name="Shape 2681"/>
        <p:cNvGrpSpPr/>
        <p:nvPr/>
      </p:nvGrpSpPr>
      <p:grpSpPr>
        <a:xfrm>
          <a:off x="0" y="0"/>
          <a:ext cx="0" cy="0"/>
          <a:chOff x="0" y="0"/>
          <a:chExt cx="0" cy="0"/>
        </a:xfrm>
      </p:grpSpPr>
      <p:sp>
        <p:nvSpPr>
          <p:cNvPr id="2682" name="Google Shape;2682;p193"/>
          <p:cNvSpPr txBox="1"/>
          <p:nvPr>
            <p:ph type="ctrTitle"/>
          </p:nvPr>
        </p:nvSpPr>
        <p:spPr>
          <a:xfrm>
            <a:off x="754380" y="825500"/>
            <a:ext cx="854964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Unit-2</a:t>
            </a:r>
            <a:endParaRPr/>
          </a:p>
        </p:txBody>
      </p:sp>
      <p:sp>
        <p:nvSpPr>
          <p:cNvPr id="2683" name="Google Shape;2683;p193"/>
          <p:cNvSpPr txBox="1"/>
          <p:nvPr>
            <p:ph idx="1" type="subTitle"/>
          </p:nvPr>
        </p:nvSpPr>
        <p:spPr>
          <a:xfrm>
            <a:off x="502920" y="2667000"/>
            <a:ext cx="9220200" cy="13335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SzPts val="2800"/>
              <a:buNone/>
            </a:pPr>
            <a:r>
              <a:rPr lang="en-US"/>
              <a:t>Equivalence and Minimization of Automata</a:t>
            </a:r>
            <a:endParaRPr/>
          </a:p>
        </p:txBody>
      </p:sp>
      <p:sp>
        <p:nvSpPr>
          <p:cNvPr id="2684" name="Google Shape;2684;p193"/>
          <p:cNvSpPr txBox="1"/>
          <p:nvPr>
            <p:ph idx="10" type="dt"/>
          </p:nvPr>
        </p:nvSpPr>
        <p:spPr>
          <a:xfrm>
            <a:off x="754380" y="5207000"/>
            <a:ext cx="2095500" cy="38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685" name="Google Shape;2685;p193"/>
          <p:cNvSpPr txBox="1"/>
          <p:nvPr>
            <p:ph idx="11" type="ftr"/>
          </p:nvPr>
        </p:nvSpPr>
        <p:spPr>
          <a:xfrm>
            <a:off x="3436620" y="5207000"/>
            <a:ext cx="3185160" cy="38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686" name="Google Shape;2686;p193"/>
          <p:cNvSpPr txBox="1"/>
          <p:nvPr>
            <p:ph idx="12" type="sldNum"/>
          </p:nvPr>
        </p:nvSpPr>
        <p:spPr>
          <a:xfrm>
            <a:off x="7208520" y="5207000"/>
            <a:ext cx="20955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19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Equivalence and Minimization of Automata</a:t>
            </a:r>
            <a:endParaRPr sz="2400"/>
          </a:p>
        </p:txBody>
      </p:sp>
      <p:sp>
        <p:nvSpPr>
          <p:cNvPr id="2692" name="Google Shape;2692;p19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just">
              <a:spcBef>
                <a:spcPts val="0"/>
              </a:spcBef>
              <a:spcAft>
                <a:spcPts val="0"/>
              </a:spcAft>
              <a:buSzPts val="1600"/>
              <a:buChar char="□"/>
            </a:pPr>
            <a:r>
              <a:rPr lang="en-US" sz="1600"/>
              <a:t>There exists many Finite Automata’s (FA) that accepts the same language. In such cases, the FA’s are equivalent.</a:t>
            </a:r>
            <a:endParaRPr/>
          </a:p>
          <a:p>
            <a:pPr indent="-469900" lvl="0" marL="469900" rtl="0" algn="just">
              <a:spcBef>
                <a:spcPts val="320"/>
              </a:spcBef>
              <a:spcAft>
                <a:spcPts val="0"/>
              </a:spcAft>
              <a:buSzPts val="1600"/>
              <a:buChar char="□"/>
            </a:pPr>
            <a:r>
              <a:rPr lang="en-US" sz="1600"/>
              <a:t>Example</a:t>
            </a:r>
            <a:endParaRPr/>
          </a:p>
          <a:p>
            <a:pPr indent="-368300" lvl="0" marL="469900" rtl="0" algn="just">
              <a:spcBef>
                <a:spcPts val="320"/>
              </a:spcBef>
              <a:spcAft>
                <a:spcPts val="0"/>
              </a:spcAft>
              <a:buSzPts val="1600"/>
              <a:buNone/>
            </a:pPr>
            <a:r>
              <a:t/>
            </a:r>
            <a:endParaRPr sz="1600"/>
          </a:p>
          <a:p>
            <a:pPr indent="-368300" lvl="0" marL="469900" rtl="0" algn="just">
              <a:spcBef>
                <a:spcPts val="320"/>
              </a:spcBef>
              <a:spcAft>
                <a:spcPts val="0"/>
              </a:spcAft>
              <a:buSzPts val="1600"/>
              <a:buNone/>
            </a:pPr>
            <a:r>
              <a:t/>
            </a:r>
            <a:endParaRPr sz="1600"/>
          </a:p>
          <a:p>
            <a:pPr indent="-368300" lvl="0" marL="469900" rtl="0" algn="just">
              <a:spcBef>
                <a:spcPts val="320"/>
              </a:spcBef>
              <a:spcAft>
                <a:spcPts val="0"/>
              </a:spcAft>
              <a:buSzPts val="1600"/>
              <a:buNone/>
            </a:pPr>
            <a:r>
              <a:t/>
            </a:r>
            <a:endParaRPr sz="1600"/>
          </a:p>
          <a:p>
            <a:pPr indent="-368300" lvl="0" marL="469900" rtl="0" algn="just">
              <a:spcBef>
                <a:spcPts val="320"/>
              </a:spcBef>
              <a:spcAft>
                <a:spcPts val="0"/>
              </a:spcAft>
              <a:buSzPts val="1600"/>
              <a:buNone/>
            </a:pPr>
            <a:r>
              <a:t/>
            </a:r>
            <a:endParaRPr sz="1600"/>
          </a:p>
          <a:p>
            <a:pPr indent="-368300" lvl="0" marL="469900" rtl="0" algn="just">
              <a:spcBef>
                <a:spcPts val="320"/>
              </a:spcBef>
              <a:spcAft>
                <a:spcPts val="0"/>
              </a:spcAft>
              <a:buSzPts val="1600"/>
              <a:buNone/>
            </a:pPr>
            <a:r>
              <a:t/>
            </a:r>
            <a:endParaRPr sz="1600"/>
          </a:p>
          <a:p>
            <a:pPr indent="-368300" lvl="0" marL="469900" rtl="0" algn="just">
              <a:spcBef>
                <a:spcPts val="320"/>
              </a:spcBef>
              <a:spcAft>
                <a:spcPts val="0"/>
              </a:spcAft>
              <a:buSzPts val="1600"/>
              <a:buNone/>
            </a:pPr>
            <a:r>
              <a:t/>
            </a:r>
            <a:endParaRPr sz="1600"/>
          </a:p>
          <a:p>
            <a:pPr indent="-368300" lvl="0" marL="469900" rtl="0" algn="just">
              <a:spcBef>
                <a:spcPts val="320"/>
              </a:spcBef>
              <a:spcAft>
                <a:spcPts val="0"/>
              </a:spcAft>
              <a:buSzPts val="1600"/>
              <a:buNone/>
            </a:pPr>
            <a:r>
              <a:t/>
            </a:r>
            <a:endParaRPr sz="1600"/>
          </a:p>
          <a:p>
            <a:pPr indent="-469900" lvl="0" marL="469900" rtl="0" algn="just">
              <a:spcBef>
                <a:spcPts val="320"/>
              </a:spcBef>
              <a:spcAft>
                <a:spcPts val="0"/>
              </a:spcAft>
              <a:buSzPts val="1600"/>
              <a:buChar char="□"/>
            </a:pPr>
            <a:r>
              <a:rPr lang="en-US" sz="1600"/>
              <a:t>It is desirable to represent FA with fewer states since space is proportional to number of states and there by minimize the FA.</a:t>
            </a:r>
            <a:endParaRPr/>
          </a:p>
          <a:p>
            <a:pPr indent="-469900" lvl="0" marL="469900" rtl="0" algn="just">
              <a:spcBef>
                <a:spcPts val="320"/>
              </a:spcBef>
              <a:spcAft>
                <a:spcPts val="0"/>
              </a:spcAft>
              <a:buSzPts val="1600"/>
              <a:buChar char="□"/>
            </a:pPr>
            <a:r>
              <a:rPr lang="en-US" sz="1600"/>
              <a:t>To minimize FA, we will understand the definitions of distinguishable and indistinguishable states.</a:t>
            </a:r>
            <a:endParaRPr sz="1600"/>
          </a:p>
        </p:txBody>
      </p:sp>
      <p:sp>
        <p:nvSpPr>
          <p:cNvPr id="2693" name="Google Shape;2693;p19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694" name="Google Shape;2694;p19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695" name="Google Shape;2695;p19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96" name="Google Shape;2696;p194"/>
          <p:cNvPicPr preferRelativeResize="0"/>
          <p:nvPr/>
        </p:nvPicPr>
        <p:blipFill rotWithShape="1">
          <a:blip r:embed="rId3">
            <a:alphaModFix/>
          </a:blip>
          <a:srcRect b="0" l="0" r="0" t="0"/>
          <a:stretch/>
        </p:blipFill>
        <p:spPr>
          <a:xfrm rot="-5400000">
            <a:off x="6472823" y="1159063"/>
            <a:ext cx="1271628" cy="3244474"/>
          </a:xfrm>
          <a:prstGeom prst="rect">
            <a:avLst/>
          </a:prstGeom>
          <a:noFill/>
          <a:ln>
            <a:noFill/>
          </a:ln>
        </p:spPr>
      </p:pic>
      <p:pic>
        <p:nvPicPr>
          <p:cNvPr id="2697" name="Google Shape;2697;p194"/>
          <p:cNvPicPr preferRelativeResize="0"/>
          <p:nvPr/>
        </p:nvPicPr>
        <p:blipFill rotWithShape="1">
          <a:blip r:embed="rId4">
            <a:alphaModFix/>
          </a:blip>
          <a:srcRect b="0" l="0" r="0" t="0"/>
          <a:stretch/>
        </p:blipFill>
        <p:spPr>
          <a:xfrm rot="5400000">
            <a:off x="1932111" y="1337324"/>
            <a:ext cx="1850778" cy="31242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19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Definition of Indistinguishable states</a:t>
            </a:r>
            <a:endParaRPr/>
          </a:p>
        </p:txBody>
      </p:sp>
      <p:sp>
        <p:nvSpPr>
          <p:cNvPr id="2703" name="Google Shape;2703;p19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Two states p &amp; q of a DFA are said to be </a:t>
            </a:r>
            <a:r>
              <a:rPr b="1" lang="en-US" sz="2000"/>
              <a:t>equivalent </a:t>
            </a:r>
            <a:r>
              <a:rPr lang="en-US" sz="2000"/>
              <a:t>or </a:t>
            </a:r>
            <a:r>
              <a:rPr b="1" lang="en-US" sz="2000"/>
              <a:t>indistinguishable </a:t>
            </a:r>
            <a:r>
              <a:rPr lang="en-US" sz="2000"/>
              <a:t>iff </a:t>
            </a:r>
            <a:endParaRPr/>
          </a:p>
          <a:p>
            <a:pPr indent="0" lvl="0" marL="0" rtl="0" algn="l">
              <a:spcBef>
                <a:spcPts val="400"/>
              </a:spcBef>
              <a:spcAft>
                <a:spcPts val="0"/>
              </a:spcAft>
              <a:buSzPts val="2000"/>
              <a:buNone/>
            </a:pPr>
            <a:r>
              <a:rPr lang="en-US" sz="2000"/>
              <a:t>δ(p, w) ∈ F  and δ(q, w) ∈ F</a:t>
            </a:r>
            <a:endParaRPr/>
          </a:p>
          <a:p>
            <a:pPr indent="0" lvl="0" marL="0" rtl="0" algn="l">
              <a:spcBef>
                <a:spcPts val="400"/>
              </a:spcBef>
              <a:spcAft>
                <a:spcPts val="0"/>
              </a:spcAft>
              <a:buSzPts val="2000"/>
              <a:buNone/>
            </a:pPr>
            <a:r>
              <a:rPr lang="en-US" sz="2000"/>
              <a:t>or</a:t>
            </a:r>
            <a:endParaRPr/>
          </a:p>
          <a:p>
            <a:pPr indent="0" lvl="0" marL="0" rtl="0" algn="l">
              <a:spcBef>
                <a:spcPts val="400"/>
              </a:spcBef>
              <a:spcAft>
                <a:spcPts val="0"/>
              </a:spcAft>
              <a:buSzPts val="2000"/>
              <a:buNone/>
            </a:pPr>
            <a:r>
              <a:rPr lang="en-US" sz="2000"/>
              <a:t>δ(p, w) ∉ F and δ(q, w) ∉ F for some string w∈∑*.</a:t>
            </a:r>
            <a:endParaRPr/>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rPr lang="en-US" sz="2000"/>
              <a:t>Note: F is a set of final states  </a:t>
            </a:r>
            <a:endParaRPr sz="2000"/>
          </a:p>
        </p:txBody>
      </p:sp>
      <p:sp>
        <p:nvSpPr>
          <p:cNvPr id="2704" name="Google Shape;2704;p19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705" name="Google Shape;2705;p19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706" name="Google Shape;2706;p19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19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Definition of Distinguishable states</a:t>
            </a:r>
            <a:endParaRPr/>
          </a:p>
        </p:txBody>
      </p:sp>
      <p:sp>
        <p:nvSpPr>
          <p:cNvPr id="2712" name="Google Shape;2712;p19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b="1" lang="en-US" sz="2000"/>
              <a:t>Distinguishable States: </a:t>
            </a:r>
            <a:r>
              <a:rPr lang="en-US" sz="2000"/>
              <a:t>Two states p &amp; q of a DFA are said to be distinguishable iff</a:t>
            </a:r>
            <a:endParaRPr sz="2000"/>
          </a:p>
          <a:p>
            <a:pPr indent="0" lvl="0" marL="0" rtl="0" algn="l">
              <a:spcBef>
                <a:spcPts val="400"/>
              </a:spcBef>
              <a:spcAft>
                <a:spcPts val="0"/>
              </a:spcAft>
              <a:buSzPts val="2000"/>
              <a:buNone/>
            </a:pPr>
            <a:r>
              <a:rPr lang="en-US" sz="2000"/>
              <a:t>δ(p, w) ∈ F  and δ(q, w) ∉ F </a:t>
            </a:r>
            <a:endParaRPr/>
          </a:p>
          <a:p>
            <a:pPr indent="0" lvl="0" marL="0" rtl="0" algn="l">
              <a:spcBef>
                <a:spcPts val="400"/>
              </a:spcBef>
              <a:spcAft>
                <a:spcPts val="0"/>
              </a:spcAft>
              <a:buSzPts val="2000"/>
              <a:buNone/>
            </a:pPr>
            <a:r>
              <a:rPr lang="en-US" sz="2000"/>
              <a:t>or </a:t>
            </a:r>
            <a:endParaRPr/>
          </a:p>
          <a:p>
            <a:pPr indent="0" lvl="0" marL="0" rtl="0" algn="l">
              <a:spcBef>
                <a:spcPts val="400"/>
              </a:spcBef>
              <a:spcAft>
                <a:spcPts val="0"/>
              </a:spcAft>
              <a:buSzPts val="2000"/>
              <a:buNone/>
            </a:pPr>
            <a:r>
              <a:rPr lang="en-US" sz="2000"/>
              <a:t>δ(p, w) ∉ F  and δ(q, w) ∈ F  for some string w ∈ ∑*.</a:t>
            </a:r>
            <a:endParaRPr/>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rPr lang="en-US" sz="2000"/>
              <a:t>Note: F is a set of final states  </a:t>
            </a:r>
            <a:endParaRPr/>
          </a:p>
          <a:p>
            <a:pPr indent="0" lvl="0" marL="0" rtl="0" algn="l">
              <a:spcBef>
                <a:spcPts val="400"/>
              </a:spcBef>
              <a:spcAft>
                <a:spcPts val="0"/>
              </a:spcAft>
              <a:buSzPts val="2000"/>
              <a:buNone/>
            </a:pPr>
            <a:r>
              <a:t/>
            </a:r>
            <a:endParaRPr sz="2000"/>
          </a:p>
        </p:txBody>
      </p:sp>
      <p:sp>
        <p:nvSpPr>
          <p:cNvPr id="2713" name="Google Shape;2713;p19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714" name="Google Shape;2714;p19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715" name="Google Shape;2715;p19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19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Example of Distinguishable and Indistinguishable states</a:t>
            </a:r>
            <a:br>
              <a:rPr lang="en-US" sz="2400"/>
            </a:br>
            <a:r>
              <a:rPr lang="en-US" sz="2400">
                <a:solidFill>
                  <a:srgbClr val="FF0000"/>
                </a:solidFill>
              </a:rPr>
              <a:t>Rough Slide</a:t>
            </a:r>
            <a:r>
              <a:rPr lang="en-US" sz="2400"/>
              <a:t> </a:t>
            </a:r>
            <a:endParaRPr sz="2400"/>
          </a:p>
        </p:txBody>
      </p:sp>
      <p:sp>
        <p:nvSpPr>
          <p:cNvPr id="2721" name="Google Shape;2721;p19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722" name="Google Shape;2722;p19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723" name="Google Shape;2723;p19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24" name="Google Shape;2724;p197"/>
          <p:cNvPicPr preferRelativeResize="0"/>
          <p:nvPr/>
        </p:nvPicPr>
        <p:blipFill rotWithShape="1">
          <a:blip r:embed="rId3">
            <a:alphaModFix/>
          </a:blip>
          <a:srcRect b="0" l="0" r="0" t="0"/>
          <a:stretch/>
        </p:blipFill>
        <p:spPr>
          <a:xfrm rot="5400000">
            <a:off x="1246311" y="282409"/>
            <a:ext cx="1850778" cy="31242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19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Example of Distinguishable and Indistinguishable states</a:t>
            </a:r>
            <a:endParaRPr sz="2400"/>
          </a:p>
        </p:txBody>
      </p:sp>
      <p:pic>
        <p:nvPicPr>
          <p:cNvPr id="2730" name="Google Shape;2730;p198"/>
          <p:cNvPicPr preferRelativeResize="0"/>
          <p:nvPr>
            <p:ph idx="1" type="body"/>
          </p:nvPr>
        </p:nvPicPr>
        <p:blipFill rotWithShape="1">
          <a:blip r:embed="rId3">
            <a:alphaModFix/>
          </a:blip>
          <a:srcRect b="0" l="0" r="0" t="0"/>
          <a:stretch/>
        </p:blipFill>
        <p:spPr>
          <a:xfrm rot="5400000">
            <a:off x="1295401" y="266701"/>
            <a:ext cx="4343400" cy="5562602"/>
          </a:xfrm>
          <a:prstGeom prst="rect">
            <a:avLst/>
          </a:prstGeom>
          <a:noFill/>
          <a:ln>
            <a:noFill/>
          </a:ln>
        </p:spPr>
      </p:pic>
      <p:sp>
        <p:nvSpPr>
          <p:cNvPr id="2731" name="Google Shape;2731;p19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732" name="Google Shape;2732;p19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733" name="Google Shape;2733;p19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19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2800"/>
          </a:p>
        </p:txBody>
      </p:sp>
      <p:pic>
        <p:nvPicPr>
          <p:cNvPr id="2739" name="Google Shape;2739;p199"/>
          <p:cNvPicPr preferRelativeResize="0"/>
          <p:nvPr>
            <p:ph idx="1" type="body"/>
          </p:nvPr>
        </p:nvPicPr>
        <p:blipFill rotWithShape="1">
          <a:blip r:embed="rId3">
            <a:alphaModFix/>
          </a:blip>
          <a:srcRect b="0" l="8358" r="3006" t="0"/>
          <a:stretch/>
        </p:blipFill>
        <p:spPr>
          <a:xfrm rot="-5400000">
            <a:off x="921097" y="-311497"/>
            <a:ext cx="5328228" cy="5951222"/>
          </a:xfrm>
          <a:prstGeom prst="rect">
            <a:avLst/>
          </a:prstGeom>
          <a:noFill/>
          <a:ln>
            <a:noFill/>
          </a:ln>
        </p:spPr>
      </p:pic>
      <p:sp>
        <p:nvSpPr>
          <p:cNvPr id="2740" name="Google Shape;2740;p19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741" name="Google Shape;2741;p19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742" name="Google Shape;2742;p19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ph type="ctrTitle"/>
          </p:nvPr>
        </p:nvSpPr>
        <p:spPr>
          <a:xfrm>
            <a:off x="754380" y="825500"/>
            <a:ext cx="854964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Unit-2</a:t>
            </a:r>
            <a:endParaRPr/>
          </a:p>
        </p:txBody>
      </p:sp>
      <p:sp>
        <p:nvSpPr>
          <p:cNvPr id="111" name="Google Shape;111;p2"/>
          <p:cNvSpPr txBox="1"/>
          <p:nvPr>
            <p:ph idx="1" type="subTitle"/>
          </p:nvPr>
        </p:nvSpPr>
        <p:spPr>
          <a:xfrm>
            <a:off x="1005840" y="2667000"/>
            <a:ext cx="7711440" cy="133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Font typeface="Noto Sans Symbols"/>
              <a:buNone/>
            </a:pPr>
            <a:r>
              <a:rPr b="1" lang="en-US" sz="1600"/>
              <a:t>Regular Expressions and Languages</a:t>
            </a:r>
            <a:endParaRPr sz="1600"/>
          </a:p>
          <a:p>
            <a:pPr indent="0" lvl="0" marL="0" rtl="0" algn="l">
              <a:spcBef>
                <a:spcPts val="320"/>
              </a:spcBef>
              <a:spcAft>
                <a:spcPts val="0"/>
              </a:spcAft>
              <a:buSzPts val="1600"/>
              <a:buFont typeface="Noto Sans Symbols"/>
              <a:buNone/>
            </a:pPr>
            <a:r>
              <a:rPr lang="en-US" sz="1600"/>
              <a:t>Regular Expressions, Finite Automata and Regular Expressions, Applications of Regular Expressions, Proving Languages Not to Be Regular, Closure Properties of Regular Languages, Equivalence and Minimization of Automata</a:t>
            </a:r>
            <a:endParaRPr sz="1600"/>
          </a:p>
        </p:txBody>
      </p:sp>
      <p:sp>
        <p:nvSpPr>
          <p:cNvPr id="112" name="Google Shape;112;p2"/>
          <p:cNvSpPr txBox="1"/>
          <p:nvPr>
            <p:ph idx="10" type="dt"/>
          </p:nvPr>
        </p:nvSpPr>
        <p:spPr>
          <a:xfrm>
            <a:off x="754380" y="5207000"/>
            <a:ext cx="2095500" cy="38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13" name="Google Shape;113;p2"/>
          <p:cNvSpPr txBox="1"/>
          <p:nvPr>
            <p:ph idx="11" type="ftr"/>
          </p:nvPr>
        </p:nvSpPr>
        <p:spPr>
          <a:xfrm>
            <a:off x="3436620" y="5207000"/>
            <a:ext cx="3185160" cy="38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14" name="Google Shape;114;p2"/>
          <p:cNvSpPr txBox="1"/>
          <p:nvPr>
            <p:ph idx="12" type="sldNum"/>
          </p:nvPr>
        </p:nvSpPr>
        <p:spPr>
          <a:xfrm>
            <a:off x="7208520" y="5207000"/>
            <a:ext cx="20955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278" name="Google Shape;278;p2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Obtain Regular Expressions (RE) for the following language over </a:t>
            </a:r>
            <a:r>
              <a:rPr lang="en-US" sz="1800">
                <a:latin typeface="Noto Sans Symbols"/>
                <a:ea typeface="Noto Sans Symbols"/>
                <a:cs typeface="Noto Sans Symbols"/>
                <a:sym typeface="Noto Sans Symbols"/>
              </a:rPr>
              <a:t>Σ </a:t>
            </a:r>
            <a:r>
              <a:rPr lang="en-US" sz="1800"/>
              <a:t>={a,b}</a:t>
            </a:r>
            <a:endParaRPr/>
          </a:p>
          <a:p>
            <a:pPr indent="0" lvl="0" marL="0" rtl="0" algn="l">
              <a:spcBef>
                <a:spcPts val="360"/>
              </a:spcBef>
              <a:spcAft>
                <a:spcPts val="0"/>
              </a:spcAft>
              <a:buSzPts val="1800"/>
              <a:buNone/>
            </a:pPr>
            <a:r>
              <a:rPr lang="en-US" sz="1800"/>
              <a:t>v. Set of strings that contain exactly three a’s</a:t>
            </a:r>
            <a:endParaRPr/>
          </a:p>
          <a:p>
            <a:pPr indent="0" lvl="0" marL="0" rtl="0" algn="l">
              <a:spcBef>
                <a:spcPts val="360"/>
              </a:spcBef>
              <a:spcAft>
                <a:spcPts val="0"/>
              </a:spcAft>
              <a:buSzPts val="1800"/>
              <a:buNone/>
            </a:pPr>
            <a:r>
              <a:rPr lang="en-US" sz="1800"/>
              <a:t>vi. Strings of a’s and b’s containing no more than three a’s</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Answer:</a:t>
            </a:r>
            <a:endParaRPr/>
          </a:p>
          <a:p>
            <a:pPr indent="0" lvl="0" marL="0" rtl="0" algn="l">
              <a:spcBef>
                <a:spcPts val="360"/>
              </a:spcBef>
              <a:spcAft>
                <a:spcPts val="0"/>
              </a:spcAft>
              <a:buSzPts val="1800"/>
              <a:buNone/>
            </a:pPr>
            <a:r>
              <a:rPr lang="en-US" sz="1800"/>
              <a:t>v. b*ab*ab*ab*</a:t>
            </a:r>
            <a:endParaRPr/>
          </a:p>
          <a:p>
            <a:pPr indent="0" lvl="0" marL="0" rtl="0" algn="l">
              <a:spcBef>
                <a:spcPts val="360"/>
              </a:spcBef>
              <a:spcAft>
                <a:spcPts val="0"/>
              </a:spcAft>
              <a:buSzPts val="1800"/>
              <a:buNone/>
            </a:pPr>
            <a:r>
              <a:rPr lang="en-US" sz="1800"/>
              <a:t>vi. b*(</a:t>
            </a:r>
            <a:r>
              <a:rPr b="1" lang="en-US" sz="1800"/>
              <a:t>ε</a:t>
            </a:r>
            <a:r>
              <a:rPr lang="en-US" sz="1800"/>
              <a:t>+a)b*(</a:t>
            </a:r>
            <a:r>
              <a:rPr b="1" lang="en-US" sz="1800"/>
              <a:t>ε</a:t>
            </a:r>
            <a:r>
              <a:rPr lang="en-US" sz="1800"/>
              <a:t>+a)b*(</a:t>
            </a:r>
            <a:r>
              <a:rPr b="1" lang="en-US" sz="1800"/>
              <a:t>ε</a:t>
            </a:r>
            <a:r>
              <a:rPr lang="en-US" sz="1800"/>
              <a:t>+a)b*</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279" name="Google Shape;279;p2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80" name="Google Shape;280;p2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81" name="Google Shape;281;p2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20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20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749" name="Google Shape;2749;p20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750" name="Google Shape;2750;p20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751" name="Google Shape;2751;p20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52" name="Google Shape;2752;p200"/>
          <p:cNvPicPr preferRelativeResize="0"/>
          <p:nvPr/>
        </p:nvPicPr>
        <p:blipFill rotWithShape="1">
          <a:blip r:embed="rId3">
            <a:alphaModFix/>
          </a:blip>
          <a:srcRect b="0" l="0" r="0" t="0"/>
          <a:stretch/>
        </p:blipFill>
        <p:spPr>
          <a:xfrm rot="-5400000">
            <a:off x="597352" y="157029"/>
            <a:ext cx="5212291" cy="5160168"/>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p20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758" name="Google Shape;2758;p20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759" name="Google Shape;2759;p20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760" name="Google Shape;2760;p20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761" name="Google Shape;2761;p20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62" name="Google Shape;2762;p201"/>
          <p:cNvPicPr preferRelativeResize="0"/>
          <p:nvPr/>
        </p:nvPicPr>
        <p:blipFill rotWithShape="1">
          <a:blip r:embed="rId3">
            <a:alphaModFix/>
          </a:blip>
          <a:srcRect b="0" l="30000" r="3333" t="0"/>
          <a:stretch/>
        </p:blipFill>
        <p:spPr>
          <a:xfrm rot="-5400000">
            <a:off x="1986280" y="-1042062"/>
            <a:ext cx="5080000" cy="75438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20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600"/>
              <a:t>Table filling algorithm to identify Distinguishable and Indistinguishable states </a:t>
            </a:r>
            <a:endParaRPr sz="1600"/>
          </a:p>
        </p:txBody>
      </p:sp>
      <p:sp>
        <p:nvSpPr>
          <p:cNvPr id="2768" name="Google Shape;2768;p20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2000"/>
              <a:buNone/>
            </a:pPr>
            <a:r>
              <a:rPr b="1" lang="en-US" sz="2000"/>
              <a:t>Step-1</a:t>
            </a:r>
            <a:r>
              <a:rPr lang="en-US" sz="2000"/>
              <a:t>: Draw a table for all pairs of states (Q</a:t>
            </a:r>
            <a:r>
              <a:rPr baseline="-25000" lang="en-US" sz="2000"/>
              <a:t>i</a:t>
            </a:r>
            <a:r>
              <a:rPr lang="en-US" sz="2000"/>
              <a:t>, Q</a:t>
            </a:r>
            <a:r>
              <a:rPr baseline="-25000" lang="en-US" sz="2000"/>
              <a:t>j</a:t>
            </a:r>
            <a:r>
              <a:rPr lang="en-US" sz="2000"/>
              <a:t>) not necessarily connected directly [All are unmarked initially]</a:t>
            </a:r>
            <a:endParaRPr/>
          </a:p>
          <a:p>
            <a:pPr indent="0" lvl="0" marL="0" rtl="0" algn="just">
              <a:spcBef>
                <a:spcPts val="400"/>
              </a:spcBef>
              <a:spcAft>
                <a:spcPts val="0"/>
              </a:spcAft>
              <a:buSzPts val="2000"/>
              <a:buNone/>
            </a:pPr>
            <a:r>
              <a:rPr b="1" lang="en-US" sz="2000"/>
              <a:t>Step-2</a:t>
            </a:r>
            <a:r>
              <a:rPr lang="en-US" sz="2000"/>
              <a:t>: Consider every state pair (Q</a:t>
            </a:r>
            <a:r>
              <a:rPr baseline="-25000" lang="en-US" sz="2000"/>
              <a:t>i</a:t>
            </a:r>
            <a:r>
              <a:rPr lang="en-US" sz="2000"/>
              <a:t>, Q</a:t>
            </a:r>
            <a:r>
              <a:rPr baseline="-25000" lang="en-US" sz="2000"/>
              <a:t>j</a:t>
            </a:r>
            <a:r>
              <a:rPr lang="en-US" sz="2000"/>
              <a:t>) in the DFA where Q</a:t>
            </a:r>
            <a:r>
              <a:rPr baseline="-25000" lang="en-US" sz="2000"/>
              <a:t>i</a:t>
            </a:r>
            <a:r>
              <a:rPr lang="en-US" sz="2000"/>
              <a:t> ∈ F and Q</a:t>
            </a:r>
            <a:r>
              <a:rPr baseline="-25000" lang="en-US" sz="2000"/>
              <a:t>j</a:t>
            </a:r>
            <a:r>
              <a:rPr lang="en-US" sz="2000"/>
              <a:t> ∉ F or vice versa and mark them. [Here F is the set of final states]</a:t>
            </a:r>
            <a:endParaRPr/>
          </a:p>
          <a:p>
            <a:pPr indent="0" lvl="0" marL="0" rtl="0" algn="just">
              <a:spcBef>
                <a:spcPts val="400"/>
              </a:spcBef>
              <a:spcAft>
                <a:spcPts val="0"/>
              </a:spcAft>
              <a:buSzPts val="2000"/>
              <a:buNone/>
            </a:pPr>
            <a:r>
              <a:rPr b="1" lang="en-US" sz="2000"/>
              <a:t>Step-3</a:t>
            </a:r>
            <a:r>
              <a:rPr lang="en-US" sz="2000"/>
              <a:t>: Repeat this step until we cannot mark anymore states −</a:t>
            </a:r>
            <a:endParaRPr/>
          </a:p>
          <a:p>
            <a:pPr indent="0" lvl="0" marL="0" rtl="0" algn="just">
              <a:spcBef>
                <a:spcPts val="400"/>
              </a:spcBef>
              <a:spcAft>
                <a:spcPts val="0"/>
              </a:spcAft>
              <a:buSzPts val="2000"/>
              <a:buNone/>
            </a:pPr>
            <a:r>
              <a:rPr lang="en-US" sz="2000"/>
              <a:t>If there is an unmarked pair (Q</a:t>
            </a:r>
            <a:r>
              <a:rPr baseline="-25000" lang="en-US" sz="2000"/>
              <a:t>i</a:t>
            </a:r>
            <a:r>
              <a:rPr lang="en-US" sz="2000"/>
              <a:t>, Q</a:t>
            </a:r>
            <a:r>
              <a:rPr baseline="-25000" lang="en-US" sz="2000"/>
              <a:t>j</a:t>
            </a:r>
            <a:r>
              <a:rPr lang="en-US" sz="2000"/>
              <a:t>), mark it if the pair {δ (Q</a:t>
            </a:r>
            <a:r>
              <a:rPr baseline="-25000" lang="en-US" sz="2000"/>
              <a:t>i</a:t>
            </a:r>
            <a:r>
              <a:rPr lang="en-US" sz="2000"/>
              <a:t>, a), δ (Q</a:t>
            </a:r>
            <a:r>
              <a:rPr baseline="-25000" lang="en-US" sz="2000"/>
              <a:t>i</a:t>
            </a:r>
            <a:r>
              <a:rPr lang="en-US" sz="2000"/>
              <a:t>, a)} is marked for some input alphabet ‘a’.</a:t>
            </a:r>
            <a:endParaRPr sz="2000"/>
          </a:p>
          <a:p>
            <a:pPr indent="0" lvl="0" marL="0" rtl="0" algn="just">
              <a:spcBef>
                <a:spcPts val="400"/>
              </a:spcBef>
              <a:spcAft>
                <a:spcPts val="0"/>
              </a:spcAft>
              <a:buSzPts val="2000"/>
              <a:buNone/>
            </a:pPr>
            <a:r>
              <a:rPr b="1" lang="en-US" sz="2000"/>
              <a:t>Step-4</a:t>
            </a:r>
            <a:r>
              <a:rPr lang="en-US" sz="2000"/>
              <a:t>: Combine all the unmarked pair (Q</a:t>
            </a:r>
            <a:r>
              <a:rPr baseline="-25000" lang="en-US" sz="2000"/>
              <a:t>i</a:t>
            </a:r>
            <a:r>
              <a:rPr lang="en-US" sz="2000"/>
              <a:t>, Q</a:t>
            </a:r>
            <a:r>
              <a:rPr baseline="-25000" lang="en-US" sz="2000"/>
              <a:t>j</a:t>
            </a:r>
            <a:r>
              <a:rPr lang="en-US" sz="2000"/>
              <a:t>) and make them a single state in the reduced DFA.</a:t>
            </a:r>
            <a:endParaRPr/>
          </a:p>
          <a:p>
            <a:pPr indent="0" lvl="0" marL="0" rtl="0" algn="just">
              <a:spcBef>
                <a:spcPts val="400"/>
              </a:spcBef>
              <a:spcAft>
                <a:spcPts val="0"/>
              </a:spcAft>
              <a:buSzPts val="2000"/>
              <a:buNone/>
            </a:pPr>
            <a:r>
              <a:t/>
            </a:r>
            <a:endParaRPr sz="2000"/>
          </a:p>
        </p:txBody>
      </p:sp>
      <p:sp>
        <p:nvSpPr>
          <p:cNvPr id="2769" name="Google Shape;2769;p20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770" name="Google Shape;2770;p20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771" name="Google Shape;2771;p20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20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777" name="Google Shape;2777;p20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Minimize the following DFA</a:t>
            </a:r>
            <a:endParaRPr/>
          </a:p>
        </p:txBody>
      </p:sp>
      <p:sp>
        <p:nvSpPr>
          <p:cNvPr id="2778" name="Google Shape;2778;p20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779" name="Google Shape;2779;p20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780" name="Google Shape;2780;p20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81" name="Google Shape;2781;p203"/>
          <p:cNvPicPr preferRelativeResize="0"/>
          <p:nvPr/>
        </p:nvPicPr>
        <p:blipFill rotWithShape="1">
          <a:blip r:embed="rId3">
            <a:alphaModFix/>
          </a:blip>
          <a:srcRect b="0" l="0" r="0" t="0"/>
          <a:stretch/>
        </p:blipFill>
        <p:spPr>
          <a:xfrm rot="5400000">
            <a:off x="1398711" y="925389"/>
            <a:ext cx="1850778" cy="31242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sp>
        <p:nvSpPr>
          <p:cNvPr id="2786" name="Google Shape;2786;p20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800"/>
              <a:t>Minimize the following DFA</a:t>
            </a:r>
            <a:endParaRPr sz="1800"/>
          </a:p>
        </p:txBody>
      </p:sp>
      <p:graphicFrame>
        <p:nvGraphicFramePr>
          <p:cNvPr id="2787" name="Google Shape;2787;p204"/>
          <p:cNvGraphicFramePr/>
          <p:nvPr/>
        </p:nvGraphicFramePr>
        <p:xfrm>
          <a:off x="457200" y="1375229"/>
          <a:ext cx="3000000" cy="3000000"/>
        </p:xfrm>
        <a:graphic>
          <a:graphicData uri="http://schemas.openxmlformats.org/drawingml/2006/table">
            <a:tbl>
              <a:tblPr bandRow="1" firstRow="1">
                <a:noFill/>
                <a:tableStyleId>{B01C3A2E-80D2-47BE-8E92-7927E1F9FCD7}</a:tableStyleId>
              </a:tblPr>
              <a:tblGrid>
                <a:gridCol w="553125"/>
                <a:gridCol w="553125"/>
                <a:gridCol w="553125"/>
                <a:gridCol w="553125"/>
                <a:gridCol w="553125"/>
              </a:tblGrid>
              <a:tr h="268150">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8725">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8725">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98725">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8725">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0</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788" name="Google Shape;2788;p20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789" name="Google Shape;2789;p20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790" name="Google Shape;2790;p20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91" name="Google Shape;2791;p204"/>
          <p:cNvPicPr preferRelativeResize="0"/>
          <p:nvPr/>
        </p:nvPicPr>
        <p:blipFill rotWithShape="1">
          <a:blip r:embed="rId3">
            <a:alphaModFix/>
          </a:blip>
          <a:srcRect b="0" l="0" r="0" t="0"/>
          <a:stretch/>
        </p:blipFill>
        <p:spPr>
          <a:xfrm rot="5400000">
            <a:off x="7039955" y="-601055"/>
            <a:ext cx="2079378" cy="3510088"/>
          </a:xfrm>
          <a:prstGeom prst="rect">
            <a:avLst/>
          </a:prstGeom>
          <a:noFill/>
          <a:ln>
            <a:noFill/>
          </a:ln>
        </p:spPr>
      </p:pic>
      <p:graphicFrame>
        <p:nvGraphicFramePr>
          <p:cNvPr id="2792" name="Google Shape;2792;p204"/>
          <p:cNvGraphicFramePr/>
          <p:nvPr/>
        </p:nvGraphicFramePr>
        <p:xfrm>
          <a:off x="7317644" y="2476500"/>
          <a:ext cx="3000000" cy="3000000"/>
        </p:xfrm>
        <a:graphic>
          <a:graphicData uri="http://schemas.openxmlformats.org/drawingml/2006/table">
            <a:tbl>
              <a:tblPr bandRow="1" firstRow="1">
                <a:noFill/>
                <a:tableStyleId>{B01C3A2E-80D2-47BE-8E92-7927E1F9FCD7}</a:tableStyleId>
              </a:tblPr>
              <a:tblGrid>
                <a:gridCol w="508000"/>
                <a:gridCol w="508000"/>
                <a:gridCol w="508000"/>
              </a:tblGrid>
              <a:tr h="330200">
                <a:tc>
                  <a:txBody>
                    <a:bodyPr/>
                    <a:lstStyle/>
                    <a:p>
                      <a:pPr indent="0" lvl="0" marL="0" marR="0" rtl="0" algn="ctr">
                        <a:spcBef>
                          <a:spcPts val="0"/>
                        </a:spcBef>
                        <a:spcAft>
                          <a:spcPts val="0"/>
                        </a:spcAft>
                        <a:buNone/>
                      </a:pPr>
                      <a:r>
                        <a:rPr b="1" i="0" lang="en-US" sz="1800">
                          <a:solidFill>
                            <a:schemeClr val="dk1"/>
                          </a:solidFill>
                          <a:latin typeface="Verdana"/>
                          <a:ea typeface="Verdana"/>
                          <a:cs typeface="Verdana"/>
                          <a:sym typeface="Verdana"/>
                        </a:rPr>
                        <a:t>δ</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a</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b</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0</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793" name="Google Shape;2793;p204"/>
          <p:cNvSpPr txBox="1"/>
          <p:nvPr/>
        </p:nvSpPr>
        <p:spPr>
          <a:xfrm>
            <a:off x="457200" y="1005897"/>
            <a:ext cx="55991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Step 1</a:t>
            </a:r>
            <a:r>
              <a:rPr lang="en-US" sz="1800">
                <a:solidFill>
                  <a:schemeClr val="dk1"/>
                </a:solidFill>
                <a:latin typeface="Verdana"/>
                <a:ea typeface="Verdana"/>
                <a:cs typeface="Verdana"/>
                <a:sym typeface="Verdana"/>
              </a:rPr>
              <a:t> − We draw a table for all pair of states</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7" name="Shape 2797"/>
        <p:cNvGrpSpPr/>
        <p:nvPr/>
      </p:nvGrpSpPr>
      <p:grpSpPr>
        <a:xfrm>
          <a:off x="0" y="0"/>
          <a:ext cx="0" cy="0"/>
          <a:chOff x="0" y="0"/>
          <a:chExt cx="0" cy="0"/>
        </a:xfrm>
      </p:grpSpPr>
      <p:sp>
        <p:nvSpPr>
          <p:cNvPr id="2798" name="Google Shape;2798;p20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800"/>
              <a:t>Minimize the following DFA</a:t>
            </a:r>
            <a:endParaRPr sz="1800"/>
          </a:p>
        </p:txBody>
      </p:sp>
      <p:graphicFrame>
        <p:nvGraphicFramePr>
          <p:cNvPr id="2799" name="Google Shape;2799;p205"/>
          <p:cNvGraphicFramePr/>
          <p:nvPr/>
        </p:nvGraphicFramePr>
        <p:xfrm>
          <a:off x="76200" y="1409700"/>
          <a:ext cx="3000000" cy="3000000"/>
        </p:xfrm>
        <a:graphic>
          <a:graphicData uri="http://schemas.openxmlformats.org/drawingml/2006/table">
            <a:tbl>
              <a:tblPr bandRow="1" firstRow="1">
                <a:noFill/>
                <a:tableStyleId>{B01C3A2E-80D2-47BE-8E92-7927E1F9FCD7}</a:tableStyleId>
              </a:tblPr>
              <a:tblGrid>
                <a:gridCol w="583600"/>
                <a:gridCol w="583600"/>
                <a:gridCol w="583600"/>
                <a:gridCol w="583600"/>
                <a:gridCol w="583600"/>
              </a:tblGrid>
              <a:tr h="268150">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8725">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8725">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98725">
                <a:tc>
                  <a:txBody>
                    <a:bodyPr/>
                    <a:lstStyle/>
                    <a:p>
                      <a:pPr indent="0" lvl="0" marL="0" marR="0" rtl="0" algn="l">
                        <a:spcBef>
                          <a:spcPts val="0"/>
                        </a:spcBef>
                        <a:spcAft>
                          <a:spcPts val="0"/>
                        </a:spcAft>
                        <a:buNone/>
                      </a:pPr>
                      <a:r>
                        <a:rPr b="1" baseline="-25000" lang="en-US" sz="1800">
                          <a:solidFill>
                            <a:schemeClr val="dk1"/>
                          </a:solidFill>
                        </a:rPr>
                        <a:t>*</a:t>
                      </a: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FF0000"/>
                          </a:solidFill>
                        </a:rPr>
                        <a:t>X</a:t>
                      </a:r>
                      <a:endParaRPr sz="1800">
                        <a:solidFill>
                          <a:srgbClr val="FF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FF0000"/>
                          </a:solidFill>
                        </a:rPr>
                        <a:t>X</a:t>
                      </a:r>
                      <a:endParaRPr sz="1800">
                        <a:solidFill>
                          <a:srgbClr val="FF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FF0000"/>
                          </a:solidFill>
                        </a:rPr>
                        <a:t>X</a:t>
                      </a:r>
                      <a:endParaRPr sz="1800">
                        <a:solidFill>
                          <a:srgbClr val="FF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FF0000"/>
                          </a:solidFill>
                        </a:rPr>
                        <a:t>X</a:t>
                      </a:r>
                      <a:endParaRPr sz="1800">
                        <a:solidFill>
                          <a:srgbClr val="FF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8725">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0</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800" name="Google Shape;2800;p20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801" name="Google Shape;2801;p20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802" name="Google Shape;2802;p20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03" name="Google Shape;2803;p205"/>
          <p:cNvPicPr preferRelativeResize="0"/>
          <p:nvPr/>
        </p:nvPicPr>
        <p:blipFill rotWithShape="1">
          <a:blip r:embed="rId3">
            <a:alphaModFix/>
          </a:blip>
          <a:srcRect b="0" l="0" r="0" t="0"/>
          <a:stretch/>
        </p:blipFill>
        <p:spPr>
          <a:xfrm rot="5400000">
            <a:off x="7692252" y="-676018"/>
            <a:ext cx="1760496" cy="2971800"/>
          </a:xfrm>
          <a:prstGeom prst="rect">
            <a:avLst/>
          </a:prstGeom>
          <a:noFill/>
          <a:ln>
            <a:noFill/>
          </a:ln>
        </p:spPr>
      </p:pic>
      <p:graphicFrame>
        <p:nvGraphicFramePr>
          <p:cNvPr id="2804" name="Google Shape;2804;p205"/>
          <p:cNvGraphicFramePr/>
          <p:nvPr/>
        </p:nvGraphicFramePr>
        <p:xfrm>
          <a:off x="8153400" y="2019300"/>
          <a:ext cx="3000000" cy="3000000"/>
        </p:xfrm>
        <a:graphic>
          <a:graphicData uri="http://schemas.openxmlformats.org/drawingml/2006/table">
            <a:tbl>
              <a:tblPr bandRow="1" firstRow="1">
                <a:noFill/>
                <a:tableStyleId>{B01C3A2E-80D2-47BE-8E92-7927E1F9FCD7}</a:tableStyleId>
              </a:tblPr>
              <a:tblGrid>
                <a:gridCol w="508000"/>
                <a:gridCol w="508000"/>
                <a:gridCol w="508000"/>
              </a:tblGrid>
              <a:tr h="330200">
                <a:tc>
                  <a:txBody>
                    <a:bodyPr/>
                    <a:lstStyle/>
                    <a:p>
                      <a:pPr indent="0" lvl="0" marL="0" marR="0" rtl="0" algn="ctr">
                        <a:spcBef>
                          <a:spcPts val="0"/>
                        </a:spcBef>
                        <a:spcAft>
                          <a:spcPts val="0"/>
                        </a:spcAft>
                        <a:buNone/>
                      </a:pPr>
                      <a:r>
                        <a:rPr b="1" i="0" lang="en-US" sz="1800">
                          <a:solidFill>
                            <a:schemeClr val="dk1"/>
                          </a:solidFill>
                          <a:latin typeface="Verdana"/>
                          <a:ea typeface="Verdana"/>
                          <a:cs typeface="Verdana"/>
                          <a:sym typeface="Verdana"/>
                        </a:rPr>
                        <a:t>δ</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a</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b</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0</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805" name="Google Shape;2805;p205"/>
          <p:cNvSpPr txBox="1"/>
          <p:nvPr/>
        </p:nvSpPr>
        <p:spPr>
          <a:xfrm>
            <a:off x="457200" y="969323"/>
            <a:ext cx="42434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Step 2</a:t>
            </a:r>
            <a:r>
              <a:rPr lang="en-US" sz="1800">
                <a:solidFill>
                  <a:schemeClr val="dk1"/>
                </a:solidFill>
                <a:latin typeface="Verdana"/>
                <a:ea typeface="Verdana"/>
                <a:cs typeface="Verdana"/>
                <a:sym typeface="Verdana"/>
              </a:rPr>
              <a:t> − We mark the state pairs.</a:t>
            </a:r>
            <a:endParaRPr/>
          </a:p>
        </p:txBody>
      </p:sp>
      <p:sp>
        <p:nvSpPr>
          <p:cNvPr id="2806" name="Google Shape;2806;p205"/>
          <p:cNvSpPr txBox="1"/>
          <p:nvPr/>
        </p:nvSpPr>
        <p:spPr>
          <a:xfrm>
            <a:off x="63062" y="3390900"/>
            <a:ext cx="4154214"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Verdana"/>
                <a:ea typeface="Verdana"/>
                <a:cs typeface="Verdana"/>
                <a:sym typeface="Verdana"/>
              </a:rPr>
              <a:t>Note:</a:t>
            </a:r>
            <a:endParaRPr/>
          </a:p>
          <a:p>
            <a:pPr indent="0" lvl="0" marL="0" marR="0" rtl="0" algn="l">
              <a:spcBef>
                <a:spcPts val="0"/>
              </a:spcBef>
              <a:spcAft>
                <a:spcPts val="0"/>
              </a:spcAft>
              <a:buNone/>
            </a:pPr>
            <a:r>
              <a:rPr b="1" lang="en-US" sz="1600">
                <a:solidFill>
                  <a:schemeClr val="dk1"/>
                </a:solidFill>
                <a:latin typeface="Verdana"/>
                <a:ea typeface="Verdana"/>
                <a:cs typeface="Verdana"/>
                <a:sym typeface="Verdana"/>
              </a:rPr>
              <a:t>δ</a:t>
            </a:r>
            <a:r>
              <a:rPr lang="en-US" sz="1600">
                <a:solidFill>
                  <a:schemeClr val="dk1"/>
                </a:solidFill>
                <a:latin typeface="Verdana"/>
                <a:ea typeface="Verdana"/>
                <a:cs typeface="Verdana"/>
                <a:sym typeface="Verdana"/>
              </a:rPr>
              <a:t>(q</a:t>
            </a:r>
            <a:r>
              <a:rPr baseline="-25000" lang="en-US" sz="1600">
                <a:solidFill>
                  <a:schemeClr val="dk1"/>
                </a:solidFill>
                <a:latin typeface="Verdana"/>
                <a:ea typeface="Verdana"/>
                <a:cs typeface="Verdana"/>
                <a:sym typeface="Verdana"/>
              </a:rPr>
              <a:t>0</a:t>
            </a:r>
            <a:r>
              <a:rPr lang="en-US" sz="1600">
                <a:solidFill>
                  <a:schemeClr val="dk1"/>
                </a:solidFill>
                <a:latin typeface="Verdana"/>
                <a:ea typeface="Verdana"/>
                <a:cs typeface="Verdana"/>
                <a:sym typeface="Verdana"/>
              </a:rPr>
              <a:t>,</a:t>
            </a:r>
            <a:r>
              <a:rPr b="1" lang="en-US" sz="1600">
                <a:solidFill>
                  <a:schemeClr val="dk1"/>
                </a:solidFill>
                <a:latin typeface="Verdana"/>
                <a:ea typeface="Verdana"/>
                <a:cs typeface="Verdana"/>
                <a:sym typeface="Verdana"/>
              </a:rPr>
              <a:t> ε</a:t>
            </a:r>
            <a:r>
              <a:rPr lang="en-US" sz="1600">
                <a:solidFill>
                  <a:schemeClr val="dk1"/>
                </a:solidFill>
                <a:latin typeface="Verdana"/>
                <a:ea typeface="Verdana"/>
                <a:cs typeface="Verdana"/>
                <a:sym typeface="Verdana"/>
              </a:rPr>
              <a:t>)= q</a:t>
            </a:r>
            <a:r>
              <a:rPr baseline="-25000" lang="en-US" sz="1600">
                <a:solidFill>
                  <a:schemeClr val="dk1"/>
                </a:solidFill>
                <a:latin typeface="Verdana"/>
                <a:ea typeface="Verdana"/>
                <a:cs typeface="Verdana"/>
                <a:sym typeface="Verdana"/>
              </a:rPr>
              <a:t>0 </a:t>
            </a:r>
            <a:r>
              <a:rPr lang="en-US" sz="2000">
                <a:solidFill>
                  <a:schemeClr val="dk1"/>
                </a:solidFill>
                <a:latin typeface="Verdana"/>
                <a:ea typeface="Verdana"/>
                <a:cs typeface="Verdana"/>
                <a:sym typeface="Verdana"/>
              </a:rPr>
              <a:t>∉</a:t>
            </a:r>
            <a:r>
              <a:rPr lang="en-US" sz="1600">
                <a:solidFill>
                  <a:schemeClr val="dk1"/>
                </a:solidFill>
                <a:latin typeface="Verdana"/>
                <a:ea typeface="Verdana"/>
                <a:cs typeface="Verdana"/>
                <a:sym typeface="Verdana"/>
              </a:rPr>
              <a:t> Final States</a:t>
            </a:r>
            <a:endParaRPr baseline="-25000" sz="1600">
              <a:solidFill>
                <a:schemeClr val="dk1"/>
              </a:solidFill>
              <a:latin typeface="Verdana"/>
              <a:ea typeface="Verdana"/>
              <a:cs typeface="Verdana"/>
              <a:sym typeface="Verdana"/>
            </a:endParaRPr>
          </a:p>
          <a:p>
            <a:pPr indent="0" lvl="0" marL="0" marR="0" rtl="0" algn="l">
              <a:spcBef>
                <a:spcPts val="0"/>
              </a:spcBef>
              <a:spcAft>
                <a:spcPts val="0"/>
              </a:spcAft>
              <a:buNone/>
            </a:pPr>
            <a:r>
              <a:rPr b="1" lang="en-US" sz="1600">
                <a:solidFill>
                  <a:schemeClr val="dk1"/>
                </a:solidFill>
                <a:latin typeface="Verdana"/>
                <a:ea typeface="Verdana"/>
                <a:cs typeface="Verdana"/>
                <a:sym typeface="Verdana"/>
              </a:rPr>
              <a:t>δ</a:t>
            </a:r>
            <a:r>
              <a:rPr lang="en-US" sz="1600">
                <a:solidFill>
                  <a:schemeClr val="dk1"/>
                </a:solidFill>
                <a:latin typeface="Verdana"/>
                <a:ea typeface="Verdana"/>
                <a:cs typeface="Verdana"/>
                <a:sym typeface="Verdana"/>
              </a:rPr>
              <a:t>(q</a:t>
            </a:r>
            <a:r>
              <a:rPr baseline="-25000" lang="en-US" sz="1600">
                <a:solidFill>
                  <a:schemeClr val="dk1"/>
                </a:solidFill>
                <a:latin typeface="Verdana"/>
                <a:ea typeface="Verdana"/>
                <a:cs typeface="Verdana"/>
                <a:sym typeface="Verdana"/>
              </a:rPr>
              <a:t>4</a:t>
            </a:r>
            <a:r>
              <a:rPr lang="en-US" sz="1600">
                <a:solidFill>
                  <a:schemeClr val="dk1"/>
                </a:solidFill>
                <a:latin typeface="Verdana"/>
                <a:ea typeface="Verdana"/>
                <a:cs typeface="Verdana"/>
                <a:sym typeface="Verdana"/>
              </a:rPr>
              <a:t>,</a:t>
            </a:r>
            <a:r>
              <a:rPr b="1" lang="en-US" sz="1600">
                <a:solidFill>
                  <a:schemeClr val="dk1"/>
                </a:solidFill>
                <a:latin typeface="Verdana"/>
                <a:ea typeface="Verdana"/>
                <a:cs typeface="Verdana"/>
                <a:sym typeface="Verdana"/>
              </a:rPr>
              <a:t> ε</a:t>
            </a:r>
            <a:r>
              <a:rPr lang="en-US" sz="1600">
                <a:solidFill>
                  <a:schemeClr val="dk1"/>
                </a:solidFill>
                <a:latin typeface="Verdana"/>
                <a:ea typeface="Verdana"/>
                <a:cs typeface="Verdana"/>
                <a:sym typeface="Verdana"/>
              </a:rPr>
              <a:t>)= q</a:t>
            </a:r>
            <a:r>
              <a:rPr baseline="-25000" lang="en-US" sz="1600">
                <a:solidFill>
                  <a:schemeClr val="dk1"/>
                </a:solidFill>
                <a:latin typeface="Verdana"/>
                <a:ea typeface="Verdana"/>
                <a:cs typeface="Verdana"/>
                <a:sym typeface="Verdana"/>
              </a:rPr>
              <a:t>4  </a:t>
            </a:r>
            <a:r>
              <a:rPr b="1" lang="en-US" sz="1800">
                <a:solidFill>
                  <a:schemeClr val="dk1"/>
                </a:solidFill>
                <a:latin typeface="Verdana"/>
                <a:ea typeface="Verdana"/>
                <a:cs typeface="Verdana"/>
                <a:sym typeface="Verdana"/>
              </a:rPr>
              <a:t>∈</a:t>
            </a:r>
            <a:r>
              <a:rPr lang="en-US" sz="1600">
                <a:solidFill>
                  <a:schemeClr val="dk1"/>
                </a:solidFill>
                <a:latin typeface="Verdana"/>
                <a:ea typeface="Verdana"/>
                <a:cs typeface="Verdana"/>
                <a:sym typeface="Verdana"/>
              </a:rPr>
              <a:t> Final States</a:t>
            </a:r>
            <a:endParaRPr/>
          </a:p>
          <a:p>
            <a:pPr indent="0" lvl="0" marL="0" marR="0" rtl="0" algn="l">
              <a:spcBef>
                <a:spcPts val="0"/>
              </a:spcBef>
              <a:spcAft>
                <a:spcPts val="0"/>
              </a:spcAft>
              <a:buNone/>
            </a:pPr>
            <a:r>
              <a:rPr lang="en-US" sz="1200">
                <a:solidFill>
                  <a:schemeClr val="dk1"/>
                </a:solidFill>
                <a:latin typeface="Verdana"/>
                <a:ea typeface="Verdana"/>
                <a:cs typeface="Verdana"/>
                <a:sym typeface="Verdana"/>
              </a:rPr>
              <a:t>Hence, in Step-2, (q0, q4) are marked</a:t>
            </a:r>
            <a:endParaRPr/>
          </a:p>
          <a:p>
            <a:pPr indent="0" lvl="0" marL="0" marR="0" rtl="0" algn="l">
              <a:spcBef>
                <a:spcPts val="0"/>
              </a:spcBef>
              <a:spcAft>
                <a:spcPts val="0"/>
              </a:spcAft>
              <a:buNone/>
            </a:pPr>
            <a:r>
              <a:t/>
            </a:r>
            <a:endParaRPr sz="1200">
              <a:solidFill>
                <a:schemeClr val="dk1"/>
              </a:solidFill>
              <a:latin typeface="Verdana"/>
              <a:ea typeface="Verdana"/>
              <a:cs typeface="Verdana"/>
              <a:sym typeface="Verdana"/>
            </a:endParaRPr>
          </a:p>
          <a:p>
            <a:pPr indent="0" lvl="0" marL="0" marR="0" rtl="0" algn="l">
              <a:spcBef>
                <a:spcPts val="0"/>
              </a:spcBef>
              <a:spcAft>
                <a:spcPts val="0"/>
              </a:spcAft>
              <a:buNone/>
            </a:pPr>
            <a:r>
              <a:rPr lang="en-US" sz="1200">
                <a:solidFill>
                  <a:schemeClr val="dk1"/>
                </a:solidFill>
                <a:latin typeface="Verdana"/>
                <a:ea typeface="Verdana"/>
                <a:cs typeface="Verdana"/>
                <a:sym typeface="Verdana"/>
              </a:rPr>
              <a:t>Similarly, in Step-2 Final and Non-Final </a:t>
            </a:r>
            <a:endParaRPr/>
          </a:p>
          <a:p>
            <a:pPr indent="0" lvl="0" marL="0" marR="0" rtl="0" algn="l">
              <a:spcBef>
                <a:spcPts val="0"/>
              </a:spcBef>
              <a:spcAft>
                <a:spcPts val="0"/>
              </a:spcAft>
              <a:buNone/>
            </a:pPr>
            <a:r>
              <a:rPr lang="en-US" sz="1200">
                <a:solidFill>
                  <a:schemeClr val="dk1"/>
                </a:solidFill>
                <a:latin typeface="Verdana"/>
                <a:ea typeface="Verdana"/>
                <a:cs typeface="Verdana"/>
                <a:sym typeface="Verdana"/>
              </a:rPr>
              <a:t>states are marked</a:t>
            </a:r>
            <a:endParaRPr sz="1200">
              <a:solidFill>
                <a:schemeClr val="dk1"/>
              </a:solidFill>
              <a:latin typeface="Verdana"/>
              <a:ea typeface="Verdana"/>
              <a:cs typeface="Verdana"/>
              <a:sym typeface="Verdana"/>
            </a:endParaRPr>
          </a:p>
        </p:txBody>
      </p:sp>
      <p:graphicFrame>
        <p:nvGraphicFramePr>
          <p:cNvPr id="2807" name="Google Shape;2807;p205"/>
          <p:cNvGraphicFramePr/>
          <p:nvPr/>
        </p:nvGraphicFramePr>
        <p:xfrm>
          <a:off x="3557372" y="1666339"/>
          <a:ext cx="3000000" cy="3000000"/>
        </p:xfrm>
        <a:graphic>
          <a:graphicData uri="http://schemas.openxmlformats.org/drawingml/2006/table">
            <a:tbl>
              <a:tblPr bandRow="1" firstRow="1">
                <a:noFill/>
                <a:tableStyleId>{B01C3A2E-80D2-47BE-8E92-7927E1F9FCD7}</a:tableStyleId>
              </a:tblPr>
              <a:tblGrid>
                <a:gridCol w="1143000"/>
                <a:gridCol w="1549400"/>
                <a:gridCol w="1346200"/>
              </a:tblGrid>
              <a:tr h="401400">
                <a:tc>
                  <a:txBody>
                    <a:bodyPr/>
                    <a:lstStyle/>
                    <a:p>
                      <a:pPr indent="0" lvl="0" marL="0" marR="0" rtl="0" algn="l">
                        <a:lnSpc>
                          <a:spcPct val="100000"/>
                        </a:lnSpc>
                        <a:spcBef>
                          <a:spcPts val="0"/>
                        </a:spcBef>
                        <a:spcAft>
                          <a:spcPts val="0"/>
                        </a:spcAft>
                        <a:buClr>
                          <a:srgbClr val="0000FF"/>
                        </a:buClr>
                        <a:buSzPts val="1400"/>
                        <a:buFont typeface="Verdana"/>
                        <a:buNone/>
                      </a:pPr>
                      <a:r>
                        <a:rPr b="0" lang="en-US" sz="1400">
                          <a:solidFill>
                            <a:srgbClr val="0000FF"/>
                          </a:solidFill>
                        </a:rPr>
                        <a:t>Unmarked pairs after Step-2</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chemeClr val="dk1"/>
                          </a:solidFill>
                        </a:rPr>
                        <a:t>a</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chemeClr val="dk1"/>
                          </a:solidFill>
                        </a:rPr>
                        <a:t>b</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0" lang="en-US" sz="1400">
                          <a:solidFill>
                            <a:srgbClr val="0000FF"/>
                          </a:solidFill>
                        </a:rPr>
                        <a:t>(q</a:t>
                      </a:r>
                      <a:r>
                        <a:rPr b="0" baseline="-25000" lang="en-US" sz="1400">
                          <a:solidFill>
                            <a:srgbClr val="0000FF"/>
                          </a:solidFill>
                        </a:rPr>
                        <a:t>0</a:t>
                      </a:r>
                      <a:r>
                        <a:rPr b="0" lang="en-US" sz="1400">
                          <a:solidFill>
                            <a:srgbClr val="0000FF"/>
                          </a:solidFill>
                        </a:rPr>
                        <a:t>, q</a:t>
                      </a:r>
                      <a:r>
                        <a:rPr b="0" baseline="-25000" lang="en-US" sz="1400">
                          <a:solidFill>
                            <a:srgbClr val="0000FF"/>
                          </a:solidFill>
                        </a:rPr>
                        <a:t>1</a:t>
                      </a:r>
                      <a:r>
                        <a:rPr b="0" lang="en-US" sz="1400">
                          <a:solidFill>
                            <a:srgbClr val="0000FF"/>
                          </a:solidFill>
                        </a:rPr>
                        <a:t>)</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a:t>
                      </a:r>
                      <a:r>
                        <a:rPr b="0" baseline="-25000" lang="en-US" sz="1400">
                          <a:solidFill>
                            <a:schemeClr val="dk1"/>
                          </a:solidFill>
                        </a:rPr>
                        <a:t>1</a:t>
                      </a:r>
                      <a:r>
                        <a:rPr b="0" lang="en-US" sz="1400">
                          <a:solidFill>
                            <a:schemeClr val="dk1"/>
                          </a:solidFill>
                        </a:rPr>
                        <a:t>, q</a:t>
                      </a:r>
                      <a:r>
                        <a:rPr b="0" baseline="-25000" lang="en-US" sz="1400">
                          <a:solidFill>
                            <a:schemeClr val="dk1"/>
                          </a:solidFill>
                        </a:rPr>
                        <a:t>2</a:t>
                      </a:r>
                      <a:r>
                        <a:rPr b="0" lang="en-US" sz="1400">
                          <a:solidFill>
                            <a:schemeClr val="dk1"/>
                          </a:solidFill>
                        </a:rPr>
                        <a:t>)</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(q3, q4)</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0" lang="en-US" sz="1400">
                          <a:solidFill>
                            <a:srgbClr val="0000FF"/>
                          </a:solidFill>
                        </a:rPr>
                        <a:t>(q</a:t>
                      </a:r>
                      <a:r>
                        <a:rPr b="0" baseline="-25000" lang="en-US" sz="1400">
                          <a:solidFill>
                            <a:srgbClr val="0000FF"/>
                          </a:solidFill>
                        </a:rPr>
                        <a:t>0</a:t>
                      </a:r>
                      <a:r>
                        <a:rPr b="0" lang="en-US" sz="1400">
                          <a:solidFill>
                            <a:srgbClr val="0000FF"/>
                          </a:solidFill>
                        </a:rPr>
                        <a:t>, q</a:t>
                      </a:r>
                      <a:r>
                        <a:rPr b="0" baseline="-25000" lang="en-US" sz="1400">
                          <a:solidFill>
                            <a:srgbClr val="0000FF"/>
                          </a:solidFill>
                        </a:rPr>
                        <a:t>2</a:t>
                      </a:r>
                      <a:r>
                        <a:rPr b="0" lang="en-US" sz="1400">
                          <a:solidFill>
                            <a:srgbClr val="0000FF"/>
                          </a:solidFill>
                        </a:rPr>
                        <a:t>)</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(q1, q1)</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(q3, q4)</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0" lang="en-US" sz="1400">
                          <a:solidFill>
                            <a:srgbClr val="0000FF"/>
                          </a:solidFill>
                        </a:rPr>
                        <a:t>(q</a:t>
                      </a:r>
                      <a:r>
                        <a:rPr b="0" baseline="-25000" lang="en-US" sz="1400">
                          <a:solidFill>
                            <a:srgbClr val="0000FF"/>
                          </a:solidFill>
                        </a:rPr>
                        <a:t>0</a:t>
                      </a:r>
                      <a:r>
                        <a:rPr b="0" lang="en-US" sz="1400">
                          <a:solidFill>
                            <a:srgbClr val="0000FF"/>
                          </a:solidFill>
                        </a:rPr>
                        <a:t>, q</a:t>
                      </a:r>
                      <a:r>
                        <a:rPr b="0" baseline="-25000" lang="en-US" sz="1400">
                          <a:solidFill>
                            <a:srgbClr val="0000FF"/>
                          </a:solidFill>
                        </a:rPr>
                        <a:t>3</a:t>
                      </a:r>
                      <a:r>
                        <a:rPr b="0" lang="en-US" sz="1400">
                          <a:solidFill>
                            <a:srgbClr val="0000FF"/>
                          </a:solidFill>
                        </a:rPr>
                        <a:t>)</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(q1, q2)</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(q3, q4)</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0" lang="en-US" sz="1400">
                          <a:solidFill>
                            <a:srgbClr val="0000FF"/>
                          </a:solidFill>
                        </a:rPr>
                        <a:t>(q</a:t>
                      </a:r>
                      <a:r>
                        <a:rPr b="0" baseline="-25000" lang="en-US" sz="1400">
                          <a:solidFill>
                            <a:srgbClr val="0000FF"/>
                          </a:solidFill>
                        </a:rPr>
                        <a:t>1</a:t>
                      </a:r>
                      <a:r>
                        <a:rPr b="0" lang="en-US" sz="1400">
                          <a:solidFill>
                            <a:srgbClr val="0000FF"/>
                          </a:solidFill>
                        </a:rPr>
                        <a:t>, q</a:t>
                      </a:r>
                      <a:r>
                        <a:rPr b="0" baseline="-25000" lang="en-US" sz="1400">
                          <a:solidFill>
                            <a:srgbClr val="0000FF"/>
                          </a:solidFill>
                        </a:rPr>
                        <a:t>2</a:t>
                      </a:r>
                      <a:r>
                        <a:rPr b="0" lang="en-US" sz="1400">
                          <a:solidFill>
                            <a:srgbClr val="0000FF"/>
                          </a:solidFill>
                        </a:rPr>
                        <a:t>)</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(q1, q2)</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(q4, q4)</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0" lang="en-US" sz="1400">
                          <a:solidFill>
                            <a:srgbClr val="0000FF"/>
                          </a:solidFill>
                        </a:rPr>
                        <a:t>(q</a:t>
                      </a:r>
                      <a:r>
                        <a:rPr b="0" baseline="-25000" lang="en-US" sz="1400">
                          <a:solidFill>
                            <a:srgbClr val="0000FF"/>
                          </a:solidFill>
                        </a:rPr>
                        <a:t>1</a:t>
                      </a:r>
                      <a:r>
                        <a:rPr b="0" lang="en-US" sz="1400">
                          <a:solidFill>
                            <a:srgbClr val="0000FF"/>
                          </a:solidFill>
                        </a:rPr>
                        <a:t>, q</a:t>
                      </a:r>
                      <a:r>
                        <a:rPr b="0" baseline="-25000" lang="en-US" sz="1400">
                          <a:solidFill>
                            <a:srgbClr val="0000FF"/>
                          </a:solidFill>
                        </a:rPr>
                        <a:t>3</a:t>
                      </a:r>
                      <a:r>
                        <a:rPr b="0" lang="en-US" sz="1400">
                          <a:solidFill>
                            <a:srgbClr val="0000FF"/>
                          </a:solidFill>
                        </a:rPr>
                        <a:t>)</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(q2, q2)</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(q4, q4)</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0" lang="en-US" sz="1400">
                          <a:solidFill>
                            <a:srgbClr val="0000FF"/>
                          </a:solidFill>
                        </a:rPr>
                        <a:t>(q</a:t>
                      </a:r>
                      <a:r>
                        <a:rPr b="0" baseline="-25000" lang="en-US" sz="1400">
                          <a:solidFill>
                            <a:srgbClr val="0000FF"/>
                          </a:solidFill>
                        </a:rPr>
                        <a:t>2</a:t>
                      </a:r>
                      <a:r>
                        <a:rPr b="0" lang="en-US" sz="1400">
                          <a:solidFill>
                            <a:srgbClr val="0000FF"/>
                          </a:solidFill>
                        </a:rPr>
                        <a:t>, q</a:t>
                      </a:r>
                      <a:r>
                        <a:rPr b="0" baseline="-25000" lang="en-US" sz="1400">
                          <a:solidFill>
                            <a:srgbClr val="0000FF"/>
                          </a:solidFill>
                        </a:rPr>
                        <a:t>3</a:t>
                      </a:r>
                      <a:r>
                        <a:rPr b="0" lang="en-US" sz="1400">
                          <a:solidFill>
                            <a:srgbClr val="0000FF"/>
                          </a:solidFill>
                        </a:rPr>
                        <a:t>)</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(q1, q2)</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(q4, q4)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20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800"/>
              <a:t>Minimize the following DFA</a:t>
            </a:r>
            <a:endParaRPr sz="1800"/>
          </a:p>
        </p:txBody>
      </p:sp>
      <p:graphicFrame>
        <p:nvGraphicFramePr>
          <p:cNvPr id="2813" name="Google Shape;2813;p206"/>
          <p:cNvGraphicFramePr/>
          <p:nvPr/>
        </p:nvGraphicFramePr>
        <p:xfrm>
          <a:off x="257634" y="1695418"/>
          <a:ext cx="3000000" cy="3000000"/>
        </p:xfrm>
        <a:graphic>
          <a:graphicData uri="http://schemas.openxmlformats.org/drawingml/2006/table">
            <a:tbl>
              <a:tblPr bandRow="1" firstRow="1">
                <a:noFill/>
                <a:tableStyleId>{B01C3A2E-80D2-47BE-8E92-7927E1F9FCD7}</a:tableStyleId>
              </a:tblPr>
              <a:tblGrid>
                <a:gridCol w="583600"/>
                <a:gridCol w="583600"/>
                <a:gridCol w="583600"/>
                <a:gridCol w="583600"/>
                <a:gridCol w="583600"/>
              </a:tblGrid>
              <a:tr h="268150">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8000"/>
                        </a:buClr>
                        <a:buSzPts val="1800"/>
                        <a:buFont typeface="Verdana"/>
                        <a:buNone/>
                      </a:pPr>
                      <a:r>
                        <a:rPr b="1" lang="en-US" sz="1800">
                          <a:solidFill>
                            <a:srgbClr val="008000"/>
                          </a:solidFill>
                        </a:rPr>
                        <a:t>X</a:t>
                      </a:r>
                      <a:endParaRPr b="1" sz="1800">
                        <a:solidFill>
                          <a:srgbClr val="008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8725">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rgbClr val="008000"/>
                          </a:solidFill>
                        </a:rPr>
                        <a:t>X</a:t>
                      </a:r>
                      <a:endParaRPr b="1" sz="1800">
                        <a:solidFill>
                          <a:srgbClr val="008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8725">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rgbClr val="008000"/>
                          </a:solidFill>
                        </a:rPr>
                        <a:t>X</a:t>
                      </a:r>
                      <a:endParaRPr b="1" sz="1800">
                        <a:solidFill>
                          <a:srgbClr val="008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98725">
                <a:tc>
                  <a:txBody>
                    <a:bodyPr/>
                    <a:lstStyle/>
                    <a:p>
                      <a:pPr indent="0" lvl="0" marL="0" marR="0" rtl="0" algn="l">
                        <a:spcBef>
                          <a:spcPts val="0"/>
                        </a:spcBef>
                        <a:spcAft>
                          <a:spcPts val="0"/>
                        </a:spcAft>
                        <a:buNone/>
                      </a:pPr>
                      <a:r>
                        <a:rPr b="1" baseline="-25000" lang="en-US" sz="1800">
                          <a:solidFill>
                            <a:schemeClr val="dk1"/>
                          </a:solidFill>
                        </a:rPr>
                        <a:t>*</a:t>
                      </a: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FF0000"/>
                          </a:solidFill>
                        </a:rPr>
                        <a:t>X</a:t>
                      </a:r>
                      <a:endParaRPr sz="1800">
                        <a:solidFill>
                          <a:srgbClr val="FF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FF0000"/>
                          </a:solidFill>
                        </a:rPr>
                        <a:t>X</a:t>
                      </a:r>
                      <a:endParaRPr sz="1800">
                        <a:solidFill>
                          <a:srgbClr val="FF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FF0000"/>
                          </a:solidFill>
                        </a:rPr>
                        <a:t>X</a:t>
                      </a:r>
                      <a:endParaRPr sz="1800">
                        <a:solidFill>
                          <a:srgbClr val="FF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rgbClr val="FF0000"/>
                          </a:solidFill>
                        </a:rPr>
                        <a:t>X</a:t>
                      </a:r>
                      <a:endParaRPr b="1" sz="1800">
                        <a:solidFill>
                          <a:srgbClr val="FF0000"/>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8725">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0</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814" name="Google Shape;2814;p20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815" name="Google Shape;2815;p20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16" name="Google Shape;2816;p206"/>
          <p:cNvPicPr preferRelativeResize="0"/>
          <p:nvPr/>
        </p:nvPicPr>
        <p:blipFill rotWithShape="1">
          <a:blip r:embed="rId3">
            <a:alphaModFix/>
          </a:blip>
          <a:srcRect b="0" l="0" r="0" t="0"/>
          <a:stretch/>
        </p:blipFill>
        <p:spPr>
          <a:xfrm rot="5400000">
            <a:off x="7768452" y="-575448"/>
            <a:ext cx="1760496" cy="2971800"/>
          </a:xfrm>
          <a:prstGeom prst="rect">
            <a:avLst/>
          </a:prstGeom>
          <a:noFill/>
          <a:ln>
            <a:noFill/>
          </a:ln>
        </p:spPr>
      </p:pic>
      <p:graphicFrame>
        <p:nvGraphicFramePr>
          <p:cNvPr id="2817" name="Google Shape;2817;p206"/>
          <p:cNvGraphicFramePr/>
          <p:nvPr/>
        </p:nvGraphicFramePr>
        <p:xfrm>
          <a:off x="8153400" y="2247900"/>
          <a:ext cx="3000000" cy="3000000"/>
        </p:xfrm>
        <a:graphic>
          <a:graphicData uri="http://schemas.openxmlformats.org/drawingml/2006/table">
            <a:tbl>
              <a:tblPr bandRow="1" firstRow="1">
                <a:noFill/>
                <a:tableStyleId>{B01C3A2E-80D2-47BE-8E92-7927E1F9FCD7}</a:tableStyleId>
              </a:tblPr>
              <a:tblGrid>
                <a:gridCol w="508000"/>
                <a:gridCol w="508000"/>
                <a:gridCol w="508000"/>
              </a:tblGrid>
              <a:tr h="330200">
                <a:tc>
                  <a:txBody>
                    <a:bodyPr/>
                    <a:lstStyle/>
                    <a:p>
                      <a:pPr indent="0" lvl="0" marL="0" marR="0" rtl="0" algn="ctr">
                        <a:spcBef>
                          <a:spcPts val="0"/>
                        </a:spcBef>
                        <a:spcAft>
                          <a:spcPts val="0"/>
                        </a:spcAft>
                        <a:buNone/>
                      </a:pPr>
                      <a:r>
                        <a:rPr b="1" i="0" lang="en-US" sz="1800">
                          <a:solidFill>
                            <a:schemeClr val="dk1"/>
                          </a:solidFill>
                          <a:latin typeface="Verdana"/>
                          <a:ea typeface="Verdana"/>
                          <a:cs typeface="Verdana"/>
                          <a:sym typeface="Verdana"/>
                        </a:rPr>
                        <a:t>δ</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a</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b</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0</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818" name="Google Shape;2818;p206"/>
          <p:cNvSpPr txBox="1"/>
          <p:nvPr/>
        </p:nvSpPr>
        <p:spPr>
          <a:xfrm>
            <a:off x="257634" y="952500"/>
            <a:ext cx="6103274" cy="7386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400">
                <a:solidFill>
                  <a:schemeClr val="dk1"/>
                </a:solidFill>
                <a:latin typeface="Verdana"/>
                <a:ea typeface="Verdana"/>
                <a:cs typeface="Verdana"/>
                <a:sym typeface="Verdana"/>
              </a:rPr>
              <a:t>Step-3</a:t>
            </a:r>
            <a:r>
              <a:rPr lang="en-US" sz="1400">
                <a:solidFill>
                  <a:schemeClr val="dk1"/>
                </a:solidFill>
                <a:latin typeface="Verdana"/>
                <a:ea typeface="Verdana"/>
                <a:cs typeface="Verdana"/>
                <a:sym typeface="Verdana"/>
              </a:rPr>
              <a:t>: Repeat this step until we cannot mark anymore states −</a:t>
            </a:r>
            <a:endParaRPr/>
          </a:p>
          <a:p>
            <a:pPr indent="0" lvl="0" marL="0" marR="0" rtl="0" algn="just">
              <a:spcBef>
                <a:spcPts val="0"/>
              </a:spcBef>
              <a:spcAft>
                <a:spcPts val="0"/>
              </a:spcAft>
              <a:buNone/>
            </a:pPr>
            <a:r>
              <a:rPr lang="en-US" sz="1400">
                <a:solidFill>
                  <a:schemeClr val="dk1"/>
                </a:solidFill>
                <a:latin typeface="Verdana"/>
                <a:ea typeface="Verdana"/>
                <a:cs typeface="Verdana"/>
                <a:sym typeface="Verdana"/>
              </a:rPr>
              <a:t>If there is an unmarked pair (Q</a:t>
            </a:r>
            <a:r>
              <a:rPr baseline="-25000" lang="en-US" sz="1400">
                <a:solidFill>
                  <a:schemeClr val="dk1"/>
                </a:solidFill>
                <a:latin typeface="Verdana"/>
                <a:ea typeface="Verdana"/>
                <a:cs typeface="Verdana"/>
                <a:sym typeface="Verdana"/>
              </a:rPr>
              <a:t>i</a:t>
            </a:r>
            <a:r>
              <a:rPr lang="en-US" sz="1400">
                <a:solidFill>
                  <a:schemeClr val="dk1"/>
                </a:solidFill>
                <a:latin typeface="Verdana"/>
                <a:ea typeface="Verdana"/>
                <a:cs typeface="Verdana"/>
                <a:sym typeface="Verdana"/>
              </a:rPr>
              <a:t>, Q</a:t>
            </a:r>
            <a:r>
              <a:rPr baseline="-25000" lang="en-US" sz="1400">
                <a:solidFill>
                  <a:schemeClr val="dk1"/>
                </a:solidFill>
                <a:latin typeface="Verdana"/>
                <a:ea typeface="Verdana"/>
                <a:cs typeface="Verdana"/>
                <a:sym typeface="Verdana"/>
              </a:rPr>
              <a:t>j</a:t>
            </a:r>
            <a:r>
              <a:rPr lang="en-US" sz="1400">
                <a:solidFill>
                  <a:schemeClr val="dk1"/>
                </a:solidFill>
                <a:latin typeface="Verdana"/>
                <a:ea typeface="Verdana"/>
                <a:cs typeface="Verdana"/>
                <a:sym typeface="Verdana"/>
              </a:rPr>
              <a:t>), mark it if the pair </a:t>
            </a:r>
            <a:endParaRPr sz="1400">
              <a:solidFill>
                <a:schemeClr val="dk1"/>
              </a:solidFill>
              <a:latin typeface="Verdana"/>
              <a:ea typeface="Verdana"/>
              <a:cs typeface="Verdana"/>
              <a:sym typeface="Verdana"/>
            </a:endParaRPr>
          </a:p>
          <a:p>
            <a:pPr indent="0" lvl="0" marL="0" marR="0" rtl="0" algn="just">
              <a:spcBef>
                <a:spcPts val="0"/>
              </a:spcBef>
              <a:spcAft>
                <a:spcPts val="0"/>
              </a:spcAft>
              <a:buNone/>
            </a:pPr>
            <a:r>
              <a:rPr lang="en-US" sz="1400">
                <a:solidFill>
                  <a:schemeClr val="dk1"/>
                </a:solidFill>
                <a:latin typeface="Verdana"/>
                <a:ea typeface="Verdana"/>
                <a:cs typeface="Verdana"/>
                <a:sym typeface="Verdana"/>
              </a:rPr>
              <a:t>{δ (Q</a:t>
            </a:r>
            <a:r>
              <a:rPr baseline="-25000" lang="en-US" sz="1400">
                <a:solidFill>
                  <a:schemeClr val="dk1"/>
                </a:solidFill>
                <a:latin typeface="Verdana"/>
                <a:ea typeface="Verdana"/>
                <a:cs typeface="Verdana"/>
                <a:sym typeface="Verdana"/>
              </a:rPr>
              <a:t>i</a:t>
            </a:r>
            <a:r>
              <a:rPr lang="en-US" sz="1400">
                <a:solidFill>
                  <a:schemeClr val="dk1"/>
                </a:solidFill>
                <a:latin typeface="Verdana"/>
                <a:ea typeface="Verdana"/>
                <a:cs typeface="Verdana"/>
                <a:sym typeface="Verdana"/>
              </a:rPr>
              <a:t>, a), δ (Q</a:t>
            </a:r>
            <a:r>
              <a:rPr baseline="-25000" lang="en-US" sz="1400">
                <a:solidFill>
                  <a:schemeClr val="dk1"/>
                </a:solidFill>
                <a:latin typeface="Verdana"/>
                <a:ea typeface="Verdana"/>
                <a:cs typeface="Verdana"/>
                <a:sym typeface="Verdana"/>
              </a:rPr>
              <a:t>i</a:t>
            </a:r>
            <a:r>
              <a:rPr lang="en-US" sz="1400">
                <a:solidFill>
                  <a:schemeClr val="dk1"/>
                </a:solidFill>
                <a:latin typeface="Verdana"/>
                <a:ea typeface="Verdana"/>
                <a:cs typeface="Verdana"/>
                <a:sym typeface="Verdana"/>
              </a:rPr>
              <a:t>, a)} is marked for some input alphabet ‘a’.</a:t>
            </a:r>
            <a:endParaRPr sz="1400">
              <a:solidFill>
                <a:schemeClr val="dk1"/>
              </a:solidFill>
              <a:latin typeface="Verdana"/>
              <a:ea typeface="Verdana"/>
              <a:cs typeface="Verdana"/>
              <a:sym typeface="Verdana"/>
            </a:endParaRPr>
          </a:p>
        </p:txBody>
      </p:sp>
      <p:graphicFrame>
        <p:nvGraphicFramePr>
          <p:cNvPr id="2819" name="Google Shape;2819;p206"/>
          <p:cNvGraphicFramePr/>
          <p:nvPr/>
        </p:nvGraphicFramePr>
        <p:xfrm>
          <a:off x="3505200" y="1758480"/>
          <a:ext cx="3000000" cy="3000000"/>
        </p:xfrm>
        <a:graphic>
          <a:graphicData uri="http://schemas.openxmlformats.org/drawingml/2006/table">
            <a:tbl>
              <a:tblPr bandRow="1" firstRow="1">
                <a:noFill/>
                <a:tableStyleId>{B01C3A2E-80D2-47BE-8E92-7927E1F9FCD7}</a:tableStyleId>
              </a:tblPr>
              <a:tblGrid>
                <a:gridCol w="1143000"/>
                <a:gridCol w="1549400"/>
                <a:gridCol w="1346200"/>
              </a:tblGrid>
              <a:tr h="401400">
                <a:tc>
                  <a:txBody>
                    <a:bodyPr/>
                    <a:lstStyle/>
                    <a:p>
                      <a:pPr indent="0" lvl="0" marL="0" marR="0" rtl="0" algn="l">
                        <a:lnSpc>
                          <a:spcPct val="100000"/>
                        </a:lnSpc>
                        <a:spcBef>
                          <a:spcPts val="0"/>
                        </a:spcBef>
                        <a:spcAft>
                          <a:spcPts val="0"/>
                        </a:spcAft>
                        <a:buClr>
                          <a:srgbClr val="0000FF"/>
                        </a:buClr>
                        <a:buSzPts val="1400"/>
                        <a:buFont typeface="Verdana"/>
                        <a:buNone/>
                      </a:pPr>
                      <a:r>
                        <a:rPr b="0" lang="en-US" sz="1400">
                          <a:solidFill>
                            <a:srgbClr val="0000FF"/>
                          </a:solidFill>
                        </a:rPr>
                        <a:t>Unmarked pairs after Step-2</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chemeClr val="dk1"/>
                          </a:solidFill>
                        </a:rPr>
                        <a:t>a</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400">
                          <a:solidFill>
                            <a:schemeClr val="dk1"/>
                          </a:solidFill>
                        </a:rPr>
                        <a:t>b</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1" lang="en-US" sz="1400">
                          <a:solidFill>
                            <a:srgbClr val="0000FF"/>
                          </a:solidFill>
                        </a:rPr>
                        <a:t>(q</a:t>
                      </a:r>
                      <a:r>
                        <a:rPr b="1" baseline="-25000" lang="en-US" sz="1400">
                          <a:solidFill>
                            <a:srgbClr val="0000FF"/>
                          </a:solidFill>
                        </a:rPr>
                        <a:t>0</a:t>
                      </a:r>
                      <a:r>
                        <a:rPr b="1" lang="en-US" sz="1400">
                          <a:solidFill>
                            <a:srgbClr val="0000FF"/>
                          </a:solidFill>
                        </a:rPr>
                        <a:t>, q</a:t>
                      </a:r>
                      <a:r>
                        <a:rPr b="1" baseline="-25000" lang="en-US" sz="1400">
                          <a:solidFill>
                            <a:srgbClr val="0000FF"/>
                          </a:solidFill>
                        </a:rPr>
                        <a:t>1</a:t>
                      </a:r>
                      <a:r>
                        <a:rPr b="1" lang="en-US" sz="1400">
                          <a:solidFill>
                            <a:srgbClr val="0000FF"/>
                          </a:solidFill>
                        </a:rPr>
                        <a:t>)</a:t>
                      </a:r>
                      <a:endParaRPr b="1"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a:t>
                      </a:r>
                      <a:r>
                        <a:rPr b="0" baseline="-25000" lang="en-US" sz="1400">
                          <a:solidFill>
                            <a:schemeClr val="dk1"/>
                          </a:solidFill>
                        </a:rPr>
                        <a:t>1</a:t>
                      </a:r>
                      <a:r>
                        <a:rPr b="0" lang="en-US" sz="1400">
                          <a:solidFill>
                            <a:schemeClr val="dk1"/>
                          </a:solidFill>
                        </a:rPr>
                        <a:t>, q</a:t>
                      </a:r>
                      <a:r>
                        <a:rPr b="0" baseline="-25000" lang="en-US" sz="1400">
                          <a:solidFill>
                            <a:schemeClr val="dk1"/>
                          </a:solidFill>
                        </a:rPr>
                        <a:t>2</a:t>
                      </a:r>
                      <a:r>
                        <a:rPr b="0" lang="en-US" sz="1400">
                          <a:solidFill>
                            <a:schemeClr val="dk1"/>
                          </a:solidFill>
                        </a:rPr>
                        <a:t>)</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rgbClr val="008000"/>
                          </a:solidFill>
                        </a:rPr>
                        <a:t>(q3, q4)</a:t>
                      </a:r>
                      <a:r>
                        <a:rPr lang="en-US" sz="1400">
                          <a:solidFill>
                            <a:srgbClr val="008000"/>
                          </a:solidFill>
                        </a:rPr>
                        <a:t> </a:t>
                      </a:r>
                      <a:r>
                        <a:rPr b="1" lang="en-US" sz="1400">
                          <a:solidFill>
                            <a:srgbClr val="FF0000"/>
                          </a:solidFill>
                        </a:rPr>
                        <a:t>X</a:t>
                      </a:r>
                      <a:endParaRPr b="1"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1" lang="en-US" sz="1400">
                          <a:solidFill>
                            <a:srgbClr val="0000FF"/>
                          </a:solidFill>
                        </a:rPr>
                        <a:t>(q</a:t>
                      </a:r>
                      <a:r>
                        <a:rPr b="1" baseline="-25000" lang="en-US" sz="1400">
                          <a:solidFill>
                            <a:srgbClr val="0000FF"/>
                          </a:solidFill>
                        </a:rPr>
                        <a:t>0</a:t>
                      </a:r>
                      <a:r>
                        <a:rPr b="1" lang="en-US" sz="1400">
                          <a:solidFill>
                            <a:srgbClr val="0000FF"/>
                          </a:solidFill>
                        </a:rPr>
                        <a:t>, q</a:t>
                      </a:r>
                      <a:r>
                        <a:rPr b="1" baseline="-25000" lang="en-US" sz="1400">
                          <a:solidFill>
                            <a:srgbClr val="0000FF"/>
                          </a:solidFill>
                        </a:rPr>
                        <a:t>2</a:t>
                      </a:r>
                      <a:r>
                        <a:rPr b="1" lang="en-US" sz="1400">
                          <a:solidFill>
                            <a:srgbClr val="0000FF"/>
                          </a:solidFill>
                        </a:rPr>
                        <a:t>)</a:t>
                      </a:r>
                      <a:endParaRPr b="1"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(q1, q1)</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rgbClr val="008000"/>
                          </a:solidFill>
                        </a:rPr>
                        <a:t>(q3, q4)</a:t>
                      </a:r>
                      <a:r>
                        <a:rPr lang="en-US" sz="1400">
                          <a:solidFill>
                            <a:srgbClr val="008000"/>
                          </a:solidFill>
                        </a:rPr>
                        <a:t> </a:t>
                      </a:r>
                      <a:r>
                        <a:rPr b="1" lang="en-US" sz="1400">
                          <a:solidFill>
                            <a:srgbClr val="FF0000"/>
                          </a:solidFill>
                        </a:rPr>
                        <a:t>X</a:t>
                      </a:r>
                      <a:endParaRPr b="1"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1" lang="en-US" sz="1400">
                          <a:solidFill>
                            <a:srgbClr val="0000FF"/>
                          </a:solidFill>
                        </a:rPr>
                        <a:t>(q</a:t>
                      </a:r>
                      <a:r>
                        <a:rPr b="1" baseline="-25000" lang="en-US" sz="1400">
                          <a:solidFill>
                            <a:srgbClr val="0000FF"/>
                          </a:solidFill>
                        </a:rPr>
                        <a:t>0</a:t>
                      </a:r>
                      <a:r>
                        <a:rPr b="1" lang="en-US" sz="1400">
                          <a:solidFill>
                            <a:srgbClr val="0000FF"/>
                          </a:solidFill>
                        </a:rPr>
                        <a:t>, q</a:t>
                      </a:r>
                      <a:r>
                        <a:rPr b="1" baseline="-25000" lang="en-US" sz="1400">
                          <a:solidFill>
                            <a:srgbClr val="0000FF"/>
                          </a:solidFill>
                        </a:rPr>
                        <a:t>3</a:t>
                      </a:r>
                      <a:r>
                        <a:rPr b="1" lang="en-US" sz="1400">
                          <a:solidFill>
                            <a:srgbClr val="0000FF"/>
                          </a:solidFill>
                        </a:rPr>
                        <a:t>)</a:t>
                      </a:r>
                      <a:endParaRPr b="1"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(q1, q2)</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rgbClr val="008000"/>
                          </a:solidFill>
                        </a:rPr>
                        <a:t>(q3, q4</a:t>
                      </a:r>
                      <a:r>
                        <a:rPr b="0" lang="en-US" sz="1400">
                          <a:solidFill>
                            <a:schemeClr val="dk1"/>
                          </a:solidFill>
                        </a:rPr>
                        <a:t>)</a:t>
                      </a:r>
                      <a:r>
                        <a:rPr lang="en-US" sz="1400">
                          <a:solidFill>
                            <a:srgbClr val="FF0000"/>
                          </a:solidFill>
                        </a:rPr>
                        <a:t> </a:t>
                      </a:r>
                      <a:r>
                        <a:rPr b="1" lang="en-US" sz="1400">
                          <a:solidFill>
                            <a:srgbClr val="FF0000"/>
                          </a:solidFill>
                        </a:rPr>
                        <a:t>X</a:t>
                      </a:r>
                      <a:endParaRPr b="1"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0" lang="en-US" sz="1400">
                          <a:solidFill>
                            <a:srgbClr val="0000FF"/>
                          </a:solidFill>
                        </a:rPr>
                        <a:t>(q</a:t>
                      </a:r>
                      <a:r>
                        <a:rPr b="0" baseline="-25000" lang="en-US" sz="1400">
                          <a:solidFill>
                            <a:srgbClr val="0000FF"/>
                          </a:solidFill>
                        </a:rPr>
                        <a:t>1</a:t>
                      </a:r>
                      <a:r>
                        <a:rPr b="0" lang="en-US" sz="1400">
                          <a:solidFill>
                            <a:srgbClr val="0000FF"/>
                          </a:solidFill>
                        </a:rPr>
                        <a:t>, q</a:t>
                      </a:r>
                      <a:r>
                        <a:rPr b="0" baseline="-25000" lang="en-US" sz="1400">
                          <a:solidFill>
                            <a:srgbClr val="0000FF"/>
                          </a:solidFill>
                        </a:rPr>
                        <a:t>2</a:t>
                      </a:r>
                      <a:r>
                        <a:rPr b="0" lang="en-US" sz="1400">
                          <a:solidFill>
                            <a:srgbClr val="0000FF"/>
                          </a:solidFill>
                        </a:rPr>
                        <a:t>)</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(q1, q2)</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(q4, q4)</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0" lang="en-US" sz="1400">
                          <a:solidFill>
                            <a:srgbClr val="0000FF"/>
                          </a:solidFill>
                        </a:rPr>
                        <a:t>(q</a:t>
                      </a:r>
                      <a:r>
                        <a:rPr b="0" baseline="-25000" lang="en-US" sz="1400">
                          <a:solidFill>
                            <a:srgbClr val="0000FF"/>
                          </a:solidFill>
                        </a:rPr>
                        <a:t>1</a:t>
                      </a:r>
                      <a:r>
                        <a:rPr b="0" lang="en-US" sz="1400">
                          <a:solidFill>
                            <a:srgbClr val="0000FF"/>
                          </a:solidFill>
                        </a:rPr>
                        <a:t>, q</a:t>
                      </a:r>
                      <a:r>
                        <a:rPr b="0" baseline="-25000" lang="en-US" sz="1400">
                          <a:solidFill>
                            <a:srgbClr val="0000FF"/>
                          </a:solidFill>
                        </a:rPr>
                        <a:t>3</a:t>
                      </a:r>
                      <a:r>
                        <a:rPr b="0" lang="en-US" sz="1400">
                          <a:solidFill>
                            <a:srgbClr val="0000FF"/>
                          </a:solidFill>
                        </a:rPr>
                        <a:t>)</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(q2, q2)</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(q4, q4)</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rPr b="0" lang="en-US" sz="1400">
                          <a:solidFill>
                            <a:srgbClr val="0000FF"/>
                          </a:solidFill>
                        </a:rPr>
                        <a:t>(q</a:t>
                      </a:r>
                      <a:r>
                        <a:rPr b="0" baseline="-25000" lang="en-US" sz="1400">
                          <a:solidFill>
                            <a:srgbClr val="0000FF"/>
                          </a:solidFill>
                        </a:rPr>
                        <a:t>2</a:t>
                      </a:r>
                      <a:r>
                        <a:rPr b="0" lang="en-US" sz="1400">
                          <a:solidFill>
                            <a:srgbClr val="0000FF"/>
                          </a:solidFill>
                        </a:rPr>
                        <a:t>, q</a:t>
                      </a:r>
                      <a:r>
                        <a:rPr b="0" baseline="-25000" lang="en-US" sz="1400">
                          <a:solidFill>
                            <a:srgbClr val="0000FF"/>
                          </a:solidFill>
                        </a:rPr>
                        <a:t>3</a:t>
                      </a:r>
                      <a:r>
                        <a:rPr b="0" lang="en-US" sz="1400">
                          <a:solidFill>
                            <a:srgbClr val="0000FF"/>
                          </a:solidFill>
                        </a:rPr>
                        <a:t>)</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(q1, q2)</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400">
                          <a:solidFill>
                            <a:schemeClr val="dk1"/>
                          </a:solidFill>
                        </a:rPr>
                        <a:t>(q4, q4)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3" name="Shape 2823"/>
        <p:cNvGrpSpPr/>
        <p:nvPr/>
      </p:nvGrpSpPr>
      <p:grpSpPr>
        <a:xfrm>
          <a:off x="0" y="0"/>
          <a:ext cx="0" cy="0"/>
          <a:chOff x="0" y="0"/>
          <a:chExt cx="0" cy="0"/>
        </a:xfrm>
      </p:grpSpPr>
      <p:sp>
        <p:nvSpPr>
          <p:cNvPr id="2824" name="Google Shape;2824;p20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800"/>
              <a:t>Minimize the following DFA</a:t>
            </a:r>
            <a:endParaRPr sz="1800"/>
          </a:p>
        </p:txBody>
      </p:sp>
      <p:graphicFrame>
        <p:nvGraphicFramePr>
          <p:cNvPr id="2825" name="Google Shape;2825;p207"/>
          <p:cNvGraphicFramePr/>
          <p:nvPr/>
        </p:nvGraphicFramePr>
        <p:xfrm>
          <a:off x="457200" y="1484791"/>
          <a:ext cx="3000000" cy="3000000"/>
        </p:xfrm>
        <a:graphic>
          <a:graphicData uri="http://schemas.openxmlformats.org/drawingml/2006/table">
            <a:tbl>
              <a:tblPr bandRow="1" firstRow="1">
                <a:noFill/>
                <a:tableStyleId>{B01C3A2E-80D2-47BE-8E92-7927E1F9FCD7}</a:tableStyleId>
              </a:tblPr>
              <a:tblGrid>
                <a:gridCol w="583600"/>
                <a:gridCol w="583600"/>
                <a:gridCol w="583600"/>
                <a:gridCol w="583600"/>
                <a:gridCol w="583600"/>
              </a:tblGrid>
              <a:tr h="268150">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800"/>
                        <a:buFont typeface="Verdana"/>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8725">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8725">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98725">
                <a:tc>
                  <a:txBody>
                    <a:bodyPr/>
                    <a:lstStyle/>
                    <a:p>
                      <a:pPr indent="0" lvl="0" marL="0" marR="0" rtl="0" algn="l">
                        <a:spcBef>
                          <a:spcPts val="0"/>
                        </a:spcBef>
                        <a:spcAft>
                          <a:spcPts val="0"/>
                        </a:spcAft>
                        <a:buNone/>
                      </a:pPr>
                      <a:r>
                        <a:rPr b="1" baseline="-25000" lang="en-US" sz="1800">
                          <a:solidFill>
                            <a:schemeClr val="dk1"/>
                          </a:solidFill>
                        </a:rPr>
                        <a:t>*</a:t>
                      </a: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X</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X</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X</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X</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8725">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0</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826" name="Google Shape;2826;p20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827" name="Google Shape;2827;p20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828" name="Google Shape;2828;p20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29" name="Google Shape;2829;p207"/>
          <p:cNvPicPr preferRelativeResize="0"/>
          <p:nvPr/>
        </p:nvPicPr>
        <p:blipFill rotWithShape="1">
          <a:blip r:embed="rId3">
            <a:alphaModFix/>
          </a:blip>
          <a:srcRect b="0" l="0" r="0" t="0"/>
          <a:stretch/>
        </p:blipFill>
        <p:spPr>
          <a:xfrm rot="5400000">
            <a:off x="7907692" y="-452535"/>
            <a:ext cx="1600201" cy="2701216"/>
          </a:xfrm>
          <a:prstGeom prst="rect">
            <a:avLst/>
          </a:prstGeom>
          <a:noFill/>
          <a:ln>
            <a:noFill/>
          </a:ln>
        </p:spPr>
      </p:pic>
      <p:graphicFrame>
        <p:nvGraphicFramePr>
          <p:cNvPr id="2830" name="Google Shape;2830;p207"/>
          <p:cNvGraphicFramePr/>
          <p:nvPr/>
        </p:nvGraphicFramePr>
        <p:xfrm>
          <a:off x="8382000" y="1707245"/>
          <a:ext cx="3000000" cy="3000000"/>
        </p:xfrm>
        <a:graphic>
          <a:graphicData uri="http://schemas.openxmlformats.org/drawingml/2006/table">
            <a:tbl>
              <a:tblPr bandRow="1" firstRow="1">
                <a:noFill/>
                <a:tableStyleId>{B01C3A2E-80D2-47BE-8E92-7927E1F9FCD7}</a:tableStyleId>
              </a:tblPr>
              <a:tblGrid>
                <a:gridCol w="508000"/>
                <a:gridCol w="508000"/>
                <a:gridCol w="508000"/>
              </a:tblGrid>
              <a:tr h="330200">
                <a:tc>
                  <a:txBody>
                    <a:bodyPr/>
                    <a:lstStyle/>
                    <a:p>
                      <a:pPr indent="0" lvl="0" marL="0" marR="0" rtl="0" algn="ctr">
                        <a:spcBef>
                          <a:spcPts val="0"/>
                        </a:spcBef>
                        <a:spcAft>
                          <a:spcPts val="0"/>
                        </a:spcAft>
                        <a:buNone/>
                      </a:pPr>
                      <a:r>
                        <a:rPr b="1" i="0" lang="en-US" sz="1800">
                          <a:solidFill>
                            <a:schemeClr val="dk1"/>
                          </a:solidFill>
                          <a:latin typeface="Verdana"/>
                          <a:ea typeface="Verdana"/>
                          <a:cs typeface="Verdana"/>
                          <a:sym typeface="Verdana"/>
                        </a:rPr>
                        <a:t>δ</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a</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b</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0</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1</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3</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2</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q</a:t>
                      </a:r>
                      <a:r>
                        <a:rPr b="0" baseline="-25000" lang="en-US" sz="1800">
                          <a:solidFill>
                            <a:schemeClr val="dk1"/>
                          </a:solidFill>
                        </a:rPr>
                        <a:t>4</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831" name="Google Shape;2831;p207"/>
          <p:cNvSpPr txBox="1"/>
          <p:nvPr/>
        </p:nvSpPr>
        <p:spPr>
          <a:xfrm>
            <a:off x="381000" y="961571"/>
            <a:ext cx="4721870"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400">
                <a:solidFill>
                  <a:schemeClr val="dk1"/>
                </a:solidFill>
                <a:latin typeface="Verdana"/>
                <a:ea typeface="Verdana"/>
                <a:cs typeface="Verdana"/>
                <a:sym typeface="Verdana"/>
              </a:rPr>
              <a:t>Step-4</a:t>
            </a:r>
            <a:r>
              <a:rPr lang="en-US" sz="1400">
                <a:solidFill>
                  <a:schemeClr val="dk1"/>
                </a:solidFill>
                <a:latin typeface="Verdana"/>
                <a:ea typeface="Verdana"/>
                <a:cs typeface="Verdana"/>
                <a:sym typeface="Verdana"/>
              </a:rPr>
              <a:t>: Combine all the unmarked pair (Q</a:t>
            </a:r>
            <a:r>
              <a:rPr baseline="-25000" lang="en-US" sz="1400">
                <a:solidFill>
                  <a:schemeClr val="dk1"/>
                </a:solidFill>
                <a:latin typeface="Verdana"/>
                <a:ea typeface="Verdana"/>
                <a:cs typeface="Verdana"/>
                <a:sym typeface="Verdana"/>
              </a:rPr>
              <a:t>i</a:t>
            </a:r>
            <a:r>
              <a:rPr lang="en-US" sz="1400">
                <a:solidFill>
                  <a:schemeClr val="dk1"/>
                </a:solidFill>
                <a:latin typeface="Verdana"/>
                <a:ea typeface="Verdana"/>
                <a:cs typeface="Verdana"/>
                <a:sym typeface="Verdana"/>
              </a:rPr>
              <a:t>, Q</a:t>
            </a:r>
            <a:r>
              <a:rPr baseline="-25000" lang="en-US" sz="1400">
                <a:solidFill>
                  <a:schemeClr val="dk1"/>
                </a:solidFill>
                <a:latin typeface="Verdana"/>
                <a:ea typeface="Verdana"/>
                <a:cs typeface="Verdana"/>
                <a:sym typeface="Verdana"/>
              </a:rPr>
              <a:t>j</a:t>
            </a:r>
            <a:r>
              <a:rPr lang="en-US" sz="1400">
                <a:solidFill>
                  <a:schemeClr val="dk1"/>
                </a:solidFill>
                <a:latin typeface="Verdana"/>
                <a:ea typeface="Verdana"/>
                <a:cs typeface="Verdana"/>
                <a:sym typeface="Verdana"/>
              </a:rPr>
              <a:t>) </a:t>
            </a:r>
            <a:endParaRPr sz="1400">
              <a:solidFill>
                <a:schemeClr val="dk1"/>
              </a:solidFill>
              <a:latin typeface="Verdana"/>
              <a:ea typeface="Verdana"/>
              <a:cs typeface="Verdana"/>
              <a:sym typeface="Verdana"/>
            </a:endParaRPr>
          </a:p>
          <a:p>
            <a:pPr indent="0" lvl="0" marL="0" marR="0" rtl="0" algn="just">
              <a:spcBef>
                <a:spcPts val="0"/>
              </a:spcBef>
              <a:spcAft>
                <a:spcPts val="0"/>
              </a:spcAft>
              <a:buNone/>
            </a:pPr>
            <a:r>
              <a:rPr lang="en-US" sz="1400">
                <a:solidFill>
                  <a:schemeClr val="dk1"/>
                </a:solidFill>
                <a:latin typeface="Verdana"/>
                <a:ea typeface="Verdana"/>
                <a:cs typeface="Verdana"/>
                <a:sym typeface="Verdana"/>
              </a:rPr>
              <a:t>and make them a single state in the reduced DFA.</a:t>
            </a:r>
            <a:endParaRPr/>
          </a:p>
        </p:txBody>
      </p:sp>
      <p:sp>
        <p:nvSpPr>
          <p:cNvPr id="2832" name="Google Shape;2832;p207"/>
          <p:cNvSpPr txBox="1"/>
          <p:nvPr/>
        </p:nvSpPr>
        <p:spPr>
          <a:xfrm>
            <a:off x="0" y="3467100"/>
            <a:ext cx="8315161"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After step 3, we have got state combinations {q1, q3} {q1, q2} {q2, q3}  are unmarked.</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We can recombine {q1, q3} {q1, q2} {q2, q3} into {q1, q2, q3}</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So the final minimized DFA will contain three states {q0}, {q1, q2, q3} and {q4}</a:t>
            </a:r>
            <a:endParaRPr sz="1400">
              <a:solidFill>
                <a:schemeClr val="dk1"/>
              </a:solidFill>
              <a:latin typeface="Verdana"/>
              <a:ea typeface="Verdana"/>
              <a:cs typeface="Verdana"/>
              <a:sym typeface="Verdana"/>
            </a:endParaRPr>
          </a:p>
        </p:txBody>
      </p:sp>
      <p:pic>
        <p:nvPicPr>
          <p:cNvPr id="2833" name="Google Shape;2833;p207"/>
          <p:cNvPicPr preferRelativeResize="0"/>
          <p:nvPr/>
        </p:nvPicPr>
        <p:blipFill rotWithShape="1">
          <a:blip r:embed="rId4">
            <a:alphaModFix/>
          </a:blip>
          <a:srcRect b="0" l="0" r="0" t="0"/>
          <a:stretch/>
        </p:blipFill>
        <p:spPr>
          <a:xfrm>
            <a:off x="304800" y="4205764"/>
            <a:ext cx="4695393" cy="876299"/>
          </a:xfrm>
          <a:prstGeom prst="rect">
            <a:avLst/>
          </a:prstGeom>
          <a:noFill/>
          <a:ln>
            <a:noFill/>
          </a:ln>
        </p:spPr>
      </p:pic>
      <p:sp>
        <p:nvSpPr>
          <p:cNvPr id="2834" name="Google Shape;2834;p207"/>
          <p:cNvSpPr txBox="1"/>
          <p:nvPr/>
        </p:nvSpPr>
        <p:spPr>
          <a:xfrm>
            <a:off x="5131899" y="4558843"/>
            <a:ext cx="381065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Indistinguishable groups: {q1, q2, q3}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Distinguishable states:  {q0} and {q4}</a:t>
            </a:r>
            <a:endParaRPr sz="1400">
              <a:solidFill>
                <a:schemeClr val="dk1"/>
              </a:solidFill>
              <a:latin typeface="Verdana"/>
              <a:ea typeface="Verdana"/>
              <a:cs typeface="Verdana"/>
              <a:sym typeface="Verdana"/>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20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840" name="Google Shape;2840;p20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841" name="Google Shape;2841;p20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842" name="Google Shape;2842;p20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843" name="Google Shape;2843;p20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44" name="Google Shape;2844;p208"/>
          <p:cNvPicPr preferRelativeResize="0"/>
          <p:nvPr/>
        </p:nvPicPr>
        <p:blipFill rotWithShape="1">
          <a:blip r:embed="rId3">
            <a:alphaModFix/>
          </a:blip>
          <a:srcRect b="0" l="0" r="0" t="0"/>
          <a:stretch/>
        </p:blipFill>
        <p:spPr>
          <a:xfrm rot="-5400000">
            <a:off x="512922" y="176159"/>
            <a:ext cx="5334000" cy="528066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8" name="Shape 2848"/>
        <p:cNvGrpSpPr/>
        <p:nvPr/>
      </p:nvGrpSpPr>
      <p:grpSpPr>
        <a:xfrm>
          <a:off x="0" y="0"/>
          <a:ext cx="0" cy="0"/>
          <a:chOff x="0" y="0"/>
          <a:chExt cx="0" cy="0"/>
        </a:xfrm>
      </p:grpSpPr>
      <p:sp>
        <p:nvSpPr>
          <p:cNvPr id="2849" name="Google Shape;2849;p20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850" name="Google Shape;2850;p20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851" name="Google Shape;2851;p20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852" name="Google Shape;2852;p20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853" name="Google Shape;2853;p20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54" name="Google Shape;2854;p209"/>
          <p:cNvPicPr preferRelativeResize="0"/>
          <p:nvPr/>
        </p:nvPicPr>
        <p:blipFill rotWithShape="1">
          <a:blip r:embed="rId3">
            <a:alphaModFix/>
          </a:blip>
          <a:srcRect b="7390" l="15968" r="2170" t="0"/>
          <a:stretch/>
        </p:blipFill>
        <p:spPr>
          <a:xfrm rot="-5400000">
            <a:off x="928214" y="-177799"/>
            <a:ext cx="5079999" cy="568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287" name="Google Shape;287;p2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Obtain Regular Expressions (RE) for the following language over </a:t>
            </a:r>
            <a:r>
              <a:rPr lang="en-US" sz="1800">
                <a:latin typeface="Noto Sans Symbols"/>
                <a:ea typeface="Noto Sans Symbols"/>
                <a:cs typeface="Noto Sans Symbols"/>
                <a:sym typeface="Noto Sans Symbols"/>
              </a:rPr>
              <a:t>Σ </a:t>
            </a:r>
            <a:r>
              <a:rPr lang="en-US" sz="1800"/>
              <a:t>={a,b}</a:t>
            </a:r>
            <a:endParaRPr/>
          </a:p>
          <a:p>
            <a:pPr indent="0" lvl="0" marL="0" rtl="0" algn="l">
              <a:spcBef>
                <a:spcPts val="360"/>
              </a:spcBef>
              <a:spcAft>
                <a:spcPts val="0"/>
              </a:spcAft>
              <a:buSzPts val="1800"/>
              <a:buNone/>
            </a:pPr>
            <a:r>
              <a:rPr lang="en-US" sz="1800"/>
              <a:t>vii. Strings of a’s and b’s ending with either “ab” or “ba”</a:t>
            </a:r>
            <a:endParaRPr/>
          </a:p>
          <a:p>
            <a:pPr indent="0" lvl="0" marL="0" rtl="0" algn="l">
              <a:spcBef>
                <a:spcPts val="360"/>
              </a:spcBef>
              <a:spcAft>
                <a:spcPts val="0"/>
              </a:spcAft>
              <a:buSzPts val="1800"/>
              <a:buNone/>
            </a:pPr>
            <a:r>
              <a:rPr lang="en-US" sz="1800"/>
              <a:t>viii. Strings of a’s and b’s, starting with “a” and ending with “b”</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288" name="Google Shape;288;p2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89" name="Google Shape;289;p2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90" name="Google Shape;290;p2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8" name="Shape 2858"/>
        <p:cNvGrpSpPr/>
        <p:nvPr/>
      </p:nvGrpSpPr>
      <p:grpSpPr>
        <a:xfrm>
          <a:off x="0" y="0"/>
          <a:ext cx="0" cy="0"/>
          <a:chOff x="0" y="0"/>
          <a:chExt cx="0" cy="0"/>
        </a:xfrm>
      </p:grpSpPr>
      <p:sp>
        <p:nvSpPr>
          <p:cNvPr id="2859" name="Google Shape;2859;p21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860" name="Google Shape;2860;p21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Minimize the following DFA</a:t>
            </a:r>
            <a:endParaRPr/>
          </a:p>
        </p:txBody>
      </p:sp>
      <p:sp>
        <p:nvSpPr>
          <p:cNvPr id="2861" name="Google Shape;2861;p21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862" name="Google Shape;2862;p21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863" name="Google Shape;2863;p21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864" name="Google Shape;2864;p210"/>
          <p:cNvGrpSpPr/>
          <p:nvPr/>
        </p:nvGrpSpPr>
        <p:grpSpPr>
          <a:xfrm>
            <a:off x="713919" y="1638300"/>
            <a:ext cx="5014742" cy="2819400"/>
            <a:chOff x="713919" y="1638300"/>
            <a:chExt cx="5014742" cy="2819400"/>
          </a:xfrm>
        </p:grpSpPr>
        <p:pic>
          <p:nvPicPr>
            <p:cNvPr id="2865" name="Google Shape;2865;p210"/>
            <p:cNvPicPr preferRelativeResize="0"/>
            <p:nvPr/>
          </p:nvPicPr>
          <p:blipFill rotWithShape="1">
            <a:blip r:embed="rId3">
              <a:alphaModFix/>
            </a:blip>
            <a:srcRect b="0" l="0" r="0" t="0"/>
            <a:stretch/>
          </p:blipFill>
          <p:spPr>
            <a:xfrm>
              <a:off x="713919" y="1638300"/>
              <a:ext cx="5014742" cy="2819400"/>
            </a:xfrm>
            <a:prstGeom prst="rect">
              <a:avLst/>
            </a:prstGeom>
            <a:noFill/>
            <a:ln>
              <a:noFill/>
            </a:ln>
          </p:spPr>
        </p:pic>
        <p:sp>
          <p:nvSpPr>
            <p:cNvPr id="2866" name="Google Shape;2866;p210"/>
            <p:cNvSpPr txBox="1"/>
            <p:nvPr/>
          </p:nvSpPr>
          <p:spPr>
            <a:xfrm>
              <a:off x="1219200" y="3663434"/>
              <a:ext cx="341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sz="1800">
                <a:solidFill>
                  <a:schemeClr val="dk1"/>
                </a:solidFill>
                <a:latin typeface="Verdana"/>
                <a:ea typeface="Verdana"/>
                <a:cs typeface="Verdana"/>
                <a:sym typeface="Verdana"/>
              </a:endParaRPr>
            </a:p>
          </p:txBody>
        </p:sp>
        <p:sp>
          <p:nvSpPr>
            <p:cNvPr id="2867" name="Google Shape;2867;p210"/>
            <p:cNvSpPr txBox="1"/>
            <p:nvPr/>
          </p:nvSpPr>
          <p:spPr>
            <a:xfrm>
              <a:off x="1200720" y="2247900"/>
              <a:ext cx="3433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B</a:t>
              </a:r>
              <a:endParaRPr/>
            </a:p>
          </p:txBody>
        </p:sp>
        <p:sp>
          <p:nvSpPr>
            <p:cNvPr id="2868" name="Google Shape;2868;p210"/>
            <p:cNvSpPr txBox="1"/>
            <p:nvPr/>
          </p:nvSpPr>
          <p:spPr>
            <a:xfrm>
              <a:off x="2877926" y="2215634"/>
              <a:ext cx="362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D</a:t>
              </a:r>
              <a:endParaRPr sz="1800">
                <a:solidFill>
                  <a:schemeClr val="dk1"/>
                </a:solidFill>
                <a:latin typeface="Verdana"/>
                <a:ea typeface="Verdana"/>
                <a:cs typeface="Verdana"/>
                <a:sym typeface="Verdana"/>
              </a:endParaRPr>
            </a:p>
          </p:txBody>
        </p:sp>
        <p:sp>
          <p:nvSpPr>
            <p:cNvPr id="2869" name="Google Shape;2869;p210"/>
            <p:cNvSpPr txBox="1"/>
            <p:nvPr/>
          </p:nvSpPr>
          <p:spPr>
            <a:xfrm>
              <a:off x="2849026" y="3663434"/>
              <a:ext cx="3465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C</a:t>
              </a:r>
              <a:endParaRPr/>
            </a:p>
          </p:txBody>
        </p:sp>
        <p:sp>
          <p:nvSpPr>
            <p:cNvPr id="2870" name="Google Shape;2870;p210"/>
            <p:cNvSpPr txBox="1"/>
            <p:nvPr/>
          </p:nvSpPr>
          <p:spPr>
            <a:xfrm>
              <a:off x="4800600" y="2228725"/>
              <a:ext cx="3177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F</a:t>
              </a:r>
              <a:endParaRPr sz="1800">
                <a:solidFill>
                  <a:schemeClr val="dk1"/>
                </a:solidFill>
                <a:latin typeface="Verdana"/>
                <a:ea typeface="Verdana"/>
                <a:cs typeface="Verdana"/>
                <a:sym typeface="Verdana"/>
              </a:endParaRPr>
            </a:p>
          </p:txBody>
        </p:sp>
        <p:sp>
          <p:nvSpPr>
            <p:cNvPr id="2871" name="Google Shape;2871;p210"/>
            <p:cNvSpPr txBox="1"/>
            <p:nvPr/>
          </p:nvSpPr>
          <p:spPr>
            <a:xfrm>
              <a:off x="4800600" y="3663434"/>
              <a:ext cx="3305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E</a:t>
              </a:r>
              <a:endParaRPr sz="1800">
                <a:solidFill>
                  <a:schemeClr val="dk1"/>
                </a:solidFill>
                <a:latin typeface="Verdana"/>
                <a:ea typeface="Verdana"/>
                <a:cs typeface="Verdana"/>
                <a:sym typeface="Verdana"/>
              </a:endParaRPr>
            </a:p>
          </p:txBody>
        </p:sp>
      </p:gr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sp>
        <p:nvSpPr>
          <p:cNvPr id="2876" name="Google Shape;2876;p21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Minimize the following DFA</a:t>
            </a:r>
            <a:br>
              <a:rPr lang="en-US" sz="2000"/>
            </a:br>
            <a:r>
              <a:rPr lang="en-US" sz="2000">
                <a:solidFill>
                  <a:srgbClr val="FF0000"/>
                </a:solidFill>
              </a:rPr>
              <a:t>Rough Slide </a:t>
            </a:r>
            <a:endParaRPr sz="2000">
              <a:solidFill>
                <a:srgbClr val="FF0000"/>
              </a:solidFill>
            </a:endParaRPr>
          </a:p>
        </p:txBody>
      </p:sp>
      <p:sp>
        <p:nvSpPr>
          <p:cNvPr id="2877" name="Google Shape;2877;p21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878" name="Google Shape;2878;p21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879" name="Google Shape;2879;p21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80" name="Google Shape;2880;p211"/>
          <p:cNvPicPr preferRelativeResize="0"/>
          <p:nvPr/>
        </p:nvPicPr>
        <p:blipFill rotWithShape="1">
          <a:blip r:embed="rId3">
            <a:alphaModFix/>
          </a:blip>
          <a:srcRect b="0" l="0" r="0" t="0"/>
          <a:stretch/>
        </p:blipFill>
        <p:spPr>
          <a:xfrm>
            <a:off x="6712417" y="0"/>
            <a:ext cx="3249827" cy="1828800"/>
          </a:xfrm>
          <a:prstGeom prst="rect">
            <a:avLst/>
          </a:prstGeom>
          <a:noFill/>
          <a:ln>
            <a:noFill/>
          </a:ln>
        </p:spPr>
      </p:pic>
      <p:graphicFrame>
        <p:nvGraphicFramePr>
          <p:cNvPr id="2881" name="Google Shape;2881;p211"/>
          <p:cNvGraphicFramePr/>
          <p:nvPr/>
        </p:nvGraphicFramePr>
        <p:xfrm>
          <a:off x="8305800" y="2019300"/>
          <a:ext cx="3000000" cy="3000000"/>
        </p:xfrm>
        <a:graphic>
          <a:graphicData uri="http://schemas.openxmlformats.org/drawingml/2006/table">
            <a:tbl>
              <a:tblPr bandRow="1" firstRow="1">
                <a:noFill/>
                <a:tableStyleId>{B01C3A2E-80D2-47BE-8E92-7927E1F9FCD7}</a:tableStyleId>
              </a:tblPr>
              <a:tblGrid>
                <a:gridCol w="558800"/>
                <a:gridCol w="558800"/>
                <a:gridCol w="558800"/>
              </a:tblGrid>
              <a:tr h="330200">
                <a:tc>
                  <a:txBody>
                    <a:bodyPr/>
                    <a:lstStyle/>
                    <a:p>
                      <a:pPr indent="0" lvl="0" marL="0" marR="0" rtl="0" algn="ctr">
                        <a:spcBef>
                          <a:spcPts val="0"/>
                        </a:spcBef>
                        <a:spcAft>
                          <a:spcPts val="0"/>
                        </a:spcAft>
                        <a:buNone/>
                      </a:pPr>
                      <a:r>
                        <a:rPr b="1" i="0" lang="en-US" sz="1800">
                          <a:solidFill>
                            <a:schemeClr val="dk1"/>
                          </a:solidFill>
                          <a:latin typeface="Verdana"/>
                          <a:ea typeface="Verdana"/>
                          <a:cs typeface="Verdana"/>
                          <a:sym typeface="Verdana"/>
                        </a:rPr>
                        <a:t>δ</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a</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b</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A</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B</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C</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B</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A</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D</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*C</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E</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*D</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E</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*E</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E</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2882" name="Google Shape;2882;p211"/>
          <p:cNvGraphicFramePr/>
          <p:nvPr/>
        </p:nvGraphicFramePr>
        <p:xfrm>
          <a:off x="-152400" y="930729"/>
          <a:ext cx="3000000" cy="3000000"/>
        </p:xfrm>
        <a:graphic>
          <a:graphicData uri="http://schemas.openxmlformats.org/drawingml/2006/table">
            <a:tbl>
              <a:tblPr bandRow="1" firstRow="1">
                <a:noFill/>
                <a:tableStyleId>{B01C3A2E-80D2-47BE-8E92-7927E1F9FCD7}</a:tableStyleId>
              </a:tblPr>
              <a:tblGrid>
                <a:gridCol w="843900"/>
                <a:gridCol w="578500"/>
                <a:gridCol w="444500"/>
                <a:gridCol w="622300"/>
                <a:gridCol w="622300"/>
                <a:gridCol w="622300"/>
              </a:tblGrid>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B</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*C</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*D</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89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*E</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289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F</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5725">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A</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B</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C</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D</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E</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2883" name="Google Shape;2883;p211"/>
          <p:cNvGraphicFramePr/>
          <p:nvPr/>
        </p:nvGraphicFramePr>
        <p:xfrm>
          <a:off x="4038600" y="1923393"/>
          <a:ext cx="3000000" cy="3000000"/>
        </p:xfrm>
        <a:graphic>
          <a:graphicData uri="http://schemas.openxmlformats.org/drawingml/2006/table">
            <a:tbl>
              <a:tblPr bandRow="1" firstRow="1">
                <a:noFill/>
                <a:tableStyleId>{B01C3A2E-80D2-47BE-8E92-7927E1F9FCD7}</a:tableStyleId>
              </a:tblPr>
              <a:tblGrid>
                <a:gridCol w="1143000"/>
                <a:gridCol w="1549400"/>
                <a:gridCol w="1346200"/>
              </a:tblGrid>
              <a:tr h="401400">
                <a:tc>
                  <a:txBody>
                    <a:bodyPr/>
                    <a:lstStyle/>
                    <a:p>
                      <a:pPr indent="0" lvl="0" marL="0" marR="0" rtl="0" algn="l">
                        <a:lnSpc>
                          <a:spcPct val="100000"/>
                        </a:lnSpc>
                        <a:spcBef>
                          <a:spcPts val="0"/>
                        </a:spcBef>
                        <a:spcAft>
                          <a:spcPts val="0"/>
                        </a:spcAft>
                        <a:buClr>
                          <a:schemeClr val="dk1"/>
                        </a:buClr>
                        <a:buSzPts val="1400"/>
                        <a:buFont typeface="Verdana"/>
                        <a:buNone/>
                      </a:pPr>
                      <a:r>
                        <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t/>
                      </a:r>
                      <a:endParaRPr b="1"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t/>
                      </a:r>
                      <a:endParaRPr b="1"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t/>
                      </a:r>
                      <a:endParaRPr b="1"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1"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4600">
                <a:tc>
                  <a:txBody>
                    <a:bodyPr/>
                    <a:lstStyle/>
                    <a:p>
                      <a:pPr indent="0" lvl="0" marL="0" marR="0" rtl="0" algn="l">
                        <a:spcBef>
                          <a:spcPts val="0"/>
                        </a:spcBef>
                        <a:spcAft>
                          <a:spcPts val="0"/>
                        </a:spcAft>
                        <a:buNone/>
                      </a:pPr>
                      <a:r>
                        <a:t/>
                      </a:r>
                      <a:endParaRPr b="0" sz="1400">
                        <a:solidFill>
                          <a:srgbClr val="0000FF"/>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4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21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Minimize the following DFA</a:t>
            </a:r>
            <a:br>
              <a:rPr lang="en-US" sz="2000"/>
            </a:br>
            <a:r>
              <a:rPr lang="en-US" sz="2000">
                <a:solidFill>
                  <a:srgbClr val="FF0000"/>
                </a:solidFill>
              </a:rPr>
              <a:t>Rough Slide </a:t>
            </a:r>
            <a:endParaRPr sz="2000"/>
          </a:p>
        </p:txBody>
      </p:sp>
      <p:sp>
        <p:nvSpPr>
          <p:cNvPr id="2889" name="Google Shape;2889;p21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890" name="Google Shape;2890;p21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891" name="Google Shape;2891;p21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92" name="Google Shape;2892;p212"/>
          <p:cNvPicPr preferRelativeResize="0"/>
          <p:nvPr/>
        </p:nvPicPr>
        <p:blipFill rotWithShape="1">
          <a:blip r:embed="rId3">
            <a:alphaModFix/>
          </a:blip>
          <a:srcRect b="0" l="0" r="0" t="0"/>
          <a:stretch/>
        </p:blipFill>
        <p:spPr>
          <a:xfrm>
            <a:off x="6629400" y="495300"/>
            <a:ext cx="3249827" cy="1828800"/>
          </a:xfrm>
          <a:prstGeom prst="rect">
            <a:avLst/>
          </a:prstGeom>
          <a:noFill/>
          <a:ln>
            <a:noFill/>
          </a:ln>
        </p:spPr>
      </p:pic>
      <p:graphicFrame>
        <p:nvGraphicFramePr>
          <p:cNvPr id="2893" name="Google Shape;2893;p212"/>
          <p:cNvGraphicFramePr/>
          <p:nvPr/>
        </p:nvGraphicFramePr>
        <p:xfrm>
          <a:off x="7162800" y="2476500"/>
          <a:ext cx="3000000" cy="3000000"/>
        </p:xfrm>
        <a:graphic>
          <a:graphicData uri="http://schemas.openxmlformats.org/drawingml/2006/table">
            <a:tbl>
              <a:tblPr bandRow="1" firstRow="1">
                <a:noFill/>
                <a:tableStyleId>{B01C3A2E-80D2-47BE-8E92-7927E1F9FCD7}</a:tableStyleId>
              </a:tblPr>
              <a:tblGrid>
                <a:gridCol w="558800"/>
                <a:gridCol w="558800"/>
                <a:gridCol w="558800"/>
              </a:tblGrid>
              <a:tr h="330200">
                <a:tc>
                  <a:txBody>
                    <a:bodyPr/>
                    <a:lstStyle/>
                    <a:p>
                      <a:pPr indent="0" lvl="0" marL="0" marR="0" rtl="0" algn="ctr">
                        <a:spcBef>
                          <a:spcPts val="0"/>
                        </a:spcBef>
                        <a:spcAft>
                          <a:spcPts val="0"/>
                        </a:spcAft>
                        <a:buNone/>
                      </a:pPr>
                      <a:r>
                        <a:rPr b="1" i="0" lang="en-US" sz="1800">
                          <a:solidFill>
                            <a:schemeClr val="dk1"/>
                          </a:solidFill>
                          <a:latin typeface="Verdana"/>
                          <a:ea typeface="Verdana"/>
                          <a:cs typeface="Verdana"/>
                          <a:sym typeface="Verdana"/>
                        </a:rPr>
                        <a:t>δ</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a</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800">
                          <a:solidFill>
                            <a:schemeClr val="dk1"/>
                          </a:solidFill>
                        </a:rPr>
                        <a:t>b</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A</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B</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C</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B</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A</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D</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*C</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E</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*D</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E</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*E</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E</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0200">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baseline="-25000" lang="en-US" sz="1800">
                          <a:solidFill>
                            <a:schemeClr val="dk1"/>
                          </a:solidFill>
                        </a:rPr>
                        <a:t>F</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2894" name="Google Shape;2894;p212"/>
          <p:cNvGraphicFramePr/>
          <p:nvPr/>
        </p:nvGraphicFramePr>
        <p:xfrm>
          <a:off x="152400" y="906780"/>
          <a:ext cx="3000000" cy="3000000"/>
        </p:xfrm>
        <a:graphic>
          <a:graphicData uri="http://schemas.openxmlformats.org/drawingml/2006/table">
            <a:tbl>
              <a:tblPr bandRow="1" firstRow="1">
                <a:noFill/>
                <a:tableStyleId>{B01C3A2E-80D2-47BE-8E92-7927E1F9FCD7}</a:tableStyleId>
              </a:tblPr>
              <a:tblGrid>
                <a:gridCol w="723350"/>
                <a:gridCol w="495850"/>
                <a:gridCol w="381000"/>
                <a:gridCol w="533400"/>
                <a:gridCol w="533400"/>
                <a:gridCol w="533400"/>
              </a:tblGrid>
              <a:tr h="198725">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B</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8725">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*C</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8725">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*D</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8725">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*E</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98725">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F</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8725">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A</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B</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C</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D</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E</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pSp>
        <p:nvGrpSpPr>
          <p:cNvPr id="2895" name="Google Shape;2895;p212"/>
          <p:cNvGrpSpPr/>
          <p:nvPr/>
        </p:nvGrpSpPr>
        <p:grpSpPr>
          <a:xfrm>
            <a:off x="3120040" y="3176969"/>
            <a:ext cx="3495675" cy="2171700"/>
            <a:chOff x="3120040" y="3176969"/>
            <a:chExt cx="3495675" cy="2171700"/>
          </a:xfrm>
        </p:grpSpPr>
        <p:pic>
          <p:nvPicPr>
            <p:cNvPr id="2896" name="Google Shape;2896;p212"/>
            <p:cNvPicPr preferRelativeResize="0"/>
            <p:nvPr/>
          </p:nvPicPr>
          <p:blipFill rotWithShape="1">
            <a:blip r:embed="rId4">
              <a:alphaModFix/>
            </a:blip>
            <a:srcRect b="0" l="0" r="0" t="0"/>
            <a:stretch/>
          </p:blipFill>
          <p:spPr>
            <a:xfrm>
              <a:off x="3120040" y="3176969"/>
              <a:ext cx="3495675" cy="2171700"/>
            </a:xfrm>
            <a:prstGeom prst="rect">
              <a:avLst/>
            </a:prstGeom>
            <a:noFill/>
            <a:ln>
              <a:noFill/>
            </a:ln>
          </p:spPr>
        </p:pic>
        <p:grpSp>
          <p:nvGrpSpPr>
            <p:cNvPr id="2897" name="Google Shape;2897;p212"/>
            <p:cNvGrpSpPr/>
            <p:nvPr/>
          </p:nvGrpSpPr>
          <p:grpSpPr>
            <a:xfrm>
              <a:off x="3466124" y="3692722"/>
              <a:ext cx="2662318" cy="1377554"/>
              <a:chOff x="3866174" y="3692723"/>
              <a:chExt cx="2662318" cy="1377554"/>
            </a:xfrm>
          </p:grpSpPr>
          <p:sp>
            <p:nvSpPr>
              <p:cNvPr id="2898" name="Google Shape;2898;p212"/>
              <p:cNvSpPr txBox="1"/>
              <p:nvPr/>
            </p:nvSpPr>
            <p:spPr>
              <a:xfrm>
                <a:off x="3866174" y="3692723"/>
                <a:ext cx="4972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A,B</a:t>
                </a:r>
                <a:endParaRPr sz="1400">
                  <a:solidFill>
                    <a:schemeClr val="dk1"/>
                  </a:solidFill>
                  <a:latin typeface="Verdana"/>
                  <a:ea typeface="Verdana"/>
                  <a:cs typeface="Verdana"/>
                  <a:sym typeface="Verdana"/>
                </a:endParaRPr>
              </a:p>
            </p:txBody>
          </p:sp>
          <p:sp>
            <p:nvSpPr>
              <p:cNvPr id="2899" name="Google Shape;2899;p212"/>
              <p:cNvSpPr txBox="1"/>
              <p:nvPr/>
            </p:nvSpPr>
            <p:spPr>
              <a:xfrm>
                <a:off x="5715000" y="3693048"/>
                <a:ext cx="8134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C, D, E</a:t>
                </a:r>
                <a:endParaRPr sz="1400">
                  <a:solidFill>
                    <a:schemeClr val="dk1"/>
                  </a:solidFill>
                  <a:latin typeface="Verdana"/>
                  <a:ea typeface="Verdana"/>
                  <a:cs typeface="Verdana"/>
                  <a:sym typeface="Verdana"/>
                </a:endParaRPr>
              </a:p>
            </p:txBody>
          </p:sp>
          <p:sp>
            <p:nvSpPr>
              <p:cNvPr id="2900" name="Google Shape;2900;p212"/>
              <p:cNvSpPr txBox="1"/>
              <p:nvPr/>
            </p:nvSpPr>
            <p:spPr>
              <a:xfrm>
                <a:off x="6011352" y="4762500"/>
                <a:ext cx="28725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F</a:t>
                </a:r>
                <a:endParaRPr sz="1400">
                  <a:solidFill>
                    <a:schemeClr val="dk1"/>
                  </a:solidFill>
                  <a:latin typeface="Verdana"/>
                  <a:ea typeface="Verdana"/>
                  <a:cs typeface="Verdana"/>
                  <a:sym typeface="Verdana"/>
                </a:endParaRPr>
              </a:p>
            </p:txBody>
          </p:sp>
        </p:grpSp>
      </p:grpSp>
      <p:sp>
        <p:nvSpPr>
          <p:cNvPr id="2901" name="Google Shape;2901;p212"/>
          <p:cNvSpPr txBox="1"/>
          <p:nvPr/>
        </p:nvSpPr>
        <p:spPr>
          <a:xfrm>
            <a:off x="4004836" y="2761343"/>
            <a:ext cx="18937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Minimized DFS</a:t>
            </a:r>
            <a:endParaRPr sz="1800">
              <a:solidFill>
                <a:schemeClr val="dk1"/>
              </a:solidFill>
              <a:latin typeface="Verdana"/>
              <a:ea typeface="Verdana"/>
              <a:cs typeface="Verdana"/>
              <a:sym typeface="Verdana"/>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5" name="Shape 2905"/>
        <p:cNvGrpSpPr/>
        <p:nvPr/>
      </p:nvGrpSpPr>
      <p:grpSpPr>
        <a:xfrm>
          <a:off x="0" y="0"/>
          <a:ext cx="0" cy="0"/>
          <a:chOff x="0" y="0"/>
          <a:chExt cx="0" cy="0"/>
        </a:xfrm>
      </p:grpSpPr>
      <p:sp>
        <p:nvSpPr>
          <p:cNvPr id="2906" name="Google Shape;2906;p21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907" name="Google Shape;2907;p21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Minimize the following DFA</a:t>
            </a:r>
            <a:endParaRPr/>
          </a:p>
        </p:txBody>
      </p:sp>
      <p:sp>
        <p:nvSpPr>
          <p:cNvPr id="2908" name="Google Shape;2908;p21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909" name="Google Shape;2909;p21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910" name="Google Shape;2910;p21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11" name="Google Shape;2911;p213"/>
          <p:cNvPicPr preferRelativeResize="0"/>
          <p:nvPr/>
        </p:nvPicPr>
        <p:blipFill rotWithShape="1">
          <a:blip r:embed="rId3">
            <a:alphaModFix/>
          </a:blip>
          <a:srcRect b="0" l="0" r="0" t="0"/>
          <a:stretch/>
        </p:blipFill>
        <p:spPr>
          <a:xfrm>
            <a:off x="762000" y="1714500"/>
            <a:ext cx="5288692" cy="243840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5" name="Shape 2915"/>
        <p:cNvGrpSpPr/>
        <p:nvPr/>
      </p:nvGrpSpPr>
      <p:grpSpPr>
        <a:xfrm>
          <a:off x="0" y="0"/>
          <a:ext cx="0" cy="0"/>
          <a:chOff x="0" y="0"/>
          <a:chExt cx="0" cy="0"/>
        </a:xfrm>
      </p:grpSpPr>
      <p:sp>
        <p:nvSpPr>
          <p:cNvPr id="2916" name="Google Shape;2916;p21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917" name="Google Shape;2917;p21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918" name="Google Shape;2918;p21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919" name="Google Shape;2919;p21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920" name="Google Shape;2920;p21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21" name="Google Shape;2921;p214"/>
          <p:cNvPicPr preferRelativeResize="0"/>
          <p:nvPr/>
        </p:nvPicPr>
        <p:blipFill rotWithShape="1">
          <a:blip r:embed="rId3">
            <a:alphaModFix/>
          </a:blip>
          <a:srcRect b="6969" l="0" r="0" t="7690"/>
          <a:stretch/>
        </p:blipFill>
        <p:spPr>
          <a:xfrm rot="-5400000">
            <a:off x="1087164" y="-328814"/>
            <a:ext cx="5154684" cy="6082188"/>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5" name="Shape 2925"/>
        <p:cNvGrpSpPr/>
        <p:nvPr/>
      </p:nvGrpSpPr>
      <p:grpSpPr>
        <a:xfrm>
          <a:off x="0" y="0"/>
          <a:ext cx="0" cy="0"/>
          <a:chOff x="0" y="0"/>
          <a:chExt cx="0" cy="0"/>
        </a:xfrm>
      </p:grpSpPr>
      <p:sp>
        <p:nvSpPr>
          <p:cNvPr id="2926" name="Google Shape;2926;p21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927" name="Google Shape;2927;p21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Minimize the following DFA</a:t>
            </a:r>
            <a:endParaRPr/>
          </a:p>
        </p:txBody>
      </p:sp>
      <p:sp>
        <p:nvSpPr>
          <p:cNvPr id="2928" name="Google Shape;2928;p21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929" name="Google Shape;2929;p21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930" name="Google Shape;2930;p21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31" name="Google Shape;2931;p215"/>
          <p:cNvPicPr preferRelativeResize="0"/>
          <p:nvPr/>
        </p:nvPicPr>
        <p:blipFill rotWithShape="1">
          <a:blip r:embed="rId3">
            <a:alphaModFix/>
          </a:blip>
          <a:srcRect b="0" l="0" r="0" t="0"/>
          <a:stretch/>
        </p:blipFill>
        <p:spPr>
          <a:xfrm>
            <a:off x="914400" y="1638300"/>
            <a:ext cx="3632200" cy="297180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21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Minimize the following DFA</a:t>
            </a:r>
            <a:br>
              <a:rPr lang="en-US" sz="2000"/>
            </a:br>
            <a:r>
              <a:rPr lang="en-US" sz="2000">
                <a:solidFill>
                  <a:srgbClr val="FF0000"/>
                </a:solidFill>
              </a:rPr>
              <a:t>Rough Slide </a:t>
            </a:r>
            <a:endParaRPr sz="2000">
              <a:solidFill>
                <a:srgbClr val="FF0000"/>
              </a:solidFill>
            </a:endParaRPr>
          </a:p>
        </p:txBody>
      </p:sp>
      <p:sp>
        <p:nvSpPr>
          <p:cNvPr id="2937" name="Google Shape;2937;p21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938" name="Google Shape;2938;p21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939" name="Google Shape;2939;p21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940" name="Google Shape;2940;p216"/>
          <p:cNvGraphicFramePr/>
          <p:nvPr/>
        </p:nvGraphicFramePr>
        <p:xfrm>
          <a:off x="-76200" y="876300"/>
          <a:ext cx="3000000" cy="3000000"/>
        </p:xfrm>
        <a:graphic>
          <a:graphicData uri="http://schemas.openxmlformats.org/drawingml/2006/table">
            <a:tbl>
              <a:tblPr bandRow="1" firstRow="1">
                <a:noFill/>
                <a:tableStyleId>{B01C3A2E-80D2-47BE-8E92-7927E1F9FCD7}</a:tableStyleId>
              </a:tblPr>
              <a:tblGrid>
                <a:gridCol w="723350"/>
                <a:gridCol w="495850"/>
                <a:gridCol w="381000"/>
                <a:gridCol w="533400"/>
                <a:gridCol w="533400"/>
                <a:gridCol w="533400"/>
                <a:gridCol w="533400"/>
              </a:tblGrid>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B</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C</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*D</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E</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89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*F</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289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*G</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5725">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A</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B</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C</a:t>
                      </a:r>
                      <a:endParaRPr/>
                    </a:p>
                    <a:p>
                      <a:pPr indent="0" lvl="0" marL="0" marR="0" rtl="0" algn="l">
                        <a:spcBef>
                          <a:spcPts val="0"/>
                        </a:spcBef>
                        <a:spcAft>
                          <a:spcPts val="0"/>
                        </a:spcAft>
                        <a:buNone/>
                      </a:pPr>
                      <a:r>
                        <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D</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E</a:t>
                      </a:r>
                      <a:endParaRPr/>
                    </a:p>
                    <a:p>
                      <a:pPr indent="0" lvl="0" marL="0" marR="0" rtl="0" algn="l">
                        <a:spcBef>
                          <a:spcPts val="0"/>
                        </a:spcBef>
                        <a:spcAft>
                          <a:spcPts val="0"/>
                        </a:spcAft>
                        <a:buNone/>
                      </a:pPr>
                      <a:r>
                        <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F</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2941" name="Google Shape;2941;p216"/>
          <p:cNvPicPr preferRelativeResize="0"/>
          <p:nvPr/>
        </p:nvPicPr>
        <p:blipFill rotWithShape="1">
          <a:blip r:embed="rId3">
            <a:alphaModFix/>
          </a:blip>
          <a:srcRect b="0" l="0" r="0" t="0"/>
          <a:stretch/>
        </p:blipFill>
        <p:spPr>
          <a:xfrm>
            <a:off x="7205134" y="190500"/>
            <a:ext cx="2794000" cy="2286000"/>
          </a:xfrm>
          <a:prstGeom prst="rect">
            <a:avLst/>
          </a:prstGeom>
          <a:noFill/>
          <a:ln>
            <a:noFill/>
          </a:ln>
        </p:spPr>
      </p:pic>
      <p:pic>
        <p:nvPicPr>
          <p:cNvPr id="2942" name="Google Shape;2942;p216"/>
          <p:cNvPicPr preferRelativeResize="0"/>
          <p:nvPr/>
        </p:nvPicPr>
        <p:blipFill rotWithShape="1">
          <a:blip r:embed="rId4">
            <a:alphaModFix/>
          </a:blip>
          <a:srcRect b="0" l="0" r="0" t="0"/>
          <a:stretch/>
        </p:blipFill>
        <p:spPr>
          <a:xfrm>
            <a:off x="8458200" y="2781300"/>
            <a:ext cx="1447800" cy="1666875"/>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sp>
        <p:nvSpPr>
          <p:cNvPr id="2947" name="Google Shape;2947;p21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Minimize the following DFA</a:t>
            </a:r>
            <a:br>
              <a:rPr lang="en-US" sz="2000"/>
            </a:br>
            <a:r>
              <a:rPr lang="en-US" sz="2000">
                <a:solidFill>
                  <a:srgbClr val="FF0000"/>
                </a:solidFill>
              </a:rPr>
              <a:t>Rough Slide </a:t>
            </a:r>
            <a:endParaRPr sz="2000">
              <a:solidFill>
                <a:srgbClr val="FF0000"/>
              </a:solidFill>
            </a:endParaRPr>
          </a:p>
        </p:txBody>
      </p:sp>
      <p:sp>
        <p:nvSpPr>
          <p:cNvPr id="2948" name="Google Shape;2948;p21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949" name="Google Shape;2949;p21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950" name="Google Shape;2950;p21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951" name="Google Shape;2951;p217"/>
          <p:cNvGraphicFramePr/>
          <p:nvPr/>
        </p:nvGraphicFramePr>
        <p:xfrm>
          <a:off x="-76200" y="876300"/>
          <a:ext cx="3000000" cy="3000000"/>
        </p:xfrm>
        <a:graphic>
          <a:graphicData uri="http://schemas.openxmlformats.org/drawingml/2006/table">
            <a:tbl>
              <a:tblPr bandRow="1" firstRow="1">
                <a:noFill/>
                <a:tableStyleId>{B01C3A2E-80D2-47BE-8E92-7927E1F9FCD7}</a:tableStyleId>
              </a:tblPr>
              <a:tblGrid>
                <a:gridCol w="723350"/>
                <a:gridCol w="495850"/>
                <a:gridCol w="381000"/>
                <a:gridCol w="533400"/>
                <a:gridCol w="533400"/>
                <a:gridCol w="533400"/>
                <a:gridCol w="533400"/>
              </a:tblGrid>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B</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C</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*D</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E</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X</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89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*F</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289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*G</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1800">
                          <a:solidFill>
                            <a:schemeClr val="dk1"/>
                          </a:solidFill>
                        </a:rPr>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5725">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A</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B</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C</a:t>
                      </a:r>
                      <a:endParaRPr/>
                    </a:p>
                    <a:p>
                      <a:pPr indent="0" lvl="0" marL="0" marR="0" rtl="0" algn="l">
                        <a:spcBef>
                          <a:spcPts val="0"/>
                        </a:spcBef>
                        <a:spcAft>
                          <a:spcPts val="0"/>
                        </a:spcAft>
                        <a:buNone/>
                      </a:pPr>
                      <a:r>
                        <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D</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E</a:t>
                      </a:r>
                      <a:endParaRPr/>
                    </a:p>
                    <a:p>
                      <a:pPr indent="0" lvl="0" marL="0" marR="0" rtl="0" algn="l">
                        <a:spcBef>
                          <a:spcPts val="0"/>
                        </a:spcBef>
                        <a:spcAft>
                          <a:spcPts val="0"/>
                        </a:spcAft>
                        <a:buNone/>
                      </a:pPr>
                      <a:r>
                        <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F</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2952" name="Google Shape;2952;p217"/>
          <p:cNvPicPr preferRelativeResize="0"/>
          <p:nvPr/>
        </p:nvPicPr>
        <p:blipFill rotWithShape="1">
          <a:blip r:embed="rId3">
            <a:alphaModFix/>
          </a:blip>
          <a:srcRect b="0" l="0" r="0" t="0"/>
          <a:stretch/>
        </p:blipFill>
        <p:spPr>
          <a:xfrm>
            <a:off x="7315200" y="173334"/>
            <a:ext cx="2794000" cy="2286000"/>
          </a:xfrm>
          <a:prstGeom prst="rect">
            <a:avLst/>
          </a:prstGeom>
          <a:noFill/>
          <a:ln>
            <a:noFill/>
          </a:ln>
        </p:spPr>
      </p:pic>
      <p:pic>
        <p:nvPicPr>
          <p:cNvPr id="2953" name="Google Shape;2953;p217"/>
          <p:cNvPicPr preferRelativeResize="0"/>
          <p:nvPr/>
        </p:nvPicPr>
        <p:blipFill rotWithShape="1">
          <a:blip r:embed="rId4">
            <a:alphaModFix/>
          </a:blip>
          <a:srcRect b="0" l="0" r="0" t="0"/>
          <a:stretch/>
        </p:blipFill>
        <p:spPr>
          <a:xfrm>
            <a:off x="8458200" y="2781300"/>
            <a:ext cx="1447800" cy="1666875"/>
          </a:xfrm>
          <a:prstGeom prst="rect">
            <a:avLst/>
          </a:prstGeom>
          <a:noFill/>
          <a:ln>
            <a:noFill/>
          </a:ln>
        </p:spPr>
      </p:pic>
      <p:graphicFrame>
        <p:nvGraphicFramePr>
          <p:cNvPr id="2954" name="Google Shape;2954;p217"/>
          <p:cNvGraphicFramePr/>
          <p:nvPr/>
        </p:nvGraphicFramePr>
        <p:xfrm>
          <a:off x="4237892" y="876300"/>
          <a:ext cx="3000000" cy="3000000"/>
        </p:xfrm>
        <a:graphic>
          <a:graphicData uri="http://schemas.openxmlformats.org/drawingml/2006/table">
            <a:tbl>
              <a:tblPr bandRow="1" firstRow="1">
                <a:noFill/>
                <a:tableStyleId>{B01C3A2E-80D2-47BE-8E92-7927E1F9FCD7}</a:tableStyleId>
              </a:tblPr>
              <a:tblGrid>
                <a:gridCol w="862650"/>
                <a:gridCol w="1169350"/>
                <a:gridCol w="1016000"/>
              </a:tblGrid>
              <a:tr h="330025">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600">
                          <a:solidFill>
                            <a:schemeClr val="dk1"/>
                          </a:solidFill>
                        </a:rPr>
                        <a:t>0</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600">
                          <a:solidFill>
                            <a:schemeClr val="dk1"/>
                          </a:solidFill>
                        </a:rPr>
                        <a:t>1</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900">
                <a:tc>
                  <a:txBody>
                    <a:bodyPr/>
                    <a:lstStyle/>
                    <a:p>
                      <a:pPr indent="0" lvl="0" marL="0" marR="0" rtl="0" algn="l">
                        <a:spcBef>
                          <a:spcPts val="0"/>
                        </a:spcBef>
                        <a:spcAft>
                          <a:spcPts val="0"/>
                        </a:spcAft>
                        <a:buNone/>
                      </a:pPr>
                      <a:r>
                        <a:rPr b="0" lang="en-US" sz="1600">
                          <a:solidFill>
                            <a:schemeClr val="dk1"/>
                          </a:solidFill>
                        </a:rPr>
                        <a:t>(A, B)</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900">
                <a:tc>
                  <a:txBody>
                    <a:bodyPr/>
                    <a:lstStyle/>
                    <a:p>
                      <a:pPr indent="0" lvl="0" marL="0" marR="0" rtl="0" algn="l">
                        <a:spcBef>
                          <a:spcPts val="0"/>
                        </a:spcBef>
                        <a:spcAft>
                          <a:spcPts val="0"/>
                        </a:spcAft>
                        <a:buNone/>
                      </a:pPr>
                      <a:r>
                        <a:rPr b="0" lang="en-US" sz="1600">
                          <a:solidFill>
                            <a:schemeClr val="dk1"/>
                          </a:solidFill>
                        </a:rPr>
                        <a:t>(A, C)</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900">
                <a:tc>
                  <a:txBody>
                    <a:bodyPr/>
                    <a:lstStyle/>
                    <a:p>
                      <a:pPr indent="0" lvl="0" marL="0" marR="0" rtl="0" algn="l">
                        <a:spcBef>
                          <a:spcPts val="0"/>
                        </a:spcBef>
                        <a:spcAft>
                          <a:spcPts val="0"/>
                        </a:spcAft>
                        <a:buNone/>
                      </a:pPr>
                      <a:r>
                        <a:rPr b="0" lang="en-US" sz="1600">
                          <a:solidFill>
                            <a:schemeClr val="dk1"/>
                          </a:solidFill>
                        </a:rPr>
                        <a:t>(A, E)</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900">
                <a:tc>
                  <a:txBody>
                    <a:bodyPr/>
                    <a:lstStyle/>
                    <a:p>
                      <a:pPr indent="0" lvl="0" marL="0" marR="0" rtl="0" algn="l">
                        <a:spcBef>
                          <a:spcPts val="0"/>
                        </a:spcBef>
                        <a:spcAft>
                          <a:spcPts val="0"/>
                        </a:spcAft>
                        <a:buNone/>
                      </a:pPr>
                      <a:r>
                        <a:rPr b="0" lang="en-US" sz="1600">
                          <a:solidFill>
                            <a:schemeClr val="dk1"/>
                          </a:solidFill>
                        </a:rPr>
                        <a:t>(B, C)</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900">
                <a:tc>
                  <a:txBody>
                    <a:bodyPr/>
                    <a:lstStyle/>
                    <a:p>
                      <a:pPr indent="0" lvl="0" marL="0" marR="0" rtl="0" algn="l">
                        <a:spcBef>
                          <a:spcPts val="0"/>
                        </a:spcBef>
                        <a:spcAft>
                          <a:spcPts val="0"/>
                        </a:spcAft>
                        <a:buNone/>
                      </a:pPr>
                      <a:r>
                        <a:rPr b="0" lang="en-US" sz="1600">
                          <a:solidFill>
                            <a:schemeClr val="dk1"/>
                          </a:solidFill>
                        </a:rPr>
                        <a:t>(B, E)</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900">
                <a:tc>
                  <a:txBody>
                    <a:bodyPr/>
                    <a:lstStyle/>
                    <a:p>
                      <a:pPr indent="0" lvl="0" marL="0" marR="0" rtl="0" algn="l">
                        <a:spcBef>
                          <a:spcPts val="0"/>
                        </a:spcBef>
                        <a:spcAft>
                          <a:spcPts val="0"/>
                        </a:spcAft>
                        <a:buNone/>
                      </a:pPr>
                      <a:r>
                        <a:rPr b="0" lang="en-US" sz="1600">
                          <a:solidFill>
                            <a:schemeClr val="dk1"/>
                          </a:solidFill>
                        </a:rPr>
                        <a:t>(C, E)</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900">
                <a:tc>
                  <a:txBody>
                    <a:bodyPr/>
                    <a:lstStyle/>
                    <a:p>
                      <a:pPr indent="0" lvl="0" marL="0" marR="0" rtl="0" algn="l">
                        <a:spcBef>
                          <a:spcPts val="0"/>
                        </a:spcBef>
                        <a:spcAft>
                          <a:spcPts val="0"/>
                        </a:spcAft>
                        <a:buNone/>
                      </a:pPr>
                      <a:r>
                        <a:rPr b="0" lang="en-US" sz="1600">
                          <a:solidFill>
                            <a:schemeClr val="dk1"/>
                          </a:solidFill>
                        </a:rPr>
                        <a:t>(D, F)</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900">
                <a:tc>
                  <a:txBody>
                    <a:bodyPr/>
                    <a:lstStyle/>
                    <a:p>
                      <a:pPr indent="0" lvl="0" marL="0" marR="0" rtl="0" algn="l">
                        <a:spcBef>
                          <a:spcPts val="0"/>
                        </a:spcBef>
                        <a:spcAft>
                          <a:spcPts val="0"/>
                        </a:spcAft>
                        <a:buNone/>
                      </a:pPr>
                      <a:r>
                        <a:rPr b="0" lang="en-US" sz="1600">
                          <a:solidFill>
                            <a:schemeClr val="dk1"/>
                          </a:solidFill>
                        </a:rPr>
                        <a:t>(D, G)</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900">
                <a:tc>
                  <a:txBody>
                    <a:bodyPr/>
                    <a:lstStyle/>
                    <a:p>
                      <a:pPr indent="0" lvl="0" marL="0" marR="0" rtl="0" algn="l">
                        <a:spcBef>
                          <a:spcPts val="0"/>
                        </a:spcBef>
                        <a:spcAft>
                          <a:spcPts val="0"/>
                        </a:spcAft>
                        <a:buNone/>
                      </a:pPr>
                      <a:r>
                        <a:rPr lang="en-US" sz="1800"/>
                        <a:t>(F, G)</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8" name="Shape 2958"/>
        <p:cNvGrpSpPr/>
        <p:nvPr/>
      </p:nvGrpSpPr>
      <p:grpSpPr>
        <a:xfrm>
          <a:off x="0" y="0"/>
          <a:ext cx="0" cy="0"/>
          <a:chOff x="0" y="0"/>
          <a:chExt cx="0" cy="0"/>
        </a:xfrm>
      </p:grpSpPr>
      <p:sp>
        <p:nvSpPr>
          <p:cNvPr id="2959" name="Google Shape;2959;p21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960" name="Google Shape;2960;p21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961" name="Google Shape;2961;p21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962" name="Google Shape;2962;p21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963" name="Google Shape;2963;p21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64" name="Google Shape;2964;p218"/>
          <p:cNvPicPr preferRelativeResize="0"/>
          <p:nvPr/>
        </p:nvPicPr>
        <p:blipFill rotWithShape="1">
          <a:blip r:embed="rId3">
            <a:alphaModFix/>
          </a:blip>
          <a:srcRect b="0" l="0" r="0" t="0"/>
          <a:stretch/>
        </p:blipFill>
        <p:spPr>
          <a:xfrm rot="-5400000">
            <a:off x="597060" y="153353"/>
            <a:ext cx="5270500" cy="5217795"/>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21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970" name="Google Shape;2970;p21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2971" name="Google Shape;2971;p21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972" name="Google Shape;2972;p21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973" name="Google Shape;2973;p21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74" name="Google Shape;2974;p219"/>
          <p:cNvPicPr preferRelativeResize="0"/>
          <p:nvPr/>
        </p:nvPicPr>
        <p:blipFill rotWithShape="1">
          <a:blip r:embed="rId3">
            <a:alphaModFix/>
          </a:blip>
          <a:srcRect b="0" l="17997" r="0" t="0"/>
          <a:stretch/>
        </p:blipFill>
        <p:spPr>
          <a:xfrm rot="-5400000">
            <a:off x="1184414" y="-544015"/>
            <a:ext cx="5210969" cy="62910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296" name="Google Shape;296;p2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Obtain Regular Expressions (RE) for the following language over </a:t>
            </a:r>
            <a:r>
              <a:rPr lang="en-US" sz="1800">
                <a:latin typeface="Noto Sans Symbols"/>
                <a:ea typeface="Noto Sans Symbols"/>
                <a:cs typeface="Noto Sans Symbols"/>
                <a:sym typeface="Noto Sans Symbols"/>
              </a:rPr>
              <a:t>Σ </a:t>
            </a:r>
            <a:r>
              <a:rPr lang="en-US" sz="1800"/>
              <a:t>={a,b}</a:t>
            </a:r>
            <a:endParaRPr/>
          </a:p>
          <a:p>
            <a:pPr indent="0" lvl="0" marL="0" rtl="0" algn="l">
              <a:spcBef>
                <a:spcPts val="360"/>
              </a:spcBef>
              <a:spcAft>
                <a:spcPts val="0"/>
              </a:spcAft>
              <a:buSzPts val="1800"/>
              <a:buNone/>
            </a:pPr>
            <a:r>
              <a:rPr lang="en-US" sz="1800"/>
              <a:t>vii. Strings of a’s and b’s ending with either “ab” or “ba”</a:t>
            </a:r>
            <a:endParaRPr/>
          </a:p>
          <a:p>
            <a:pPr indent="0" lvl="0" marL="0" rtl="0" algn="l">
              <a:spcBef>
                <a:spcPts val="360"/>
              </a:spcBef>
              <a:spcAft>
                <a:spcPts val="0"/>
              </a:spcAft>
              <a:buSzPts val="1800"/>
              <a:buNone/>
            </a:pPr>
            <a:r>
              <a:rPr lang="en-US" sz="1800"/>
              <a:t>viii. Strings of a’s and b’s, starting with “a” and ending with “b”</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Answer:</a:t>
            </a:r>
            <a:endParaRPr/>
          </a:p>
          <a:p>
            <a:pPr indent="0" lvl="0" marL="0" rtl="0" algn="l">
              <a:spcBef>
                <a:spcPts val="360"/>
              </a:spcBef>
              <a:spcAft>
                <a:spcPts val="0"/>
              </a:spcAft>
              <a:buSzPts val="1800"/>
              <a:buNone/>
            </a:pPr>
            <a:r>
              <a:rPr lang="en-US" sz="1800"/>
              <a:t>vii. (a+b)*ab+(a+b)*ba     (OR)  (a+b)*(ab+ba)</a:t>
            </a:r>
            <a:endParaRPr sz="1800"/>
          </a:p>
          <a:p>
            <a:pPr indent="0" lvl="0" marL="0" rtl="0" algn="l">
              <a:spcBef>
                <a:spcPts val="360"/>
              </a:spcBef>
              <a:spcAft>
                <a:spcPts val="0"/>
              </a:spcAft>
              <a:buSzPts val="1800"/>
              <a:buNone/>
            </a:pPr>
            <a:r>
              <a:rPr lang="en-US" sz="1800"/>
              <a:t>viii. a(a+b)*b</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297" name="Google Shape;297;p2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98" name="Google Shape;298;p2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99" name="Google Shape;299;p2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sp>
        <p:nvSpPr>
          <p:cNvPr id="2979" name="Google Shape;2979;p22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2980" name="Google Shape;2980;p22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Minimize the following DFA</a:t>
            </a:r>
            <a:endParaRPr/>
          </a:p>
        </p:txBody>
      </p:sp>
      <p:sp>
        <p:nvSpPr>
          <p:cNvPr id="2981" name="Google Shape;2981;p22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982" name="Google Shape;2982;p22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983" name="Google Shape;2983;p22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84" name="Google Shape;2984;p220"/>
          <p:cNvPicPr preferRelativeResize="0"/>
          <p:nvPr/>
        </p:nvPicPr>
        <p:blipFill rotWithShape="1">
          <a:blip r:embed="rId3">
            <a:alphaModFix/>
          </a:blip>
          <a:srcRect b="0" l="0" r="0" t="0"/>
          <a:stretch/>
        </p:blipFill>
        <p:spPr>
          <a:xfrm>
            <a:off x="914399" y="1485900"/>
            <a:ext cx="3106316" cy="358140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22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Minimize the following DFA</a:t>
            </a:r>
            <a:br>
              <a:rPr lang="en-US" sz="2000"/>
            </a:br>
            <a:r>
              <a:rPr lang="en-US" sz="2000">
                <a:solidFill>
                  <a:srgbClr val="FF0000"/>
                </a:solidFill>
              </a:rPr>
              <a:t>Rough Slide </a:t>
            </a:r>
            <a:endParaRPr sz="2000">
              <a:solidFill>
                <a:srgbClr val="FF0000"/>
              </a:solidFill>
            </a:endParaRPr>
          </a:p>
        </p:txBody>
      </p:sp>
      <p:sp>
        <p:nvSpPr>
          <p:cNvPr id="2990" name="Google Shape;2990;p22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2991" name="Google Shape;2991;p22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2992" name="Google Shape;2992;p22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993" name="Google Shape;2993;p221"/>
          <p:cNvGraphicFramePr/>
          <p:nvPr/>
        </p:nvGraphicFramePr>
        <p:xfrm>
          <a:off x="0" y="876300"/>
          <a:ext cx="3000000" cy="3000000"/>
        </p:xfrm>
        <a:graphic>
          <a:graphicData uri="http://schemas.openxmlformats.org/drawingml/2006/table">
            <a:tbl>
              <a:tblPr bandRow="1" firstRow="1">
                <a:noFill/>
                <a:tableStyleId>{B01C3A2E-80D2-47BE-8E92-7927E1F9FCD7}</a:tableStyleId>
              </a:tblPr>
              <a:tblGrid>
                <a:gridCol w="562600"/>
                <a:gridCol w="385675"/>
                <a:gridCol w="296325"/>
                <a:gridCol w="414875"/>
                <a:gridCol w="414875"/>
                <a:gridCol w="414875"/>
                <a:gridCol w="414875"/>
                <a:gridCol w="414875"/>
                <a:gridCol w="414875"/>
              </a:tblGrid>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B</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*C</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D</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E</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*F</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G</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X</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X</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89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H</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289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*I</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5725">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A</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B</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C</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D</a:t>
                      </a:r>
                      <a:endParaRPr/>
                    </a:p>
                    <a:p>
                      <a:pPr indent="0" lvl="0" marL="0" marR="0" rtl="0" algn="l">
                        <a:spcBef>
                          <a:spcPts val="0"/>
                        </a:spcBef>
                        <a:spcAft>
                          <a:spcPts val="0"/>
                        </a:spcAft>
                        <a:buNone/>
                      </a:pPr>
                      <a:r>
                        <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E</a:t>
                      </a:r>
                      <a:endParaRPr/>
                    </a:p>
                    <a:p>
                      <a:pPr indent="0" lvl="0" marL="0" marR="0" rtl="0" algn="l">
                        <a:spcBef>
                          <a:spcPts val="0"/>
                        </a:spcBef>
                        <a:spcAft>
                          <a:spcPts val="0"/>
                        </a:spcAft>
                        <a:buNone/>
                      </a:pPr>
                      <a:r>
                        <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F</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G</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H</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2994" name="Google Shape;2994;p221"/>
          <p:cNvPicPr preferRelativeResize="0"/>
          <p:nvPr/>
        </p:nvPicPr>
        <p:blipFill rotWithShape="1">
          <a:blip r:embed="rId3">
            <a:alphaModFix/>
          </a:blip>
          <a:srcRect b="0" l="0" r="0" t="0"/>
          <a:stretch/>
        </p:blipFill>
        <p:spPr>
          <a:xfrm>
            <a:off x="7848600" y="190500"/>
            <a:ext cx="1850571" cy="213360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sp>
        <p:nvSpPr>
          <p:cNvPr id="2999" name="Google Shape;2999;p22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Minimize the following DFA</a:t>
            </a:r>
            <a:br>
              <a:rPr lang="en-US" sz="2000"/>
            </a:br>
            <a:r>
              <a:rPr lang="en-US" sz="2000">
                <a:solidFill>
                  <a:srgbClr val="FF0000"/>
                </a:solidFill>
              </a:rPr>
              <a:t>Rough Slide </a:t>
            </a:r>
            <a:endParaRPr sz="2000">
              <a:solidFill>
                <a:srgbClr val="FF0000"/>
              </a:solidFill>
            </a:endParaRPr>
          </a:p>
        </p:txBody>
      </p:sp>
      <p:sp>
        <p:nvSpPr>
          <p:cNvPr id="3000" name="Google Shape;3000;p22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001" name="Google Shape;3001;p22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002" name="Google Shape;3002;p22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003" name="Google Shape;3003;p222"/>
          <p:cNvGraphicFramePr/>
          <p:nvPr/>
        </p:nvGraphicFramePr>
        <p:xfrm>
          <a:off x="4343400" y="102163"/>
          <a:ext cx="3000000" cy="3000000"/>
        </p:xfrm>
        <a:graphic>
          <a:graphicData uri="http://schemas.openxmlformats.org/drawingml/2006/table">
            <a:tbl>
              <a:tblPr bandRow="1" firstRow="1">
                <a:noFill/>
                <a:tableStyleId>{B01C3A2E-80D2-47BE-8E92-7927E1F9FCD7}</a:tableStyleId>
              </a:tblPr>
              <a:tblGrid>
                <a:gridCol w="1060075"/>
                <a:gridCol w="1156450"/>
                <a:gridCol w="1060075"/>
              </a:tblGrid>
              <a:tr h="249300">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a:solidFill>
                            <a:schemeClr val="dk1"/>
                          </a:solidFill>
                        </a:rPr>
                        <a:t>0</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200">
                          <a:solidFill>
                            <a:schemeClr val="dk1"/>
                          </a:solidFill>
                        </a:rPr>
                        <a:t>1</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(A, B)</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(A, D)</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(A, E)</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(A, G)</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(A, H)</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(B, D)</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(B, E)</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(B, G)</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(B, H)</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(C, F)</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(C, I)</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(D, E)</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(D, G)</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(D, H)</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(E, G)</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(E, H)</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(F, I)</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2875">
                <a:tc>
                  <a:txBody>
                    <a:bodyPr/>
                    <a:lstStyle/>
                    <a:p>
                      <a:pPr indent="0" lvl="0" marL="0" marR="0" rtl="0" algn="ctr">
                        <a:spcBef>
                          <a:spcPts val="0"/>
                        </a:spcBef>
                        <a:spcAft>
                          <a:spcPts val="0"/>
                        </a:spcAft>
                        <a:buNone/>
                      </a:pPr>
                      <a:r>
                        <a:rPr b="0" lang="en-US" sz="1200">
                          <a:solidFill>
                            <a:schemeClr val="dk1"/>
                          </a:solidFill>
                        </a:rPr>
                        <a:t>(G, H)</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004" name="Google Shape;3004;p222"/>
          <p:cNvGraphicFramePr/>
          <p:nvPr/>
        </p:nvGraphicFramePr>
        <p:xfrm>
          <a:off x="0" y="876300"/>
          <a:ext cx="3000000" cy="3000000"/>
        </p:xfrm>
        <a:graphic>
          <a:graphicData uri="http://schemas.openxmlformats.org/drawingml/2006/table">
            <a:tbl>
              <a:tblPr bandRow="1" firstRow="1">
                <a:noFill/>
                <a:tableStyleId>{B01C3A2E-80D2-47BE-8E92-7927E1F9FCD7}</a:tableStyleId>
              </a:tblPr>
              <a:tblGrid>
                <a:gridCol w="562600"/>
                <a:gridCol w="385675"/>
                <a:gridCol w="296325"/>
                <a:gridCol w="414875"/>
                <a:gridCol w="414875"/>
                <a:gridCol w="414875"/>
                <a:gridCol w="414875"/>
                <a:gridCol w="414875"/>
                <a:gridCol w="414875"/>
              </a:tblGrid>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B</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*C</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D</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E</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*F</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rPr>
                        <a:t>X</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3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G</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X</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X</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89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H</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28900">
                <a:tc>
                  <a:txBody>
                    <a:bodyPr/>
                    <a:lstStyle/>
                    <a:p>
                      <a:pPr indent="0" lvl="0" marL="0" marR="0" rtl="0" algn="ctr">
                        <a:spcBef>
                          <a:spcPts val="0"/>
                        </a:spcBef>
                        <a:spcAft>
                          <a:spcPts val="0"/>
                        </a:spcAft>
                        <a:buNone/>
                      </a:pPr>
                      <a:r>
                        <a:rPr b="0" baseline="-25000" lang="en-US" sz="2000">
                          <a:solidFill>
                            <a:schemeClr val="dk1"/>
                          </a:solidFill>
                          <a:latin typeface="Verdana"/>
                          <a:ea typeface="Verdana"/>
                          <a:cs typeface="Verdana"/>
                          <a:sym typeface="Verdana"/>
                        </a:rPr>
                        <a:t>*I</a:t>
                      </a:r>
                      <a:endParaRPr b="0" baseline="-25000" sz="2000">
                        <a:solidFill>
                          <a:schemeClr val="dk1"/>
                        </a:solidFill>
                        <a:latin typeface="Verdana"/>
                        <a:ea typeface="Verdana"/>
                        <a:cs typeface="Verdana"/>
                        <a:sym typeface="Verdana"/>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solidFill>
                            <a:schemeClr val="dk1"/>
                          </a:solidFill>
                          <a:latin typeface="Verdana"/>
                          <a:ea typeface="Verdana"/>
                          <a:cs typeface="Verdana"/>
                          <a:sym typeface="Verdana"/>
                        </a:rPr>
                        <a:t>X</a:t>
                      </a:r>
                      <a:endParaRPr b="0" sz="1800">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X</a:t>
                      </a:r>
                      <a:endParaRPr b="0" baseline="-25000"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5725">
                <a:tc>
                  <a:txBody>
                    <a:bodyPr/>
                    <a:lstStyle/>
                    <a:p>
                      <a:pPr indent="0" lvl="0" marL="0" marR="0" rtl="0" algn="l">
                        <a:spcBef>
                          <a:spcPts val="0"/>
                        </a:spcBef>
                        <a:spcAft>
                          <a:spcPts val="0"/>
                        </a:spcAft>
                        <a:buNone/>
                      </a:pPr>
                      <a:r>
                        <a:t/>
                      </a:r>
                      <a:endParaRPr b="0"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A</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B</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C</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D</a:t>
                      </a:r>
                      <a:endParaRPr/>
                    </a:p>
                    <a:p>
                      <a:pPr indent="0" lvl="0" marL="0" marR="0" rtl="0" algn="l">
                        <a:spcBef>
                          <a:spcPts val="0"/>
                        </a:spcBef>
                        <a:spcAft>
                          <a:spcPts val="0"/>
                        </a:spcAft>
                        <a:buNone/>
                      </a:pPr>
                      <a:r>
                        <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E</a:t>
                      </a:r>
                      <a:endParaRPr/>
                    </a:p>
                    <a:p>
                      <a:pPr indent="0" lvl="0" marL="0" marR="0" rtl="0" algn="l">
                        <a:spcBef>
                          <a:spcPts val="0"/>
                        </a:spcBef>
                        <a:spcAft>
                          <a:spcPts val="0"/>
                        </a:spcAft>
                        <a:buNone/>
                      </a:pPr>
                      <a:r>
                        <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F</a:t>
                      </a:r>
                      <a:endParaRPr/>
                    </a:p>
                    <a:p>
                      <a:pPr indent="0" lvl="0" marL="0" marR="0" rtl="0" algn="l">
                        <a:spcBef>
                          <a:spcPts val="0"/>
                        </a:spcBef>
                        <a:spcAft>
                          <a:spcPts val="0"/>
                        </a:spcAft>
                        <a:buNone/>
                      </a:pPr>
                      <a:r>
                        <a:rPr b="0" baseline="-25000" lang="en-US" sz="2000">
                          <a:solidFill>
                            <a:schemeClr val="dk1"/>
                          </a:solidFill>
                        </a:rPr>
                        <a:t>*</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G</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baseline="-25000" lang="en-US" sz="2000">
                          <a:solidFill>
                            <a:schemeClr val="dk1"/>
                          </a:solidFill>
                        </a:rPr>
                        <a:t>H</a:t>
                      </a:r>
                      <a:endParaRPr b="0" baseline="-25000" sz="20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3005" name="Google Shape;3005;p222"/>
          <p:cNvPicPr preferRelativeResize="0"/>
          <p:nvPr/>
        </p:nvPicPr>
        <p:blipFill rotWithShape="1">
          <a:blip r:embed="rId3">
            <a:alphaModFix/>
          </a:blip>
          <a:srcRect b="0" l="0" r="0" t="0"/>
          <a:stretch/>
        </p:blipFill>
        <p:spPr>
          <a:xfrm>
            <a:off x="7848600" y="190500"/>
            <a:ext cx="1850571" cy="213360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9" name="Shape 3009"/>
        <p:cNvGrpSpPr/>
        <p:nvPr/>
      </p:nvGrpSpPr>
      <p:grpSpPr>
        <a:xfrm>
          <a:off x="0" y="0"/>
          <a:ext cx="0" cy="0"/>
          <a:chOff x="0" y="0"/>
          <a:chExt cx="0" cy="0"/>
        </a:xfrm>
      </p:grpSpPr>
      <p:sp>
        <p:nvSpPr>
          <p:cNvPr id="3010" name="Google Shape;3010;p22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11" name="Google Shape;3011;p22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012" name="Google Shape;3012;p22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013" name="Google Shape;3013;p22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014" name="Google Shape;3014;p22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15" name="Google Shape;3015;p223"/>
          <p:cNvPicPr preferRelativeResize="0"/>
          <p:nvPr/>
        </p:nvPicPr>
        <p:blipFill rotWithShape="1">
          <a:blip r:embed="rId3">
            <a:alphaModFix/>
          </a:blip>
          <a:srcRect b="0" l="0" r="0" t="7700"/>
          <a:stretch/>
        </p:blipFill>
        <p:spPr>
          <a:xfrm rot="-5400000">
            <a:off x="454264" y="323453"/>
            <a:ext cx="5016500" cy="4583907"/>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22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Homework Problem</a:t>
            </a:r>
            <a:endParaRPr/>
          </a:p>
        </p:txBody>
      </p:sp>
      <p:sp>
        <p:nvSpPr>
          <p:cNvPr id="3021" name="Google Shape;3021;p22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022" name="Google Shape;3022;p22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023" name="Google Shape;3023;p22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024" name="Google Shape;3024;p22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25" name="Google Shape;3025;p224"/>
          <p:cNvPicPr preferRelativeResize="0"/>
          <p:nvPr/>
        </p:nvPicPr>
        <p:blipFill rotWithShape="1">
          <a:blip r:embed="rId3">
            <a:alphaModFix/>
          </a:blip>
          <a:srcRect b="0" l="0" r="0" t="0"/>
          <a:stretch/>
        </p:blipFill>
        <p:spPr>
          <a:xfrm rot="-5400000">
            <a:off x="603741" y="718038"/>
            <a:ext cx="4600865" cy="501205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9" name="Shape 3029"/>
        <p:cNvGrpSpPr/>
        <p:nvPr/>
      </p:nvGrpSpPr>
      <p:grpSpPr>
        <a:xfrm>
          <a:off x="0" y="0"/>
          <a:ext cx="0" cy="0"/>
          <a:chOff x="0" y="0"/>
          <a:chExt cx="0" cy="0"/>
        </a:xfrm>
      </p:grpSpPr>
      <p:sp>
        <p:nvSpPr>
          <p:cNvPr id="3030" name="Google Shape;3030;p22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Homework Problem</a:t>
            </a:r>
            <a:endParaRPr/>
          </a:p>
        </p:txBody>
      </p:sp>
      <p:sp>
        <p:nvSpPr>
          <p:cNvPr id="3031" name="Google Shape;3031;p22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032" name="Google Shape;3032;p22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033" name="Google Shape;3033;p22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034" name="Google Shape;3034;p22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35" name="Google Shape;3035;p225"/>
          <p:cNvPicPr preferRelativeResize="0"/>
          <p:nvPr/>
        </p:nvPicPr>
        <p:blipFill rotWithShape="1">
          <a:blip r:embed="rId3">
            <a:alphaModFix/>
          </a:blip>
          <a:srcRect b="0" l="0" r="0" t="0"/>
          <a:stretch/>
        </p:blipFill>
        <p:spPr>
          <a:xfrm>
            <a:off x="685800" y="1076325"/>
            <a:ext cx="3803022" cy="360997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22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41" name="Google Shape;3041;p22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042" name="Google Shape;3042;p22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043" name="Google Shape;3043;p22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044" name="Google Shape;3044;p22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45" name="Google Shape;3045;p226"/>
          <p:cNvPicPr preferRelativeResize="0"/>
          <p:nvPr/>
        </p:nvPicPr>
        <p:blipFill rotWithShape="1">
          <a:blip r:embed="rId3">
            <a:alphaModFix/>
          </a:blip>
          <a:srcRect b="0" l="19765" r="0" t="0"/>
          <a:stretch/>
        </p:blipFill>
        <p:spPr>
          <a:xfrm rot="-5400000">
            <a:off x="1204683" y="-444904"/>
            <a:ext cx="5060157" cy="62436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9" name="Shape 3049"/>
        <p:cNvGrpSpPr/>
        <p:nvPr/>
      </p:nvGrpSpPr>
      <p:grpSpPr>
        <a:xfrm>
          <a:off x="0" y="0"/>
          <a:ext cx="0" cy="0"/>
          <a:chOff x="0" y="0"/>
          <a:chExt cx="0" cy="0"/>
        </a:xfrm>
      </p:grpSpPr>
      <p:sp>
        <p:nvSpPr>
          <p:cNvPr id="3050" name="Google Shape;3050;p22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pic>
        <p:nvPicPr>
          <p:cNvPr id="3051" name="Google Shape;3051;p227"/>
          <p:cNvPicPr preferRelativeResize="0"/>
          <p:nvPr>
            <p:ph idx="1" type="body"/>
          </p:nvPr>
        </p:nvPicPr>
        <p:blipFill rotWithShape="1">
          <a:blip r:embed="rId3">
            <a:alphaModFix/>
          </a:blip>
          <a:srcRect b="6155" l="0" r="0" t="0"/>
          <a:stretch/>
        </p:blipFill>
        <p:spPr>
          <a:xfrm rot="-5400000">
            <a:off x="271516" y="282122"/>
            <a:ext cx="5156728" cy="4790924"/>
          </a:xfrm>
          <a:prstGeom prst="rect">
            <a:avLst/>
          </a:prstGeom>
          <a:noFill/>
          <a:ln>
            <a:noFill/>
          </a:ln>
        </p:spPr>
      </p:pic>
      <p:sp>
        <p:nvSpPr>
          <p:cNvPr id="3052" name="Google Shape;3052;p22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053" name="Google Shape;3053;p22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054" name="Google Shape;3054;p22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22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60" name="Google Shape;3060;p22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061" name="Google Shape;3061;p22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062" name="Google Shape;3062;p22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063" name="Google Shape;3063;p22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64" name="Google Shape;3064;p228"/>
          <p:cNvPicPr preferRelativeResize="0"/>
          <p:nvPr/>
        </p:nvPicPr>
        <p:blipFill rotWithShape="1">
          <a:blip r:embed="rId3">
            <a:alphaModFix/>
          </a:blip>
          <a:srcRect b="0" l="0" r="0" t="0"/>
          <a:stretch/>
        </p:blipFill>
        <p:spPr>
          <a:xfrm rot="-5400000">
            <a:off x="577905" y="151553"/>
            <a:ext cx="4910667" cy="486156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8" name="Shape 3068"/>
        <p:cNvGrpSpPr/>
        <p:nvPr/>
      </p:nvGrpSpPr>
      <p:grpSpPr>
        <a:xfrm>
          <a:off x="0" y="0"/>
          <a:ext cx="0" cy="0"/>
          <a:chOff x="0" y="0"/>
          <a:chExt cx="0" cy="0"/>
        </a:xfrm>
      </p:grpSpPr>
      <p:sp>
        <p:nvSpPr>
          <p:cNvPr id="3069" name="Google Shape;3069;p22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pic>
        <p:nvPicPr>
          <p:cNvPr id="3070" name="Google Shape;3070;p229"/>
          <p:cNvPicPr preferRelativeResize="0"/>
          <p:nvPr>
            <p:ph idx="1" type="body"/>
          </p:nvPr>
        </p:nvPicPr>
        <p:blipFill rotWithShape="1">
          <a:blip r:embed="rId3">
            <a:alphaModFix/>
          </a:blip>
          <a:srcRect b="0" l="0" r="0" t="0"/>
          <a:stretch/>
        </p:blipFill>
        <p:spPr>
          <a:xfrm rot="-5400000">
            <a:off x="442638" y="150590"/>
            <a:ext cx="5115060" cy="5063910"/>
          </a:xfrm>
          <a:prstGeom prst="rect">
            <a:avLst/>
          </a:prstGeom>
          <a:noFill/>
          <a:ln>
            <a:noFill/>
          </a:ln>
        </p:spPr>
      </p:pic>
      <p:sp>
        <p:nvSpPr>
          <p:cNvPr id="3071" name="Google Shape;3071;p22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072" name="Google Shape;3072;p22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073" name="Google Shape;3073;p22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305" name="Google Shape;305;p2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Obtain Regular Expressions (RE) for the following language over </a:t>
            </a:r>
            <a:r>
              <a:rPr lang="en-US" sz="1800">
                <a:latin typeface="Noto Sans Symbols"/>
                <a:ea typeface="Noto Sans Symbols"/>
                <a:cs typeface="Noto Sans Symbols"/>
                <a:sym typeface="Noto Sans Symbols"/>
              </a:rPr>
              <a:t>Σ </a:t>
            </a:r>
            <a:r>
              <a:rPr lang="en-US" sz="1800"/>
              <a:t>={a,b}</a:t>
            </a:r>
            <a:endParaRPr/>
          </a:p>
          <a:p>
            <a:pPr indent="0" lvl="0" marL="0" rtl="0" algn="l">
              <a:spcBef>
                <a:spcPts val="360"/>
              </a:spcBef>
              <a:spcAft>
                <a:spcPts val="0"/>
              </a:spcAft>
              <a:buSzPts val="1800"/>
              <a:buNone/>
            </a:pPr>
            <a:r>
              <a:rPr lang="en-US" sz="1800"/>
              <a:t>ix. Strings of a’s and b’s whose lengths are multiples of 3</a:t>
            </a:r>
            <a:endParaRPr/>
          </a:p>
          <a:p>
            <a:pPr indent="0" lvl="0" marL="0" rtl="0" algn="l">
              <a:spcBef>
                <a:spcPts val="360"/>
              </a:spcBef>
              <a:spcAft>
                <a:spcPts val="0"/>
              </a:spcAft>
              <a:buSzPts val="1800"/>
              <a:buNone/>
            </a:pPr>
            <a:r>
              <a:rPr lang="en-US" sz="1800"/>
              <a:t>x. Strings of a’s and b’s such that fourth symbol from right end is “a” and fifth symbol from right end is “b”</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306" name="Google Shape;306;p2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07" name="Google Shape;307;p2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08" name="Google Shape;308;p2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sp>
        <p:nvSpPr>
          <p:cNvPr id="3078" name="Google Shape;3078;p23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79" name="Google Shape;3079;p23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080" name="Google Shape;3080;p23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081" name="Google Shape;3081;p23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082" name="Google Shape;3082;p23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83" name="Google Shape;3083;p230"/>
          <p:cNvPicPr preferRelativeResize="0"/>
          <p:nvPr/>
        </p:nvPicPr>
        <p:blipFill rotWithShape="1">
          <a:blip r:embed="rId3">
            <a:alphaModFix/>
          </a:blip>
          <a:srcRect b="6665" l="0" r="0" t="0"/>
          <a:stretch/>
        </p:blipFill>
        <p:spPr>
          <a:xfrm rot="-5400000">
            <a:off x="418307" y="332105"/>
            <a:ext cx="5397500" cy="498729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23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089" name="Google Shape;3089;p23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090" name="Google Shape;3090;p23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091" name="Google Shape;3091;p23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092" name="Google Shape;3092;p23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93" name="Google Shape;3093;p231"/>
          <p:cNvPicPr preferRelativeResize="0"/>
          <p:nvPr/>
        </p:nvPicPr>
        <p:blipFill rotWithShape="1">
          <a:blip r:embed="rId3">
            <a:alphaModFix/>
          </a:blip>
          <a:srcRect b="0" l="32500" r="0" t="0"/>
          <a:stretch/>
        </p:blipFill>
        <p:spPr>
          <a:xfrm rot="-5400000">
            <a:off x="1712798" y="-123129"/>
            <a:ext cx="4332023" cy="635363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p23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Question (GATE 2015 Exam Question)</a:t>
            </a:r>
            <a:endParaRPr/>
          </a:p>
        </p:txBody>
      </p:sp>
      <p:sp>
        <p:nvSpPr>
          <p:cNvPr id="3099" name="Google Shape;3099;p23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The number of states in the minimal deterministic finite automaton corresponding to the regular expression (0 + 1)*(10) is ____________</a:t>
            </a:r>
            <a:br>
              <a:rPr lang="en-US" sz="1800"/>
            </a:br>
            <a:endParaRPr sz="1800"/>
          </a:p>
          <a:p>
            <a:pPr indent="0" lvl="0" marL="0" rtl="0" algn="l">
              <a:spcBef>
                <a:spcPts val="360"/>
              </a:spcBef>
              <a:spcAft>
                <a:spcPts val="0"/>
              </a:spcAft>
              <a:buSzPts val="1800"/>
              <a:buNone/>
            </a:pPr>
            <a:r>
              <a:rPr b="1" lang="en-US" sz="1800"/>
              <a:t>(A)</a:t>
            </a:r>
            <a:r>
              <a:rPr lang="en-US" sz="1800"/>
              <a:t> 2    </a:t>
            </a:r>
            <a:r>
              <a:rPr b="1" lang="en-US" sz="1800"/>
              <a:t>(B)</a:t>
            </a:r>
            <a:r>
              <a:rPr lang="en-US" sz="1800"/>
              <a:t> 3     </a:t>
            </a:r>
            <a:r>
              <a:rPr b="1" lang="en-US" sz="1800"/>
              <a:t>(C)</a:t>
            </a:r>
            <a:r>
              <a:rPr lang="en-US" sz="1800"/>
              <a:t> 4   </a:t>
            </a:r>
            <a:r>
              <a:rPr b="1" lang="en-US" sz="1800"/>
              <a:t>(D)</a:t>
            </a:r>
            <a:r>
              <a:rPr lang="en-US" sz="1800"/>
              <a:t> 5</a:t>
            </a:r>
            <a:endParaRPr/>
          </a:p>
          <a:p>
            <a:pPr indent="0" lvl="0" marL="0" rtl="0" algn="l">
              <a:spcBef>
                <a:spcPts val="360"/>
              </a:spcBef>
              <a:spcAft>
                <a:spcPts val="0"/>
              </a:spcAft>
              <a:buSzPts val="1800"/>
              <a:buNone/>
            </a:pPr>
            <a:r>
              <a:t/>
            </a:r>
            <a:endParaRPr sz="1800"/>
          </a:p>
        </p:txBody>
      </p:sp>
      <p:sp>
        <p:nvSpPr>
          <p:cNvPr id="3100" name="Google Shape;3100;p23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101" name="Google Shape;3101;p23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102" name="Google Shape;3102;p23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6" name="Shape 3106"/>
        <p:cNvGrpSpPr/>
        <p:nvPr/>
      </p:nvGrpSpPr>
      <p:grpSpPr>
        <a:xfrm>
          <a:off x="0" y="0"/>
          <a:ext cx="0" cy="0"/>
          <a:chOff x="0" y="0"/>
          <a:chExt cx="0" cy="0"/>
        </a:xfrm>
      </p:grpSpPr>
      <p:sp>
        <p:nvSpPr>
          <p:cNvPr id="3107" name="Google Shape;3107;p23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Question (GATE 2015 Exam Question)</a:t>
            </a:r>
            <a:endParaRPr/>
          </a:p>
        </p:txBody>
      </p:sp>
      <p:sp>
        <p:nvSpPr>
          <p:cNvPr id="3108" name="Google Shape;3108;p23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The number of states in the minimal deterministic finite automaton corresponding to the regular expression (0 + 1)*(10) is ____________</a:t>
            </a:r>
            <a:br>
              <a:rPr lang="en-US" sz="1800"/>
            </a:br>
            <a:r>
              <a:rPr b="1" lang="en-US" sz="1800"/>
              <a:t>(A)</a:t>
            </a:r>
            <a:r>
              <a:rPr lang="en-US" sz="1800"/>
              <a:t> 2    </a:t>
            </a:r>
            <a:r>
              <a:rPr b="1" lang="en-US" sz="1800"/>
              <a:t>(B)</a:t>
            </a:r>
            <a:r>
              <a:rPr lang="en-US" sz="1800"/>
              <a:t> 3     </a:t>
            </a:r>
            <a:r>
              <a:rPr b="1" lang="en-US" sz="1800"/>
              <a:t>(C)</a:t>
            </a:r>
            <a:r>
              <a:rPr lang="en-US" sz="1800"/>
              <a:t> 4   </a:t>
            </a:r>
            <a:r>
              <a:rPr b="1" lang="en-US" sz="1800"/>
              <a:t>(D)</a:t>
            </a:r>
            <a:r>
              <a:rPr lang="en-US" sz="1800"/>
              <a:t> 5</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b="1" lang="en-US" sz="1800"/>
              <a:t>Answer:</a:t>
            </a:r>
            <a:r>
              <a:rPr lang="en-US" sz="1800"/>
              <a:t> </a:t>
            </a:r>
            <a:r>
              <a:rPr b="1" lang="en-US" sz="1800"/>
              <a:t>(B)</a:t>
            </a:r>
            <a:r>
              <a:rPr lang="en-US" sz="1800"/>
              <a:t> </a:t>
            </a:r>
            <a:br>
              <a:rPr lang="en-US" sz="1800"/>
            </a:br>
            <a:r>
              <a:rPr b="1" lang="en-US" sz="1800"/>
              <a:t>Explanation:</a:t>
            </a:r>
            <a:r>
              <a:rPr lang="en-US" sz="1800"/>
              <a:t> Below is NFA for the given regular expression (0 + 1)*(10)</a:t>
            </a:r>
            <a:endParaRPr/>
          </a:p>
        </p:txBody>
      </p:sp>
      <p:sp>
        <p:nvSpPr>
          <p:cNvPr id="3109" name="Google Shape;3109;p23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110" name="Google Shape;3110;p23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111" name="Google Shape;3111;p23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12" name="Google Shape;3112;p233"/>
          <p:cNvPicPr preferRelativeResize="0"/>
          <p:nvPr/>
        </p:nvPicPr>
        <p:blipFill rotWithShape="1">
          <a:blip r:embed="rId3">
            <a:alphaModFix/>
          </a:blip>
          <a:srcRect b="0" l="0" r="0" t="0"/>
          <a:stretch/>
        </p:blipFill>
        <p:spPr>
          <a:xfrm>
            <a:off x="2430780" y="2984500"/>
            <a:ext cx="3934302" cy="2155607"/>
          </a:xfrm>
          <a:prstGeom prst="rect">
            <a:avLst/>
          </a:prstGeom>
          <a:noFill/>
          <a:ln>
            <a:noFill/>
          </a:ln>
        </p:spPr>
      </p:pic>
      <p:cxnSp>
        <p:nvCxnSpPr>
          <p:cNvPr id="3113" name="Google Shape;3113;p233"/>
          <p:cNvCxnSpPr/>
          <p:nvPr/>
        </p:nvCxnSpPr>
        <p:spPr>
          <a:xfrm>
            <a:off x="3352800" y="3489107"/>
            <a:ext cx="251460" cy="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3114" name="Google Shape;3114;p233"/>
          <p:cNvCxnSpPr/>
          <p:nvPr/>
        </p:nvCxnSpPr>
        <p:spPr>
          <a:xfrm>
            <a:off x="3352800" y="4822607"/>
            <a:ext cx="251460" cy="0"/>
          </a:xfrm>
          <a:prstGeom prst="straightConnector1">
            <a:avLst/>
          </a:prstGeom>
          <a:solidFill>
            <a:schemeClr val="accent1"/>
          </a:solidFill>
          <a:ln cap="flat" cmpd="sng" w="9525">
            <a:solidFill>
              <a:schemeClr val="dk1"/>
            </a:solidFill>
            <a:prstDash val="solid"/>
            <a:round/>
            <a:headEnd len="sm" w="sm" type="none"/>
            <a:tailEnd len="med" w="med" type="triangle"/>
          </a:ln>
        </p:spPr>
      </p:cxn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p23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Question (GATE 2015 Exam Question)</a:t>
            </a:r>
            <a:endParaRPr sz="2800"/>
          </a:p>
        </p:txBody>
      </p:sp>
      <p:sp>
        <p:nvSpPr>
          <p:cNvPr id="3120" name="Google Shape;3120;p23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Let T be the language represented by the regular expression Σ</a:t>
            </a:r>
            <a:r>
              <a:rPr baseline="30000" lang="en-US" sz="1800"/>
              <a:t>∗</a:t>
            </a:r>
            <a:r>
              <a:rPr lang="en-US" sz="1800"/>
              <a:t>0011Σ</a:t>
            </a:r>
            <a:r>
              <a:rPr baseline="30000" lang="en-US" sz="1800"/>
              <a:t>∗ </a:t>
            </a:r>
            <a:r>
              <a:rPr lang="en-US" sz="1800"/>
              <a:t>where Σ = {0, 1}. What is the minimum number of states in a DFA that recognizes L’ (complement of L)?</a:t>
            </a:r>
            <a:br>
              <a:rPr lang="en-US" sz="1800"/>
            </a:br>
            <a:r>
              <a:rPr b="1" lang="en-US" sz="1800"/>
              <a:t>(A)</a:t>
            </a:r>
            <a:r>
              <a:rPr lang="en-US" sz="1800"/>
              <a:t> 4    </a:t>
            </a:r>
            <a:r>
              <a:rPr b="1" lang="en-US" sz="1800"/>
              <a:t>(B)</a:t>
            </a:r>
            <a:r>
              <a:rPr lang="en-US" sz="1800"/>
              <a:t> 5      </a:t>
            </a:r>
            <a:r>
              <a:rPr b="1" lang="en-US" sz="1800"/>
              <a:t>(C)</a:t>
            </a:r>
            <a:r>
              <a:rPr lang="en-US" sz="1800"/>
              <a:t> 6     </a:t>
            </a:r>
            <a:r>
              <a:rPr b="1" lang="en-US" sz="1800"/>
              <a:t>(D)</a:t>
            </a:r>
            <a:r>
              <a:rPr lang="en-US" sz="1800"/>
              <a:t> 8</a:t>
            </a:r>
            <a:endParaRPr/>
          </a:p>
          <a:p>
            <a:pPr indent="0" lvl="0" marL="0" rtl="0" algn="l">
              <a:spcBef>
                <a:spcPts val="360"/>
              </a:spcBef>
              <a:spcAft>
                <a:spcPts val="0"/>
              </a:spcAft>
              <a:buSzPts val="1800"/>
              <a:buNone/>
            </a:pPr>
            <a:r>
              <a:t/>
            </a:r>
            <a:endParaRPr b="1"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3121" name="Google Shape;3121;p23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122" name="Google Shape;3122;p23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123" name="Google Shape;3123;p23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sp>
        <p:nvSpPr>
          <p:cNvPr id="3128" name="Google Shape;3128;p23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Question (GATE 2015 Exam Question)</a:t>
            </a:r>
            <a:endParaRPr sz="2800"/>
          </a:p>
        </p:txBody>
      </p:sp>
      <p:sp>
        <p:nvSpPr>
          <p:cNvPr id="3129" name="Google Shape;3129;p23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Let T be the language represented by the regular expression Σ</a:t>
            </a:r>
            <a:r>
              <a:rPr baseline="30000" lang="en-US" sz="1800"/>
              <a:t>∗</a:t>
            </a:r>
            <a:r>
              <a:rPr lang="en-US" sz="1800"/>
              <a:t>0011Σ</a:t>
            </a:r>
            <a:r>
              <a:rPr baseline="30000" lang="en-US" sz="1800"/>
              <a:t>∗ </a:t>
            </a:r>
            <a:r>
              <a:rPr lang="en-US" sz="1800"/>
              <a:t>where Σ = {0, 1}. What is the minimum number of states in a DFA that recognizes L’ (complement of L)?</a:t>
            </a:r>
            <a:br>
              <a:rPr lang="en-US" sz="1800"/>
            </a:br>
            <a:r>
              <a:rPr b="1" lang="en-US" sz="1800"/>
              <a:t>(A)</a:t>
            </a:r>
            <a:r>
              <a:rPr lang="en-US" sz="1800"/>
              <a:t> 4    </a:t>
            </a:r>
            <a:r>
              <a:rPr b="1" lang="en-US" sz="1800"/>
              <a:t>(B)</a:t>
            </a:r>
            <a:r>
              <a:rPr lang="en-US" sz="1800"/>
              <a:t> 5      </a:t>
            </a:r>
            <a:r>
              <a:rPr b="1" lang="en-US" sz="1800"/>
              <a:t>(C)</a:t>
            </a:r>
            <a:r>
              <a:rPr lang="en-US" sz="1800"/>
              <a:t> 6     </a:t>
            </a:r>
            <a:r>
              <a:rPr b="1" lang="en-US" sz="1800"/>
              <a:t>(D)</a:t>
            </a:r>
            <a:r>
              <a:rPr lang="en-US" sz="1800"/>
              <a:t> 8</a:t>
            </a:r>
            <a:endParaRPr/>
          </a:p>
          <a:p>
            <a:pPr indent="0" lvl="0" marL="0" rtl="0" algn="l">
              <a:spcBef>
                <a:spcPts val="360"/>
              </a:spcBef>
              <a:spcAft>
                <a:spcPts val="0"/>
              </a:spcAft>
              <a:buSzPts val="1800"/>
              <a:buNone/>
            </a:pPr>
            <a:r>
              <a:t/>
            </a:r>
            <a:endParaRPr b="1" sz="1800"/>
          </a:p>
          <a:p>
            <a:pPr indent="0" lvl="0" marL="0" rtl="0" algn="l">
              <a:spcBef>
                <a:spcPts val="360"/>
              </a:spcBef>
              <a:spcAft>
                <a:spcPts val="0"/>
              </a:spcAft>
              <a:buSzPts val="1800"/>
              <a:buNone/>
            </a:pPr>
            <a:r>
              <a:rPr b="1" lang="en-US" sz="1800"/>
              <a:t>Answer:</a:t>
            </a:r>
            <a:r>
              <a:rPr lang="en-US" sz="1800"/>
              <a:t> </a:t>
            </a:r>
            <a:r>
              <a:rPr b="1" lang="en-US" sz="1800"/>
              <a:t>(B)</a:t>
            </a:r>
            <a:r>
              <a:rPr lang="en-US" sz="1800"/>
              <a:t> </a:t>
            </a:r>
            <a:br>
              <a:rPr lang="en-US" sz="1800"/>
            </a:br>
            <a:r>
              <a:rPr b="1" lang="en-US" sz="1800"/>
              <a:t>Explanation:</a:t>
            </a:r>
            <a:r>
              <a:rPr lang="en-US" sz="1800"/>
              <a:t> DFA for language represented by the regular expression Σ</a:t>
            </a:r>
            <a:r>
              <a:rPr baseline="30000" lang="en-US" sz="1800"/>
              <a:t>∗</a:t>
            </a:r>
            <a:r>
              <a:rPr lang="en-US" sz="1800"/>
              <a:t>0011Σ</a:t>
            </a:r>
            <a:r>
              <a:rPr baseline="30000" lang="en-US" sz="1800"/>
              <a:t>∗</a:t>
            </a:r>
            <a:r>
              <a:rPr lang="en-US" sz="1800"/>
              <a:t> where Σ = {0, 1} is as following below:</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The complement of above DFA will have same number of states but there will be non-final states to final states and final state to non-final state.</a:t>
            </a:r>
            <a:endParaRPr sz="1800"/>
          </a:p>
          <a:p>
            <a:pPr indent="0" lvl="0" marL="0" rtl="0" algn="l">
              <a:spcBef>
                <a:spcPts val="360"/>
              </a:spcBef>
              <a:spcAft>
                <a:spcPts val="0"/>
              </a:spcAft>
              <a:buSzPts val="1800"/>
              <a:buNone/>
            </a:pPr>
            <a:r>
              <a:t/>
            </a:r>
            <a:endParaRPr sz="1800"/>
          </a:p>
        </p:txBody>
      </p:sp>
      <p:sp>
        <p:nvSpPr>
          <p:cNvPr id="3130" name="Google Shape;3130;p23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131" name="Google Shape;3131;p23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132" name="Google Shape;3132;p23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www.geeksforgeeks.org/wp-content/uploads/DFA-1.jpg" id="3133" name="Google Shape;3133;p235"/>
          <p:cNvPicPr preferRelativeResize="0"/>
          <p:nvPr/>
        </p:nvPicPr>
        <p:blipFill rotWithShape="1">
          <a:blip r:embed="rId3">
            <a:alphaModFix/>
          </a:blip>
          <a:srcRect b="0" l="0" r="0" t="0"/>
          <a:stretch/>
        </p:blipFill>
        <p:spPr>
          <a:xfrm>
            <a:off x="1838802" y="3048002"/>
            <a:ext cx="5118260" cy="1376503"/>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7" name="Shape 3137"/>
        <p:cNvGrpSpPr/>
        <p:nvPr/>
      </p:nvGrpSpPr>
      <p:grpSpPr>
        <a:xfrm>
          <a:off x="0" y="0"/>
          <a:ext cx="0" cy="0"/>
          <a:chOff x="0" y="0"/>
          <a:chExt cx="0" cy="0"/>
        </a:xfrm>
      </p:grpSpPr>
      <p:sp>
        <p:nvSpPr>
          <p:cNvPr id="3138" name="Google Shape;3138;p23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3139" name="Google Shape;3139;p23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en-US" sz="1600"/>
              <a:t>A deterministic finite automation (DFA)D with alphabet ∑= {a,b} is given below. Which of the following is a valid minimal DFA which accepts the same language as D?</a:t>
            </a:r>
            <a:endParaRPr/>
          </a:p>
        </p:txBody>
      </p:sp>
      <p:sp>
        <p:nvSpPr>
          <p:cNvPr id="3140" name="Google Shape;3140;p23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141" name="Google Shape;3141;p23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142" name="Google Shape;3142;p23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minimal DFA" id="3143" name="Google Shape;3143;p236"/>
          <p:cNvPicPr preferRelativeResize="0"/>
          <p:nvPr/>
        </p:nvPicPr>
        <p:blipFill rotWithShape="1">
          <a:blip r:embed="rId3">
            <a:alphaModFix/>
          </a:blip>
          <a:srcRect b="0" l="0" r="0" t="0"/>
          <a:stretch/>
        </p:blipFill>
        <p:spPr>
          <a:xfrm>
            <a:off x="167640" y="1778000"/>
            <a:ext cx="3670947" cy="1270000"/>
          </a:xfrm>
          <a:prstGeom prst="rect">
            <a:avLst/>
          </a:prstGeom>
          <a:noFill/>
          <a:ln>
            <a:noFill/>
          </a:ln>
        </p:spPr>
      </p:pic>
      <p:pic>
        <p:nvPicPr>
          <p:cNvPr id="3144" name="Google Shape;3144;p236"/>
          <p:cNvPicPr preferRelativeResize="0"/>
          <p:nvPr/>
        </p:nvPicPr>
        <p:blipFill rotWithShape="1">
          <a:blip r:embed="rId4">
            <a:alphaModFix/>
          </a:blip>
          <a:srcRect b="0" l="0" r="0" t="0"/>
          <a:stretch/>
        </p:blipFill>
        <p:spPr>
          <a:xfrm>
            <a:off x="4107180" y="2286003"/>
            <a:ext cx="2969969" cy="2924969"/>
          </a:xfrm>
          <a:prstGeom prst="rect">
            <a:avLst/>
          </a:prstGeom>
          <a:noFill/>
          <a:ln>
            <a:noFill/>
          </a:ln>
        </p:spPr>
      </p:pic>
      <p:pic>
        <p:nvPicPr>
          <p:cNvPr id="3145" name="Google Shape;3145;p236"/>
          <p:cNvPicPr preferRelativeResize="0"/>
          <p:nvPr/>
        </p:nvPicPr>
        <p:blipFill rotWithShape="1">
          <a:blip r:embed="rId5">
            <a:alphaModFix/>
          </a:blip>
          <a:srcRect b="0" l="0" r="0" t="0"/>
          <a:stretch/>
        </p:blipFill>
        <p:spPr>
          <a:xfrm>
            <a:off x="7208522" y="2222502"/>
            <a:ext cx="2650808" cy="306387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9" name="Shape 3149"/>
        <p:cNvGrpSpPr/>
        <p:nvPr/>
      </p:nvGrpSpPr>
      <p:grpSpPr>
        <a:xfrm>
          <a:off x="0" y="0"/>
          <a:ext cx="0" cy="0"/>
          <a:chOff x="0" y="0"/>
          <a:chExt cx="0" cy="0"/>
        </a:xfrm>
      </p:grpSpPr>
      <p:sp>
        <p:nvSpPr>
          <p:cNvPr id="3150" name="Google Shape;3150;p23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 (GATE Exam Question)</a:t>
            </a:r>
            <a:endParaRPr/>
          </a:p>
        </p:txBody>
      </p:sp>
      <p:sp>
        <p:nvSpPr>
          <p:cNvPr id="3151" name="Google Shape;3151;p23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en-US" sz="1600"/>
              <a:t>A deterministic finite automation (DFA)D with alphabet ∑= {a,b} is given below. Which of the following is a valid minimal DFA which accepts the same language as D?</a:t>
            </a:r>
            <a:endParaRPr/>
          </a:p>
        </p:txBody>
      </p:sp>
      <p:sp>
        <p:nvSpPr>
          <p:cNvPr id="3152" name="Google Shape;3152;p23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153" name="Google Shape;3153;p23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154" name="Google Shape;3154;p23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minimal DFA" id="3155" name="Google Shape;3155;p237"/>
          <p:cNvPicPr preferRelativeResize="0"/>
          <p:nvPr/>
        </p:nvPicPr>
        <p:blipFill rotWithShape="1">
          <a:blip r:embed="rId3">
            <a:alphaModFix/>
          </a:blip>
          <a:srcRect b="0" l="0" r="0" t="0"/>
          <a:stretch/>
        </p:blipFill>
        <p:spPr>
          <a:xfrm>
            <a:off x="167640" y="1778000"/>
            <a:ext cx="3670947" cy="1270000"/>
          </a:xfrm>
          <a:prstGeom prst="rect">
            <a:avLst/>
          </a:prstGeom>
          <a:noFill/>
          <a:ln>
            <a:noFill/>
          </a:ln>
        </p:spPr>
      </p:pic>
      <p:pic>
        <p:nvPicPr>
          <p:cNvPr id="3156" name="Google Shape;3156;p237"/>
          <p:cNvPicPr preferRelativeResize="0"/>
          <p:nvPr/>
        </p:nvPicPr>
        <p:blipFill rotWithShape="1">
          <a:blip r:embed="rId4">
            <a:alphaModFix/>
          </a:blip>
          <a:srcRect b="0" l="0" r="0" t="0"/>
          <a:stretch/>
        </p:blipFill>
        <p:spPr>
          <a:xfrm>
            <a:off x="4222432" y="2286003"/>
            <a:ext cx="2969969" cy="2924969"/>
          </a:xfrm>
          <a:prstGeom prst="rect">
            <a:avLst/>
          </a:prstGeom>
          <a:noFill/>
          <a:ln>
            <a:noFill/>
          </a:ln>
        </p:spPr>
      </p:pic>
      <p:pic>
        <p:nvPicPr>
          <p:cNvPr id="3157" name="Google Shape;3157;p237"/>
          <p:cNvPicPr preferRelativeResize="0"/>
          <p:nvPr/>
        </p:nvPicPr>
        <p:blipFill rotWithShape="1">
          <a:blip r:embed="rId5">
            <a:alphaModFix/>
          </a:blip>
          <a:srcRect b="0" l="0" r="0" t="0"/>
          <a:stretch/>
        </p:blipFill>
        <p:spPr>
          <a:xfrm>
            <a:off x="7323774" y="2222502"/>
            <a:ext cx="2650808" cy="3063875"/>
          </a:xfrm>
          <a:prstGeom prst="rect">
            <a:avLst/>
          </a:prstGeom>
          <a:noFill/>
          <a:ln>
            <a:noFill/>
          </a:ln>
        </p:spPr>
      </p:pic>
      <p:sp>
        <p:nvSpPr>
          <p:cNvPr id="3158" name="Google Shape;3158;p237"/>
          <p:cNvSpPr txBox="1"/>
          <p:nvPr/>
        </p:nvSpPr>
        <p:spPr>
          <a:xfrm>
            <a:off x="120790" y="3426149"/>
            <a:ext cx="3714478"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Verdana"/>
                <a:ea typeface="Verdana"/>
                <a:cs typeface="Verdana"/>
                <a:sym typeface="Verdana"/>
              </a:rPr>
              <a:t>Answer: (a)</a:t>
            </a:r>
            <a:endParaRPr/>
          </a:p>
          <a:p>
            <a:pPr indent="0" lvl="0" marL="0" marR="0" rtl="0" algn="l">
              <a:spcBef>
                <a:spcPts val="0"/>
              </a:spcBef>
              <a:spcAft>
                <a:spcPts val="0"/>
              </a:spcAft>
              <a:buNone/>
            </a:pPr>
            <a:r>
              <a:rPr b="1" lang="en-US" sz="1400">
                <a:solidFill>
                  <a:schemeClr val="dk1"/>
                </a:solidFill>
                <a:latin typeface="Verdana"/>
                <a:ea typeface="Verdana"/>
                <a:cs typeface="Verdana"/>
                <a:sym typeface="Verdana"/>
              </a:rPr>
              <a:t>Explanation:</a:t>
            </a:r>
            <a:r>
              <a:rPr lang="en-US" sz="1400">
                <a:solidFill>
                  <a:schemeClr val="dk1"/>
                </a:solidFill>
                <a:latin typeface="Verdana"/>
                <a:ea typeface="Verdana"/>
                <a:cs typeface="Verdana"/>
                <a:sym typeface="Verdana"/>
              </a:rPr>
              <a:t> Options (B) and (C) are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invalid because they both accept ‘b’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as a string which is not accepted by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give DFA. (D) is invalid because it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accepts “bba” which are not accepted </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by given DFA.</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23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3164" name="Google Shape;3164;p23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The minimum state automaton equivalent to the below finite state automaton has the following number of states</a:t>
            </a:r>
            <a:endParaRPr/>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p:txBody>
      </p:sp>
      <p:sp>
        <p:nvSpPr>
          <p:cNvPr id="3165" name="Google Shape;3165;p23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166" name="Google Shape;3166;p23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167" name="Google Shape;3167;p23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minimum state automaton" id="3168" name="Google Shape;3168;p238"/>
          <p:cNvPicPr preferRelativeResize="0"/>
          <p:nvPr/>
        </p:nvPicPr>
        <p:blipFill rotWithShape="1">
          <a:blip r:embed="rId3">
            <a:alphaModFix/>
          </a:blip>
          <a:srcRect b="0" l="0" r="0" t="0"/>
          <a:stretch/>
        </p:blipFill>
        <p:spPr>
          <a:xfrm>
            <a:off x="1927862" y="1651000"/>
            <a:ext cx="6337610" cy="1968500"/>
          </a:xfrm>
          <a:prstGeom prst="rect">
            <a:avLst/>
          </a:prstGeom>
          <a:noFill/>
          <a:ln>
            <a:noFill/>
          </a:ln>
        </p:spPr>
      </p:pic>
      <p:graphicFrame>
        <p:nvGraphicFramePr>
          <p:cNvPr id="3169" name="Google Shape;3169;p238"/>
          <p:cNvGraphicFramePr/>
          <p:nvPr/>
        </p:nvGraphicFramePr>
        <p:xfrm>
          <a:off x="1173480" y="3742796"/>
          <a:ext cx="3000000" cy="3000000"/>
        </p:xfrm>
        <a:graphic>
          <a:graphicData uri="http://schemas.openxmlformats.org/drawingml/2006/table">
            <a:tbl>
              <a:tblPr>
                <a:noFill/>
                <a:tableStyleId>{F765445B-B0E8-42B0-95B1-2AFD7D39FEC8}</a:tableStyleId>
              </a:tblPr>
              <a:tblGrid>
                <a:gridCol w="969175"/>
                <a:gridCol w="859050"/>
              </a:tblGrid>
              <a:tr h="335225">
                <a:tc>
                  <a:txBody>
                    <a:bodyPr/>
                    <a:lstStyle/>
                    <a:p>
                      <a:pPr indent="0" lvl="0" marL="0" marR="0" rtl="0" algn="l">
                        <a:spcBef>
                          <a:spcPts val="0"/>
                        </a:spcBef>
                        <a:spcAft>
                          <a:spcPts val="0"/>
                        </a:spcAft>
                        <a:buNone/>
                      </a:pPr>
                      <a:r>
                        <a:rPr b="1" lang="en-US" sz="1400"/>
                        <a:t>a.</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a:solidFill>
                            <a:srgbClr val="222222"/>
                          </a:solidFill>
                          <a:latin typeface="Open Sans"/>
                          <a:ea typeface="Open Sans"/>
                          <a:cs typeface="Open Sans"/>
                          <a:sym typeface="Open Sans"/>
                        </a:rPr>
                        <a:t>1</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35225">
                <a:tc>
                  <a:txBody>
                    <a:bodyPr/>
                    <a:lstStyle/>
                    <a:p>
                      <a:pPr indent="0" lvl="0" marL="0" marR="0" rtl="0" algn="l">
                        <a:spcBef>
                          <a:spcPts val="0"/>
                        </a:spcBef>
                        <a:spcAft>
                          <a:spcPts val="0"/>
                        </a:spcAft>
                        <a:buNone/>
                      </a:pPr>
                      <a:r>
                        <a:rPr b="1" lang="en-US" sz="1400"/>
                        <a:t>b.</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400">
                          <a:solidFill>
                            <a:srgbClr val="222222"/>
                          </a:solidFill>
                          <a:latin typeface="Open Sans"/>
                          <a:ea typeface="Open Sans"/>
                          <a:cs typeface="Open Sans"/>
                          <a:sym typeface="Open Sans"/>
                        </a:rPr>
                        <a:t>2</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r h="335225">
                <a:tc>
                  <a:txBody>
                    <a:bodyPr/>
                    <a:lstStyle/>
                    <a:p>
                      <a:pPr indent="0" lvl="0" marL="0" marR="0" rtl="0" algn="l">
                        <a:spcBef>
                          <a:spcPts val="0"/>
                        </a:spcBef>
                        <a:spcAft>
                          <a:spcPts val="0"/>
                        </a:spcAft>
                        <a:buNone/>
                      </a:pPr>
                      <a:r>
                        <a:rPr b="1" lang="en-US" sz="1400"/>
                        <a:t>c.</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a:solidFill>
                            <a:srgbClr val="222222"/>
                          </a:solidFill>
                          <a:latin typeface="Open Sans"/>
                          <a:ea typeface="Open Sans"/>
                          <a:cs typeface="Open Sans"/>
                          <a:sym typeface="Open Sans"/>
                        </a:rPr>
                        <a:t>3</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35225">
                <a:tc>
                  <a:txBody>
                    <a:bodyPr/>
                    <a:lstStyle/>
                    <a:p>
                      <a:pPr indent="0" lvl="0" marL="0" marR="0" rtl="0" algn="l">
                        <a:spcBef>
                          <a:spcPts val="0"/>
                        </a:spcBef>
                        <a:spcAft>
                          <a:spcPts val="0"/>
                        </a:spcAft>
                        <a:buNone/>
                      </a:pPr>
                      <a:r>
                        <a:rPr b="1" lang="en-US" sz="1400"/>
                        <a:t>d.</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400">
                          <a:solidFill>
                            <a:srgbClr val="222222"/>
                          </a:solidFill>
                          <a:latin typeface="Open Sans"/>
                          <a:ea typeface="Open Sans"/>
                          <a:cs typeface="Open Sans"/>
                          <a:sym typeface="Open Sans"/>
                        </a:rPr>
                        <a:t>4</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bl>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23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3175" name="Google Shape;3175;p23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The minimum state automaton equivalent to the below finite state automaton has the following number of states</a:t>
            </a:r>
            <a:endParaRPr/>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a:p>
            <a:pPr indent="0" lvl="0" marL="0" rtl="0" algn="l">
              <a:spcBef>
                <a:spcPts val="400"/>
              </a:spcBef>
              <a:spcAft>
                <a:spcPts val="0"/>
              </a:spcAft>
              <a:buSzPts val="2000"/>
              <a:buNone/>
            </a:pPr>
            <a:r>
              <a:t/>
            </a:r>
            <a:endParaRPr sz="2000"/>
          </a:p>
        </p:txBody>
      </p:sp>
      <p:sp>
        <p:nvSpPr>
          <p:cNvPr id="3176" name="Google Shape;3176;p23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177" name="Google Shape;3177;p23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178" name="Google Shape;3178;p23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minimum state automaton" id="3179" name="Google Shape;3179;p239"/>
          <p:cNvPicPr preferRelativeResize="0"/>
          <p:nvPr/>
        </p:nvPicPr>
        <p:blipFill rotWithShape="1">
          <a:blip r:embed="rId3">
            <a:alphaModFix/>
          </a:blip>
          <a:srcRect b="0" l="0" r="0" t="0"/>
          <a:stretch/>
        </p:blipFill>
        <p:spPr>
          <a:xfrm>
            <a:off x="1927862" y="1651000"/>
            <a:ext cx="6337610" cy="1968500"/>
          </a:xfrm>
          <a:prstGeom prst="rect">
            <a:avLst/>
          </a:prstGeom>
          <a:noFill/>
          <a:ln>
            <a:noFill/>
          </a:ln>
        </p:spPr>
      </p:pic>
      <p:graphicFrame>
        <p:nvGraphicFramePr>
          <p:cNvPr id="3180" name="Google Shape;3180;p239"/>
          <p:cNvGraphicFramePr/>
          <p:nvPr/>
        </p:nvGraphicFramePr>
        <p:xfrm>
          <a:off x="1173480" y="3742796"/>
          <a:ext cx="3000000" cy="3000000"/>
        </p:xfrm>
        <a:graphic>
          <a:graphicData uri="http://schemas.openxmlformats.org/drawingml/2006/table">
            <a:tbl>
              <a:tblPr>
                <a:noFill/>
                <a:tableStyleId>{F765445B-B0E8-42B0-95B1-2AFD7D39FEC8}</a:tableStyleId>
              </a:tblPr>
              <a:tblGrid>
                <a:gridCol w="969175"/>
                <a:gridCol w="859050"/>
              </a:tblGrid>
              <a:tr h="335225">
                <a:tc>
                  <a:txBody>
                    <a:bodyPr/>
                    <a:lstStyle/>
                    <a:p>
                      <a:pPr indent="0" lvl="0" marL="0" marR="0" rtl="0" algn="l">
                        <a:spcBef>
                          <a:spcPts val="0"/>
                        </a:spcBef>
                        <a:spcAft>
                          <a:spcPts val="0"/>
                        </a:spcAft>
                        <a:buNone/>
                      </a:pPr>
                      <a:r>
                        <a:rPr b="1" lang="en-US" sz="1400"/>
                        <a:t>a.</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a:solidFill>
                            <a:srgbClr val="222222"/>
                          </a:solidFill>
                          <a:latin typeface="Open Sans"/>
                          <a:ea typeface="Open Sans"/>
                          <a:cs typeface="Open Sans"/>
                          <a:sym typeface="Open Sans"/>
                        </a:rPr>
                        <a:t>1</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35225">
                <a:tc>
                  <a:txBody>
                    <a:bodyPr/>
                    <a:lstStyle/>
                    <a:p>
                      <a:pPr indent="0" lvl="0" marL="0" marR="0" rtl="0" algn="l">
                        <a:spcBef>
                          <a:spcPts val="0"/>
                        </a:spcBef>
                        <a:spcAft>
                          <a:spcPts val="0"/>
                        </a:spcAft>
                        <a:buNone/>
                      </a:pPr>
                      <a:r>
                        <a:rPr b="1" lang="en-US" sz="1400"/>
                        <a:t>b.</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lang="en-US" sz="1400">
                          <a:solidFill>
                            <a:srgbClr val="222222"/>
                          </a:solidFill>
                          <a:latin typeface="Open Sans"/>
                          <a:ea typeface="Open Sans"/>
                          <a:cs typeface="Open Sans"/>
                          <a:sym typeface="Open Sans"/>
                        </a:rPr>
                        <a:t>2</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00"/>
                    </a:solidFill>
                  </a:tcPr>
                </a:tc>
              </a:tr>
              <a:tr h="335225">
                <a:tc>
                  <a:txBody>
                    <a:bodyPr/>
                    <a:lstStyle/>
                    <a:p>
                      <a:pPr indent="0" lvl="0" marL="0" marR="0" rtl="0" algn="l">
                        <a:spcBef>
                          <a:spcPts val="0"/>
                        </a:spcBef>
                        <a:spcAft>
                          <a:spcPts val="0"/>
                        </a:spcAft>
                        <a:buNone/>
                      </a:pPr>
                      <a:r>
                        <a:rPr b="1" lang="en-US" sz="1400"/>
                        <a:t>c.</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a:solidFill>
                            <a:srgbClr val="222222"/>
                          </a:solidFill>
                          <a:latin typeface="Open Sans"/>
                          <a:ea typeface="Open Sans"/>
                          <a:cs typeface="Open Sans"/>
                          <a:sym typeface="Open Sans"/>
                        </a:rPr>
                        <a:t>3</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35225">
                <a:tc>
                  <a:txBody>
                    <a:bodyPr/>
                    <a:lstStyle/>
                    <a:p>
                      <a:pPr indent="0" lvl="0" marL="0" marR="0" rtl="0" algn="l">
                        <a:spcBef>
                          <a:spcPts val="0"/>
                        </a:spcBef>
                        <a:spcAft>
                          <a:spcPts val="0"/>
                        </a:spcAft>
                        <a:buNone/>
                      </a:pPr>
                      <a:r>
                        <a:rPr b="1" lang="en-US" sz="1400"/>
                        <a:t>d.</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400">
                          <a:solidFill>
                            <a:srgbClr val="222222"/>
                          </a:solidFill>
                          <a:latin typeface="Open Sans"/>
                          <a:ea typeface="Open Sans"/>
                          <a:cs typeface="Open Sans"/>
                          <a:sym typeface="Open Sans"/>
                        </a:rPr>
                        <a:t>4</a:t>
                      </a:r>
                      <a:endParaRPr sz="1400"/>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314" name="Google Shape;314;p2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Obtain Regular Expressions (RE) for the following language over </a:t>
            </a:r>
            <a:r>
              <a:rPr lang="en-US" sz="1800">
                <a:latin typeface="Noto Sans Symbols"/>
                <a:ea typeface="Noto Sans Symbols"/>
                <a:cs typeface="Noto Sans Symbols"/>
                <a:sym typeface="Noto Sans Symbols"/>
              </a:rPr>
              <a:t>Σ </a:t>
            </a:r>
            <a:r>
              <a:rPr lang="en-US" sz="1800"/>
              <a:t>={a,b}</a:t>
            </a:r>
            <a:endParaRPr/>
          </a:p>
          <a:p>
            <a:pPr indent="0" lvl="0" marL="0" rtl="0" algn="l">
              <a:spcBef>
                <a:spcPts val="360"/>
              </a:spcBef>
              <a:spcAft>
                <a:spcPts val="0"/>
              </a:spcAft>
              <a:buSzPts val="1800"/>
              <a:buNone/>
            </a:pPr>
            <a:r>
              <a:rPr lang="en-US" sz="1800"/>
              <a:t>ix. Strings of a’s and b’s whose lengths are multiples of 3</a:t>
            </a:r>
            <a:endParaRPr/>
          </a:p>
          <a:p>
            <a:pPr indent="0" lvl="0" marL="0" rtl="0" algn="l">
              <a:spcBef>
                <a:spcPts val="360"/>
              </a:spcBef>
              <a:spcAft>
                <a:spcPts val="0"/>
              </a:spcAft>
              <a:buSzPts val="1800"/>
              <a:buNone/>
            </a:pPr>
            <a:r>
              <a:rPr lang="en-US" sz="1800"/>
              <a:t>x. Strings of a’s and b’s such that fourth symbol from right end is “a” and fifth symbol from right end is “b”</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rPr lang="en-US" sz="1800"/>
              <a:t>Answer:</a:t>
            </a:r>
            <a:endParaRPr/>
          </a:p>
          <a:p>
            <a:pPr indent="0" lvl="0" marL="0" rtl="0" algn="l">
              <a:spcBef>
                <a:spcPts val="360"/>
              </a:spcBef>
              <a:spcAft>
                <a:spcPts val="0"/>
              </a:spcAft>
              <a:buSzPts val="1800"/>
              <a:buNone/>
            </a:pPr>
            <a:r>
              <a:rPr lang="en-US" sz="1800"/>
              <a:t>ix. ((a+b)(a+b)(a+b))*      (OR)   ((a+b)</a:t>
            </a:r>
            <a:r>
              <a:rPr baseline="30000" lang="en-US" sz="1800"/>
              <a:t>3</a:t>
            </a:r>
            <a:r>
              <a:rPr lang="en-US" sz="1800"/>
              <a:t>)*</a:t>
            </a:r>
            <a:endParaRPr/>
          </a:p>
          <a:p>
            <a:pPr indent="0" lvl="0" marL="0" rtl="0" algn="l">
              <a:spcBef>
                <a:spcPts val="360"/>
              </a:spcBef>
              <a:spcAft>
                <a:spcPts val="0"/>
              </a:spcAft>
              <a:buSzPts val="1800"/>
              <a:buNone/>
            </a:pPr>
            <a:r>
              <a:rPr lang="en-US" sz="1800"/>
              <a:t>x. (a+b)*ba(a+b)</a:t>
            </a:r>
            <a:r>
              <a:rPr baseline="30000" lang="en-US" sz="1800"/>
              <a:t>3</a:t>
            </a:r>
            <a:endParaRPr/>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a:p>
            <a:pPr indent="0" lvl="0" marL="0" rtl="0" algn="l">
              <a:spcBef>
                <a:spcPts val="360"/>
              </a:spcBef>
              <a:spcAft>
                <a:spcPts val="0"/>
              </a:spcAft>
              <a:buSzPts val="1800"/>
              <a:buNone/>
            </a:pPr>
            <a:r>
              <a:t/>
            </a:r>
            <a:endParaRPr sz="1800"/>
          </a:p>
        </p:txBody>
      </p:sp>
      <p:sp>
        <p:nvSpPr>
          <p:cNvPr id="315" name="Google Shape;315;p2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16" name="Google Shape;316;p2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17" name="Google Shape;317;p2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5" name="Shape 3185"/>
        <p:cNvGrpSpPr/>
        <p:nvPr/>
      </p:nvGrpSpPr>
      <p:grpSpPr>
        <a:xfrm>
          <a:off x="0" y="0"/>
          <a:ext cx="0" cy="0"/>
          <a:chOff x="0" y="0"/>
          <a:chExt cx="0" cy="0"/>
        </a:xfrm>
      </p:grpSpPr>
      <p:sp>
        <p:nvSpPr>
          <p:cNvPr id="3186" name="Google Shape;3186;p24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187" name="Google Shape;3187;p24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188" name="Google Shape;3188;p24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189" name="Google Shape;3189;p24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190" name="Google Shape;3190;p24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91" name="Google Shape;3191;p240"/>
          <p:cNvPicPr preferRelativeResize="0"/>
          <p:nvPr/>
        </p:nvPicPr>
        <p:blipFill rotWithShape="1">
          <a:blip r:embed="rId3">
            <a:alphaModFix/>
          </a:blip>
          <a:srcRect b="0" l="0" r="0" t="0"/>
          <a:stretch/>
        </p:blipFill>
        <p:spPr>
          <a:xfrm rot="-5400000">
            <a:off x="481918" y="234533"/>
            <a:ext cx="5357813" cy="5108351"/>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5" name="Shape 3195"/>
        <p:cNvGrpSpPr/>
        <p:nvPr/>
      </p:nvGrpSpPr>
      <p:grpSpPr>
        <a:xfrm>
          <a:off x="0" y="0"/>
          <a:ext cx="0" cy="0"/>
          <a:chOff x="0" y="0"/>
          <a:chExt cx="0" cy="0"/>
        </a:xfrm>
      </p:grpSpPr>
      <p:sp>
        <p:nvSpPr>
          <p:cNvPr id="3196" name="Google Shape;3196;p24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197" name="Google Shape;3197;p24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198" name="Google Shape;3198;p24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199" name="Google Shape;3199;p24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200" name="Google Shape;3200;p24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01" name="Google Shape;3201;p241"/>
          <p:cNvPicPr preferRelativeResize="0"/>
          <p:nvPr/>
        </p:nvPicPr>
        <p:blipFill rotWithShape="1">
          <a:blip r:embed="rId3">
            <a:alphaModFix/>
          </a:blip>
          <a:srcRect b="0" l="0" r="0" t="0"/>
          <a:stretch/>
        </p:blipFill>
        <p:spPr>
          <a:xfrm rot="-5400000">
            <a:off x="624681" y="-205580"/>
            <a:ext cx="5341938" cy="5753099"/>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5" name="Shape 3205"/>
        <p:cNvGrpSpPr/>
        <p:nvPr/>
      </p:nvGrpSpPr>
      <p:grpSpPr>
        <a:xfrm>
          <a:off x="0" y="0"/>
          <a:ext cx="0" cy="0"/>
          <a:chOff x="0" y="0"/>
          <a:chExt cx="0" cy="0"/>
        </a:xfrm>
      </p:grpSpPr>
      <p:sp>
        <p:nvSpPr>
          <p:cNvPr id="3206" name="Google Shape;3206;p24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207" name="Google Shape;3207;p24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208" name="Google Shape;3208;p24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209" name="Google Shape;3209;p24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210" name="Google Shape;3210;p24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11" name="Google Shape;3211;p242"/>
          <p:cNvPicPr preferRelativeResize="0"/>
          <p:nvPr/>
        </p:nvPicPr>
        <p:blipFill rotWithShape="1">
          <a:blip r:embed="rId3">
            <a:alphaModFix/>
          </a:blip>
          <a:srcRect b="0" l="0" r="0" t="0"/>
          <a:stretch/>
        </p:blipFill>
        <p:spPr>
          <a:xfrm rot="-5400000">
            <a:off x="490300" y="158511"/>
            <a:ext cx="5357813" cy="509158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24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217" name="Google Shape;3217;p24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218" name="Google Shape;3218;p24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219" name="Google Shape;3219;p24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220" name="Google Shape;3220;p24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21" name="Google Shape;3221;p243"/>
          <p:cNvPicPr preferRelativeResize="0"/>
          <p:nvPr/>
        </p:nvPicPr>
        <p:blipFill rotWithShape="1">
          <a:blip r:embed="rId3">
            <a:alphaModFix/>
          </a:blip>
          <a:srcRect b="0" l="0" r="0" t="0"/>
          <a:stretch/>
        </p:blipFill>
        <p:spPr>
          <a:xfrm rot="-5400000">
            <a:off x="704612" y="-31987"/>
            <a:ext cx="5310188" cy="5472588"/>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5" name="Shape 3225"/>
        <p:cNvGrpSpPr/>
        <p:nvPr/>
      </p:nvGrpSpPr>
      <p:grpSpPr>
        <a:xfrm>
          <a:off x="0" y="0"/>
          <a:ext cx="0" cy="0"/>
          <a:chOff x="0" y="0"/>
          <a:chExt cx="0" cy="0"/>
        </a:xfrm>
      </p:grpSpPr>
      <p:sp>
        <p:nvSpPr>
          <p:cNvPr id="3226" name="Google Shape;3226;p24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227" name="Google Shape;3227;p24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228" name="Google Shape;3228;p24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229" name="Google Shape;3229;p24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230" name="Google Shape;3230;p24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31" name="Google Shape;3231;p244"/>
          <p:cNvPicPr preferRelativeResize="0"/>
          <p:nvPr/>
        </p:nvPicPr>
        <p:blipFill rotWithShape="1">
          <a:blip r:embed="rId3">
            <a:alphaModFix/>
          </a:blip>
          <a:srcRect b="0" l="0" r="0" t="0"/>
          <a:stretch/>
        </p:blipFill>
        <p:spPr>
          <a:xfrm rot="-5400000">
            <a:off x="626825" y="61938"/>
            <a:ext cx="5389563" cy="5396389"/>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5" name="Shape 3235"/>
        <p:cNvGrpSpPr/>
        <p:nvPr/>
      </p:nvGrpSpPr>
      <p:grpSpPr>
        <a:xfrm>
          <a:off x="0" y="0"/>
          <a:ext cx="0" cy="0"/>
          <a:chOff x="0" y="0"/>
          <a:chExt cx="0" cy="0"/>
        </a:xfrm>
      </p:grpSpPr>
      <p:sp>
        <p:nvSpPr>
          <p:cNvPr id="3236" name="Google Shape;3236;p24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237" name="Google Shape;3237;p24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238" name="Google Shape;3238;p24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239" name="Google Shape;3239;p24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240" name="Google Shape;3240;p24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41" name="Google Shape;3241;p245"/>
          <p:cNvPicPr preferRelativeResize="0"/>
          <p:nvPr/>
        </p:nvPicPr>
        <p:blipFill rotWithShape="1">
          <a:blip r:embed="rId3">
            <a:alphaModFix/>
          </a:blip>
          <a:srcRect b="0" l="0" r="0" t="0"/>
          <a:stretch/>
        </p:blipFill>
        <p:spPr>
          <a:xfrm rot="-5400000">
            <a:off x="1162611" y="41201"/>
            <a:ext cx="4548018" cy="578358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6" name="Shape 3246"/>
        <p:cNvGrpSpPr/>
        <p:nvPr/>
      </p:nvGrpSpPr>
      <p:grpSpPr>
        <a:xfrm>
          <a:off x="0" y="0"/>
          <a:ext cx="0" cy="0"/>
          <a:chOff x="0" y="0"/>
          <a:chExt cx="0" cy="0"/>
        </a:xfrm>
      </p:grpSpPr>
      <p:sp>
        <p:nvSpPr>
          <p:cNvPr id="3247" name="Google Shape;3247;p246"/>
          <p:cNvSpPr txBox="1"/>
          <p:nvPr>
            <p:ph type="ctrTitle"/>
          </p:nvPr>
        </p:nvSpPr>
        <p:spPr>
          <a:xfrm>
            <a:off x="754380" y="825500"/>
            <a:ext cx="854964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Thanks for Listening</a:t>
            </a:r>
            <a:endParaRPr/>
          </a:p>
        </p:txBody>
      </p:sp>
      <p:sp>
        <p:nvSpPr>
          <p:cNvPr id="3248" name="Google Shape;3248;p246"/>
          <p:cNvSpPr txBox="1"/>
          <p:nvPr>
            <p:ph idx="1" type="subTitle"/>
          </p:nvPr>
        </p:nvSpPr>
        <p:spPr>
          <a:xfrm>
            <a:off x="502920" y="2667000"/>
            <a:ext cx="9220200" cy="13335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SzPts val="2000"/>
              <a:buNone/>
            </a:pPr>
            <a:r>
              <a:rPr lang="en-US" sz="2000"/>
              <a:t>Look for updates at Course Webpage:</a:t>
            </a:r>
            <a:endParaRPr/>
          </a:p>
          <a:p>
            <a:pPr indent="0" lvl="0" marL="0" rtl="0" algn="ctr">
              <a:lnSpc>
                <a:spcPct val="80000"/>
              </a:lnSpc>
              <a:spcBef>
                <a:spcPts val="380"/>
              </a:spcBef>
              <a:spcAft>
                <a:spcPts val="0"/>
              </a:spcAft>
              <a:buSzPts val="1900"/>
              <a:buNone/>
            </a:pPr>
            <a:r>
              <a:rPr lang="en-US" sz="1900" u="sng">
                <a:solidFill>
                  <a:schemeClr val="hlink"/>
                </a:solidFill>
                <a:hlinkClick r:id="rId3"/>
              </a:rPr>
              <a:t>https://sites.google.com/site/drvumadevi/teaching/tfc-jan-may-20</a:t>
            </a:r>
            <a:r>
              <a:rPr lang="en-US" sz="1900"/>
              <a:t>20</a:t>
            </a:r>
            <a:endParaRPr/>
          </a:p>
          <a:p>
            <a:pPr indent="0" lvl="0" marL="0" rtl="0" algn="ctr">
              <a:lnSpc>
                <a:spcPct val="80000"/>
              </a:lnSpc>
              <a:spcBef>
                <a:spcPts val="400"/>
              </a:spcBef>
              <a:spcAft>
                <a:spcPts val="0"/>
              </a:spcAft>
              <a:buSzPts val="2000"/>
              <a:buNone/>
            </a:pPr>
            <a:r>
              <a:t/>
            </a:r>
            <a:endParaRPr sz="2000"/>
          </a:p>
          <a:p>
            <a:pPr indent="0" lvl="0" marL="0" rtl="0" algn="ctr">
              <a:lnSpc>
                <a:spcPct val="80000"/>
              </a:lnSpc>
              <a:spcBef>
                <a:spcPts val="400"/>
              </a:spcBef>
              <a:spcAft>
                <a:spcPts val="0"/>
              </a:spcAft>
              <a:buSzPts val="2000"/>
              <a:buNone/>
            </a:pPr>
            <a:r>
              <a:rPr lang="en-US" sz="2000"/>
              <a:t>No need to remember the webpage URL</a:t>
            </a:r>
            <a:endParaRPr sz="2000"/>
          </a:p>
          <a:p>
            <a:pPr indent="0" lvl="0" marL="0" rtl="0" algn="ctr">
              <a:lnSpc>
                <a:spcPct val="80000"/>
              </a:lnSpc>
              <a:spcBef>
                <a:spcPts val="400"/>
              </a:spcBef>
              <a:spcAft>
                <a:spcPts val="0"/>
              </a:spcAft>
              <a:buSzPts val="2000"/>
              <a:buNone/>
            </a:pPr>
            <a:r>
              <a:rPr lang="en-US" sz="2000"/>
              <a:t> Do </a:t>
            </a:r>
            <a:r>
              <a:rPr lang="en-US" sz="2000">
                <a:solidFill>
                  <a:srgbClr val="0000CC"/>
                </a:solidFill>
              </a:rPr>
              <a:t>Google Search -☺ </a:t>
            </a:r>
            <a:r>
              <a:rPr lang="en-US" sz="2000"/>
              <a:t>– “</a:t>
            </a:r>
            <a:r>
              <a:rPr lang="en-US" sz="2000">
                <a:solidFill>
                  <a:srgbClr val="C00000"/>
                </a:solidFill>
              </a:rPr>
              <a:t>Umadevi BMS</a:t>
            </a:r>
            <a:r>
              <a:rPr lang="en-US" sz="2000"/>
              <a:t>”,  you will find</a:t>
            </a:r>
            <a:endParaRPr/>
          </a:p>
          <a:p>
            <a:pPr indent="0" lvl="0" marL="0" rtl="0" algn="ctr">
              <a:lnSpc>
                <a:spcPct val="80000"/>
              </a:lnSpc>
              <a:spcBef>
                <a:spcPts val="400"/>
              </a:spcBef>
              <a:spcAft>
                <a:spcPts val="0"/>
              </a:spcAft>
              <a:buSzPts val="2000"/>
              <a:buNone/>
            </a:pPr>
            <a:r>
              <a:rPr lang="en-US" sz="2000"/>
              <a:t>teaching webpage</a:t>
            </a:r>
            <a:endParaRPr/>
          </a:p>
        </p:txBody>
      </p:sp>
      <p:sp>
        <p:nvSpPr>
          <p:cNvPr id="3249" name="Google Shape;3249;p246"/>
          <p:cNvSpPr txBox="1"/>
          <p:nvPr>
            <p:ph idx="10" type="dt"/>
          </p:nvPr>
        </p:nvSpPr>
        <p:spPr>
          <a:xfrm>
            <a:off x="754380" y="5207000"/>
            <a:ext cx="2095500" cy="38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250" name="Google Shape;3250;p246"/>
          <p:cNvSpPr txBox="1"/>
          <p:nvPr>
            <p:ph idx="11" type="ftr"/>
          </p:nvPr>
        </p:nvSpPr>
        <p:spPr>
          <a:xfrm>
            <a:off x="3436620" y="5207000"/>
            <a:ext cx="3185160" cy="38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251" name="Google Shape;3251;p246"/>
          <p:cNvSpPr txBox="1"/>
          <p:nvPr>
            <p:ph idx="12" type="sldNum"/>
          </p:nvPr>
        </p:nvSpPr>
        <p:spPr>
          <a:xfrm>
            <a:off x="7208520" y="5207000"/>
            <a:ext cx="20955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
        <p:nvSpPr>
          <p:cNvPr id="3256" name="Google Shape;3256;p24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Converting DFA to regular expression by eliminating states</a:t>
            </a:r>
            <a:endParaRPr/>
          </a:p>
        </p:txBody>
      </p:sp>
      <p:sp>
        <p:nvSpPr>
          <p:cNvPr id="3257" name="Google Shape;3257;p24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258" name="Google Shape;3258;p24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259" name="Google Shape;3259;p24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260" name="Google Shape;3260;p24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61" name="Google Shape;3261;p247"/>
          <p:cNvPicPr preferRelativeResize="0"/>
          <p:nvPr/>
        </p:nvPicPr>
        <p:blipFill rotWithShape="1">
          <a:blip r:embed="rId3">
            <a:alphaModFix/>
          </a:blip>
          <a:srcRect b="0" l="0" r="0" t="0"/>
          <a:stretch/>
        </p:blipFill>
        <p:spPr>
          <a:xfrm>
            <a:off x="623413" y="1016000"/>
            <a:ext cx="7281863" cy="4421188"/>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5" name="Shape 3265"/>
        <p:cNvGrpSpPr/>
        <p:nvPr/>
      </p:nvGrpSpPr>
      <p:grpSpPr>
        <a:xfrm>
          <a:off x="0" y="0"/>
          <a:ext cx="0" cy="0"/>
          <a:chOff x="0" y="0"/>
          <a:chExt cx="0" cy="0"/>
        </a:xfrm>
      </p:grpSpPr>
      <p:sp>
        <p:nvSpPr>
          <p:cNvPr id="3266" name="Google Shape;3266;p24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267" name="Google Shape;3267;p24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268" name="Google Shape;3268;p24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269" name="Google Shape;3269;p24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270" name="Google Shape;3270;p24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71" name="Google Shape;3271;p248"/>
          <p:cNvPicPr preferRelativeResize="0"/>
          <p:nvPr/>
        </p:nvPicPr>
        <p:blipFill rotWithShape="1">
          <a:blip r:embed="rId3">
            <a:alphaModFix/>
          </a:blip>
          <a:srcRect b="0" l="0" r="0" t="0"/>
          <a:stretch/>
        </p:blipFill>
        <p:spPr>
          <a:xfrm>
            <a:off x="623413" y="150813"/>
            <a:ext cx="5940743" cy="4643438"/>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5" name="Shape 3275"/>
        <p:cNvGrpSpPr/>
        <p:nvPr/>
      </p:nvGrpSpPr>
      <p:grpSpPr>
        <a:xfrm>
          <a:off x="0" y="0"/>
          <a:ext cx="0" cy="0"/>
          <a:chOff x="0" y="0"/>
          <a:chExt cx="0" cy="0"/>
        </a:xfrm>
      </p:grpSpPr>
      <p:sp>
        <p:nvSpPr>
          <p:cNvPr id="3276" name="Google Shape;3276;p24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277" name="Google Shape;3277;p24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278" name="Google Shape;3278;p24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279" name="Google Shape;3279;p24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280" name="Google Shape;3280;p24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81" name="Google Shape;3281;p249"/>
          <p:cNvPicPr preferRelativeResize="0"/>
          <p:nvPr/>
        </p:nvPicPr>
        <p:blipFill rotWithShape="1">
          <a:blip r:embed="rId3">
            <a:alphaModFix/>
          </a:blip>
          <a:srcRect b="0" l="0" r="0" t="0"/>
          <a:stretch/>
        </p:blipFill>
        <p:spPr>
          <a:xfrm>
            <a:off x="670560" y="146846"/>
            <a:ext cx="5364480" cy="50401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323" name="Google Shape;323;p2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Obtain a regular expression to accept a language consisting of strings of a’s and b’s with alternate a’s and b’s</a:t>
            </a:r>
            <a:endParaRPr sz="2000"/>
          </a:p>
        </p:txBody>
      </p:sp>
      <p:sp>
        <p:nvSpPr>
          <p:cNvPr id="324" name="Google Shape;324;p2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25" name="Google Shape;325;p2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26" name="Google Shape;326;p2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Answer</a:t>
            </a:r>
            <a:endParaRPr/>
          </a:p>
        </p:txBody>
      </p:sp>
      <p:sp>
        <p:nvSpPr>
          <p:cNvPr id="332" name="Google Shape;332;p2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t/>
            </a:r>
            <a:endParaRPr/>
          </a:p>
        </p:txBody>
      </p:sp>
      <p:sp>
        <p:nvSpPr>
          <p:cNvPr id="333" name="Google Shape;333;p2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34" name="Google Shape;334;p2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35" name="Google Shape;335;p2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6" name="Google Shape;336;p26"/>
          <p:cNvPicPr preferRelativeResize="0"/>
          <p:nvPr/>
        </p:nvPicPr>
        <p:blipFill rotWithShape="1">
          <a:blip r:embed="rId3">
            <a:alphaModFix/>
          </a:blip>
          <a:srcRect b="0" l="13226" r="0" t="0"/>
          <a:stretch/>
        </p:blipFill>
        <p:spPr>
          <a:xfrm rot="-5400000">
            <a:off x="1798807" y="-112247"/>
            <a:ext cx="4253838" cy="65103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342" name="Google Shape;342;p2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Write Regular Expression for the following Languages</a:t>
            </a:r>
            <a:endParaRPr/>
          </a:p>
          <a:p>
            <a:pPr indent="-571500" lvl="0" marL="571500" rtl="0" algn="l">
              <a:spcBef>
                <a:spcPts val="600"/>
              </a:spcBef>
              <a:spcAft>
                <a:spcPts val="0"/>
              </a:spcAft>
              <a:buSzPts val="3000"/>
              <a:buAutoNum type="romanLcPeriod"/>
            </a:pPr>
            <a:r>
              <a:rPr lang="en-US"/>
              <a:t>L={a</a:t>
            </a:r>
            <a:r>
              <a:rPr baseline="30000" lang="en-US"/>
              <a:t>2m</a:t>
            </a:r>
            <a:r>
              <a:rPr lang="en-US"/>
              <a:t>b</a:t>
            </a:r>
            <a:r>
              <a:rPr baseline="30000" lang="en-US"/>
              <a:t>2m+1</a:t>
            </a:r>
            <a:r>
              <a:rPr lang="en-US"/>
              <a:t> , m&gt;=0, n&gt;=0}</a:t>
            </a:r>
            <a:endParaRPr/>
          </a:p>
          <a:p>
            <a:pPr indent="-571500" lvl="0" marL="571500" rtl="0" algn="l">
              <a:spcBef>
                <a:spcPts val="600"/>
              </a:spcBef>
              <a:spcAft>
                <a:spcPts val="0"/>
              </a:spcAft>
              <a:buSzPts val="3000"/>
              <a:buFont typeface="Noto Sans Symbols"/>
              <a:buAutoNum type="romanLcPeriod"/>
            </a:pPr>
            <a:r>
              <a:rPr lang="en-US"/>
              <a:t>L={a</a:t>
            </a:r>
            <a:r>
              <a:rPr baseline="30000" lang="en-US"/>
              <a:t>n</a:t>
            </a:r>
            <a:r>
              <a:rPr lang="en-US"/>
              <a:t>b</a:t>
            </a:r>
            <a:r>
              <a:rPr baseline="30000" lang="en-US"/>
              <a:t>m</a:t>
            </a:r>
            <a:r>
              <a:rPr lang="en-US"/>
              <a:t> , (n+m) is even}</a:t>
            </a:r>
            <a:endParaRPr/>
          </a:p>
          <a:p>
            <a:pPr indent="-571500" lvl="0" marL="571500" rtl="0" algn="l">
              <a:spcBef>
                <a:spcPts val="600"/>
              </a:spcBef>
              <a:spcAft>
                <a:spcPts val="0"/>
              </a:spcAft>
              <a:buSzPts val="3000"/>
              <a:buFont typeface="Noto Sans Symbols"/>
              <a:buAutoNum type="romanLcPeriod"/>
            </a:pPr>
            <a:r>
              <a:rPr lang="en-US"/>
              <a:t>L={a</a:t>
            </a:r>
            <a:r>
              <a:rPr baseline="30000" lang="en-US"/>
              <a:t>n</a:t>
            </a:r>
            <a:r>
              <a:rPr lang="en-US"/>
              <a:t>b</a:t>
            </a:r>
            <a:r>
              <a:rPr baseline="30000" lang="en-US"/>
              <a:t>m</a:t>
            </a:r>
            <a:r>
              <a:rPr lang="en-US"/>
              <a:t>, n&gt;=4, m&lt;=3}</a:t>
            </a:r>
            <a:endParaRPr/>
          </a:p>
          <a:p>
            <a:pPr indent="-571500" lvl="0" marL="571500" rtl="0" algn="l">
              <a:spcBef>
                <a:spcPts val="600"/>
              </a:spcBef>
              <a:spcAft>
                <a:spcPts val="0"/>
              </a:spcAft>
              <a:buSzPts val="3000"/>
              <a:buFont typeface="Noto Sans Symbols"/>
              <a:buAutoNum type="romanLcPeriod"/>
            </a:pPr>
            <a:r>
              <a:rPr lang="en-US"/>
              <a:t>L={a</a:t>
            </a:r>
            <a:r>
              <a:rPr baseline="30000" lang="en-US"/>
              <a:t>n</a:t>
            </a:r>
            <a:r>
              <a:rPr lang="en-US"/>
              <a:t>b</a:t>
            </a:r>
            <a:r>
              <a:rPr baseline="30000" lang="en-US"/>
              <a:t>m</a:t>
            </a:r>
            <a:r>
              <a:rPr lang="en-US"/>
              <a:t>, n&gt;=1, m&gt;=1, nm&gt;=3}</a:t>
            </a:r>
            <a:endParaRPr/>
          </a:p>
          <a:p>
            <a:pPr indent="-381000" lvl="0" marL="571500" rtl="0" algn="l">
              <a:spcBef>
                <a:spcPts val="600"/>
              </a:spcBef>
              <a:spcAft>
                <a:spcPts val="0"/>
              </a:spcAft>
              <a:buSzPts val="3000"/>
              <a:buNone/>
            </a:pPr>
            <a:r>
              <a:t/>
            </a:r>
            <a:endParaRPr/>
          </a:p>
        </p:txBody>
      </p:sp>
      <p:sp>
        <p:nvSpPr>
          <p:cNvPr id="343" name="Google Shape;343;p2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44" name="Google Shape;344;p2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45" name="Google Shape;345;p2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Rough Slide</a:t>
            </a:r>
            <a:endParaRPr/>
          </a:p>
        </p:txBody>
      </p:sp>
      <p:sp>
        <p:nvSpPr>
          <p:cNvPr id="351" name="Google Shape;351;p2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Write Regular Expression for the following Languages</a:t>
            </a:r>
            <a:endParaRPr/>
          </a:p>
          <a:p>
            <a:pPr indent="-571500" lvl="0" marL="571500" rtl="0" algn="l">
              <a:spcBef>
                <a:spcPts val="600"/>
              </a:spcBef>
              <a:spcAft>
                <a:spcPts val="0"/>
              </a:spcAft>
              <a:buSzPts val="3000"/>
              <a:buAutoNum type="romanLcPeriod"/>
            </a:pPr>
            <a:r>
              <a:rPr lang="en-US"/>
              <a:t>L={a</a:t>
            </a:r>
            <a:r>
              <a:rPr baseline="30000" lang="en-US"/>
              <a:t>2m</a:t>
            </a:r>
            <a:r>
              <a:rPr lang="en-US"/>
              <a:t>b</a:t>
            </a:r>
            <a:r>
              <a:rPr baseline="30000" lang="en-US"/>
              <a:t>2n+1</a:t>
            </a:r>
            <a:r>
              <a:rPr lang="en-US"/>
              <a:t> , m&gt;=0, n&gt;=0}</a:t>
            </a:r>
            <a:endParaRPr/>
          </a:p>
        </p:txBody>
      </p:sp>
      <p:sp>
        <p:nvSpPr>
          <p:cNvPr id="352" name="Google Shape;352;p2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53" name="Google Shape;353;p2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54" name="Google Shape;354;p2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Rough Slide</a:t>
            </a:r>
            <a:endParaRPr/>
          </a:p>
        </p:txBody>
      </p:sp>
      <p:sp>
        <p:nvSpPr>
          <p:cNvPr id="360" name="Google Shape;360;p2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Write Regular Expression for the following Languages</a:t>
            </a:r>
            <a:endParaRPr/>
          </a:p>
          <a:p>
            <a:pPr indent="0" lvl="0" marL="0" rtl="0" algn="l">
              <a:spcBef>
                <a:spcPts val="600"/>
              </a:spcBef>
              <a:spcAft>
                <a:spcPts val="0"/>
              </a:spcAft>
              <a:buSzPts val="3000"/>
              <a:buNone/>
            </a:pPr>
            <a:r>
              <a:rPr lang="en-US"/>
              <a:t>ii. L={a</a:t>
            </a:r>
            <a:r>
              <a:rPr baseline="30000" lang="en-US"/>
              <a:t>n</a:t>
            </a:r>
            <a:r>
              <a:rPr lang="en-US"/>
              <a:t>b</a:t>
            </a:r>
            <a:r>
              <a:rPr baseline="30000" lang="en-US"/>
              <a:t>m</a:t>
            </a:r>
            <a:r>
              <a:rPr lang="en-US"/>
              <a:t> , (n+m) is even}</a:t>
            </a:r>
            <a:endParaRPr/>
          </a:p>
          <a:p>
            <a:pPr indent="0" lvl="0" marL="0" rtl="0" algn="l">
              <a:spcBef>
                <a:spcPts val="600"/>
              </a:spcBef>
              <a:spcAft>
                <a:spcPts val="0"/>
              </a:spcAft>
              <a:buSzPts val="3000"/>
              <a:buNone/>
            </a:pPr>
            <a:r>
              <a:t/>
            </a:r>
            <a:endParaRPr/>
          </a:p>
        </p:txBody>
      </p:sp>
      <p:sp>
        <p:nvSpPr>
          <p:cNvPr id="361" name="Google Shape;361;p2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62" name="Google Shape;362;p2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63" name="Google Shape;363;p2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Some Applications of Regular Languages </a:t>
            </a:r>
            <a:endParaRPr/>
          </a:p>
        </p:txBody>
      </p:sp>
      <p:sp>
        <p:nvSpPr>
          <p:cNvPr id="120" name="Google Shape;120;p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l">
              <a:spcBef>
                <a:spcPts val="0"/>
              </a:spcBef>
              <a:spcAft>
                <a:spcPts val="0"/>
              </a:spcAft>
              <a:buSzPts val="2400"/>
              <a:buChar char="□"/>
            </a:pPr>
            <a:r>
              <a:rPr lang="en-US" sz="2400"/>
              <a:t>Efficient string searching </a:t>
            </a:r>
            <a:endParaRPr sz="2400"/>
          </a:p>
          <a:p>
            <a:pPr indent="-469900" lvl="0" marL="469900" rtl="0" algn="l">
              <a:spcBef>
                <a:spcPts val="480"/>
              </a:spcBef>
              <a:spcAft>
                <a:spcPts val="0"/>
              </a:spcAft>
              <a:buSzPts val="2400"/>
              <a:buChar char="□"/>
            </a:pPr>
            <a:r>
              <a:rPr lang="en-US" sz="2400"/>
              <a:t>Pattern matching with regular expressions (example: Unix grep utility) </a:t>
            </a:r>
            <a:endParaRPr sz="2400"/>
          </a:p>
          <a:p>
            <a:pPr indent="-469900" lvl="0" marL="469900" rtl="0" algn="l">
              <a:spcBef>
                <a:spcPts val="480"/>
              </a:spcBef>
              <a:spcAft>
                <a:spcPts val="0"/>
              </a:spcAft>
              <a:buSzPts val="2400"/>
              <a:buChar char="□"/>
            </a:pPr>
            <a:r>
              <a:rPr lang="en-US" sz="2400"/>
              <a:t>Lexical analysis (scanning, tokenizing) in a compiler </a:t>
            </a:r>
            <a:endParaRPr/>
          </a:p>
        </p:txBody>
      </p:sp>
      <p:sp>
        <p:nvSpPr>
          <p:cNvPr id="121" name="Google Shape;121;p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22" name="Google Shape;122;p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23" name="Google Shape;123;p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Rough Slide</a:t>
            </a:r>
            <a:endParaRPr/>
          </a:p>
        </p:txBody>
      </p:sp>
      <p:sp>
        <p:nvSpPr>
          <p:cNvPr id="369" name="Google Shape;369;p3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Write Regular Expression for the following Languages</a:t>
            </a:r>
            <a:endParaRPr/>
          </a:p>
          <a:p>
            <a:pPr indent="0" lvl="0" marL="0" rtl="0" algn="l">
              <a:spcBef>
                <a:spcPts val="600"/>
              </a:spcBef>
              <a:spcAft>
                <a:spcPts val="0"/>
              </a:spcAft>
              <a:buSzPts val="3000"/>
              <a:buNone/>
            </a:pPr>
            <a:r>
              <a:rPr lang="en-US"/>
              <a:t>iii. L={a</a:t>
            </a:r>
            <a:r>
              <a:rPr baseline="30000" lang="en-US"/>
              <a:t>n</a:t>
            </a:r>
            <a:r>
              <a:rPr lang="en-US"/>
              <a:t>b</a:t>
            </a:r>
            <a:r>
              <a:rPr baseline="30000" lang="en-US"/>
              <a:t>m</a:t>
            </a:r>
            <a:r>
              <a:rPr lang="en-US"/>
              <a:t>, n&gt;=4, m&lt;=3}</a:t>
            </a:r>
            <a:endParaRPr/>
          </a:p>
          <a:p>
            <a:pPr indent="0" lvl="0" marL="0" rtl="0" algn="l">
              <a:spcBef>
                <a:spcPts val="600"/>
              </a:spcBef>
              <a:spcAft>
                <a:spcPts val="0"/>
              </a:spcAft>
              <a:buSzPts val="3000"/>
              <a:buNone/>
            </a:pPr>
            <a:r>
              <a:t/>
            </a:r>
            <a:endParaRPr/>
          </a:p>
        </p:txBody>
      </p:sp>
      <p:sp>
        <p:nvSpPr>
          <p:cNvPr id="370" name="Google Shape;370;p3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71" name="Google Shape;371;p3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72" name="Google Shape;372;p3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Rough Slide</a:t>
            </a:r>
            <a:endParaRPr/>
          </a:p>
        </p:txBody>
      </p:sp>
      <p:sp>
        <p:nvSpPr>
          <p:cNvPr id="378" name="Google Shape;378;p3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Write Regular Expression for the following Languages</a:t>
            </a:r>
            <a:endParaRPr/>
          </a:p>
          <a:p>
            <a:pPr indent="0" lvl="0" marL="0" rtl="0" algn="l">
              <a:spcBef>
                <a:spcPts val="600"/>
              </a:spcBef>
              <a:spcAft>
                <a:spcPts val="0"/>
              </a:spcAft>
              <a:buSzPts val="3000"/>
              <a:buNone/>
            </a:pPr>
            <a:r>
              <a:rPr lang="en-US"/>
              <a:t>iv. L={a</a:t>
            </a:r>
            <a:r>
              <a:rPr baseline="30000" lang="en-US"/>
              <a:t>n</a:t>
            </a:r>
            <a:r>
              <a:rPr lang="en-US"/>
              <a:t>b</a:t>
            </a:r>
            <a:r>
              <a:rPr baseline="30000" lang="en-US"/>
              <a:t>m</a:t>
            </a:r>
            <a:r>
              <a:rPr lang="en-US"/>
              <a:t>, n&gt;=1, m&gt;=1, nm&gt;=3}</a:t>
            </a:r>
            <a:endParaRPr/>
          </a:p>
          <a:p>
            <a:pPr indent="-381000" lvl="0" marL="571500" rtl="0" algn="l">
              <a:spcBef>
                <a:spcPts val="600"/>
              </a:spcBef>
              <a:spcAft>
                <a:spcPts val="0"/>
              </a:spcAft>
              <a:buSzPts val="3000"/>
              <a:buNone/>
            </a:pPr>
            <a:r>
              <a:t/>
            </a:r>
            <a:endParaRPr/>
          </a:p>
        </p:txBody>
      </p:sp>
      <p:sp>
        <p:nvSpPr>
          <p:cNvPr id="379" name="Google Shape;379;p3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80" name="Google Shape;380;p3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81" name="Google Shape;381;p3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88" name="Google Shape;388;p3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89" name="Google Shape;389;p3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390" name="Google Shape;390;p3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1" name="Google Shape;391;p32"/>
          <p:cNvPicPr preferRelativeResize="0"/>
          <p:nvPr/>
        </p:nvPicPr>
        <p:blipFill rotWithShape="1">
          <a:blip r:embed="rId3">
            <a:alphaModFix/>
          </a:blip>
          <a:srcRect b="17778" l="0" r="0" t="37777"/>
          <a:stretch/>
        </p:blipFill>
        <p:spPr>
          <a:xfrm>
            <a:off x="632143" y="1016000"/>
            <a:ext cx="9052560" cy="4064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398" name="Google Shape;398;p3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399" name="Google Shape;399;p3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400" name="Google Shape;400;p3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1" name="Google Shape;401;p33"/>
          <p:cNvPicPr preferRelativeResize="0"/>
          <p:nvPr/>
        </p:nvPicPr>
        <p:blipFill rotWithShape="1">
          <a:blip r:embed="rId3">
            <a:alphaModFix/>
          </a:blip>
          <a:srcRect b="0" l="0" r="12500" t="0"/>
          <a:stretch/>
        </p:blipFill>
        <p:spPr>
          <a:xfrm rot="10800000">
            <a:off x="838200" y="1016000"/>
            <a:ext cx="6466365" cy="41989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407" name="Google Shape;407;p3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l">
              <a:spcBef>
                <a:spcPts val="0"/>
              </a:spcBef>
              <a:spcAft>
                <a:spcPts val="0"/>
              </a:spcAft>
              <a:buSzPts val="2400"/>
              <a:buChar char="□"/>
            </a:pPr>
            <a:r>
              <a:rPr lang="en-US" sz="2400"/>
              <a:t>Obtain a regular expression to accept strings of a’s and b’s ending with “b” and has no substring “aa”</a:t>
            </a:r>
            <a:endParaRPr sz="2400"/>
          </a:p>
        </p:txBody>
      </p:sp>
      <p:sp>
        <p:nvSpPr>
          <p:cNvPr id="408" name="Google Shape;408;p3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409" name="Google Shape;409;p3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410" name="Google Shape;410;p3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416" name="Google Shape;416;p3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l">
              <a:spcBef>
                <a:spcPts val="0"/>
              </a:spcBef>
              <a:spcAft>
                <a:spcPts val="0"/>
              </a:spcAft>
              <a:buSzPts val="2400"/>
              <a:buChar char="□"/>
            </a:pPr>
            <a:r>
              <a:rPr lang="en-US" sz="2400"/>
              <a:t>Obtain a regular expression to accept strings of a’s and b’s ending with “b” and has no substring “aa”</a:t>
            </a:r>
            <a:endParaRPr sz="2400"/>
          </a:p>
        </p:txBody>
      </p:sp>
      <p:sp>
        <p:nvSpPr>
          <p:cNvPr id="417" name="Google Shape;417;p3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418" name="Google Shape;418;p3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419" name="Google Shape;419;p3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0" name="Google Shape;420;p35"/>
          <p:cNvPicPr preferRelativeResize="0"/>
          <p:nvPr/>
        </p:nvPicPr>
        <p:blipFill rotWithShape="1">
          <a:blip r:embed="rId3">
            <a:alphaModFix/>
          </a:blip>
          <a:srcRect b="0" l="4167" r="12499" t="4445"/>
          <a:stretch/>
        </p:blipFill>
        <p:spPr>
          <a:xfrm>
            <a:off x="1257300" y="2159000"/>
            <a:ext cx="4693920" cy="30581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426" name="Google Shape;426;p3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l">
              <a:spcBef>
                <a:spcPts val="0"/>
              </a:spcBef>
              <a:spcAft>
                <a:spcPts val="0"/>
              </a:spcAft>
              <a:buSzPts val="2400"/>
              <a:buChar char="□"/>
            </a:pPr>
            <a:r>
              <a:rPr lang="en-US" sz="2400"/>
              <a:t>Obtain a regular expression to accept strings of 0’s and 1’s  having no two consecutive zeros</a:t>
            </a:r>
            <a:endParaRPr sz="2400"/>
          </a:p>
        </p:txBody>
      </p:sp>
      <p:sp>
        <p:nvSpPr>
          <p:cNvPr id="427" name="Google Shape;427;p3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428" name="Google Shape;428;p3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429" name="Google Shape;429;p3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435" name="Google Shape;435;p3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469900" lvl="0" marL="469900" rtl="0" algn="l">
              <a:spcBef>
                <a:spcPts val="0"/>
              </a:spcBef>
              <a:spcAft>
                <a:spcPts val="0"/>
              </a:spcAft>
              <a:buSzPts val="2400"/>
              <a:buChar char="□"/>
            </a:pPr>
            <a:r>
              <a:rPr lang="en-US" sz="2400"/>
              <a:t>Obtain a regular expression to accept strings of 0’s and 1’s  having no two consecutive zeros</a:t>
            </a:r>
            <a:endParaRPr sz="2400"/>
          </a:p>
        </p:txBody>
      </p:sp>
      <p:sp>
        <p:nvSpPr>
          <p:cNvPr id="436" name="Google Shape;436;p3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437" name="Google Shape;437;p3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438" name="Google Shape;438;p3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9" name="Google Shape;439;p37"/>
          <p:cNvPicPr preferRelativeResize="0"/>
          <p:nvPr/>
        </p:nvPicPr>
        <p:blipFill rotWithShape="1">
          <a:blip r:embed="rId3">
            <a:alphaModFix/>
          </a:blip>
          <a:srcRect b="0" l="0" r="0" t="19608"/>
          <a:stretch/>
        </p:blipFill>
        <p:spPr>
          <a:xfrm>
            <a:off x="922020" y="1952627"/>
            <a:ext cx="7124700" cy="3254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graphicFrame>
        <p:nvGraphicFramePr>
          <p:cNvPr id="445" name="Google Shape;445;p38"/>
          <p:cNvGraphicFramePr/>
          <p:nvPr/>
        </p:nvGraphicFramePr>
        <p:xfrm>
          <a:off x="581502" y="1143000"/>
          <a:ext cx="3000000" cy="3000000"/>
        </p:xfrm>
        <a:graphic>
          <a:graphicData uri="http://schemas.openxmlformats.org/drawingml/2006/table">
            <a:tbl>
              <a:tblPr>
                <a:noFill/>
                <a:tableStyleId>{F765445B-B0E8-42B0-95B1-2AFD7D39FEC8}</a:tableStyleId>
              </a:tblPr>
              <a:tblGrid>
                <a:gridCol w="1514000"/>
                <a:gridCol w="7287100"/>
              </a:tblGrid>
              <a:tr h="548925">
                <a:tc gridSpan="2">
                  <a:txBody>
                    <a:bodyPr/>
                    <a:lstStyle/>
                    <a:p>
                      <a:pPr indent="0" lvl="0" marL="0" marR="0" rtl="0" algn="l">
                        <a:spcBef>
                          <a:spcPts val="0"/>
                        </a:spcBef>
                        <a:spcAft>
                          <a:spcPts val="0"/>
                        </a:spcAft>
                        <a:buNone/>
                      </a:pPr>
                      <a:r>
                        <a:rPr lang="en-US" sz="1500" u="none" cap="none" strike="noStrike">
                          <a:solidFill>
                            <a:srgbClr val="222222"/>
                          </a:solidFill>
                          <a:latin typeface="Open Sans"/>
                          <a:ea typeface="Open Sans"/>
                          <a:cs typeface="Open Sans"/>
                          <a:sym typeface="Open Sans"/>
                        </a:rPr>
                        <a:t>Which of the following pairs of regular expressions are equivalent?</a:t>
                      </a:r>
                      <a:endParaRPr sz="1500" u="none" cap="none" strike="noStrike"/>
                    </a:p>
                  </a:txBody>
                  <a:tcPr marT="59675" marB="59675" marR="78750" marL="78750" anchor="ctr">
                    <a:lnL cap="flat" cmpd="sng" w="9525">
                      <a:solidFill>
                        <a:srgbClr val="666666"/>
                      </a:solidFill>
                      <a:prstDash val="solid"/>
                      <a:round/>
                      <a:headEnd len="sm" w="sm" type="none"/>
                      <a:tailEnd len="sm" w="sm" type="none"/>
                    </a:lnL>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5EECC"/>
                    </a:solidFill>
                  </a:tcPr>
                </a:tc>
                <a:tc hMerge="1"/>
              </a:tr>
              <a:tr h="347925">
                <a:tc>
                  <a:txBody>
                    <a:bodyPr/>
                    <a:lstStyle/>
                    <a:p>
                      <a:pPr indent="0" lvl="0" marL="0" marR="0" rtl="0" algn="l">
                        <a:spcBef>
                          <a:spcPts val="0"/>
                        </a:spcBef>
                        <a:spcAft>
                          <a:spcPts val="0"/>
                        </a:spcAft>
                        <a:buNone/>
                      </a:pPr>
                      <a:r>
                        <a:rPr b="1" lang="en-US" sz="1500" u="none" cap="none" strike="noStrike"/>
                        <a:t>a.</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500" u="none" cap="none" strike="noStrike">
                          <a:solidFill>
                            <a:srgbClr val="222222"/>
                          </a:solidFill>
                          <a:latin typeface="Open Sans"/>
                          <a:ea typeface="Open Sans"/>
                          <a:cs typeface="Open Sans"/>
                          <a:sym typeface="Open Sans"/>
                        </a:rPr>
                        <a:t>1(01)* and (10)*1</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47925">
                <a:tc>
                  <a:txBody>
                    <a:bodyPr/>
                    <a:lstStyle/>
                    <a:p>
                      <a:pPr indent="0" lvl="0" marL="0" marR="0" rtl="0" algn="l">
                        <a:spcBef>
                          <a:spcPts val="0"/>
                        </a:spcBef>
                        <a:spcAft>
                          <a:spcPts val="0"/>
                        </a:spcAft>
                        <a:buNone/>
                      </a:pPr>
                      <a:r>
                        <a:rPr b="1" lang="en-US" sz="1500" u="none" cap="none" strike="noStrike"/>
                        <a:t>b.</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500" u="none" cap="none" strike="noStrike">
                          <a:solidFill>
                            <a:srgbClr val="222222"/>
                          </a:solidFill>
                          <a:latin typeface="Open Sans"/>
                          <a:ea typeface="Open Sans"/>
                          <a:cs typeface="Open Sans"/>
                          <a:sym typeface="Open Sans"/>
                        </a:rPr>
                        <a:t>x (xx)* and (xx)*x</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r h="347925">
                <a:tc>
                  <a:txBody>
                    <a:bodyPr/>
                    <a:lstStyle/>
                    <a:p>
                      <a:pPr indent="0" lvl="0" marL="0" marR="0" rtl="0" algn="l">
                        <a:spcBef>
                          <a:spcPts val="0"/>
                        </a:spcBef>
                        <a:spcAft>
                          <a:spcPts val="0"/>
                        </a:spcAft>
                        <a:buNone/>
                      </a:pPr>
                      <a:r>
                        <a:rPr b="1" lang="en-US" sz="1500" u="none" cap="none" strike="noStrike"/>
                        <a:t>c.</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500" u="none" cap="none" strike="noStrike">
                          <a:solidFill>
                            <a:srgbClr val="222222"/>
                          </a:solidFill>
                          <a:latin typeface="Open Sans"/>
                          <a:ea typeface="Open Sans"/>
                          <a:cs typeface="Open Sans"/>
                          <a:sym typeface="Open Sans"/>
                        </a:rPr>
                        <a:t>All of the mentioned</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bl>
          </a:graphicData>
        </a:graphic>
      </p:graphicFrame>
      <p:sp>
        <p:nvSpPr>
          <p:cNvPr id="446" name="Google Shape;446;p3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447" name="Google Shape;447;p3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448" name="Google Shape;448;p3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graphicFrame>
        <p:nvGraphicFramePr>
          <p:cNvPr id="454" name="Google Shape;454;p39"/>
          <p:cNvGraphicFramePr/>
          <p:nvPr/>
        </p:nvGraphicFramePr>
        <p:xfrm>
          <a:off x="581502" y="1143000"/>
          <a:ext cx="3000000" cy="3000000"/>
        </p:xfrm>
        <a:graphic>
          <a:graphicData uri="http://schemas.openxmlformats.org/drawingml/2006/table">
            <a:tbl>
              <a:tblPr>
                <a:noFill/>
                <a:tableStyleId>{F765445B-B0E8-42B0-95B1-2AFD7D39FEC8}</a:tableStyleId>
              </a:tblPr>
              <a:tblGrid>
                <a:gridCol w="1514000"/>
                <a:gridCol w="7287100"/>
              </a:tblGrid>
              <a:tr h="548925">
                <a:tc gridSpan="2">
                  <a:txBody>
                    <a:bodyPr/>
                    <a:lstStyle/>
                    <a:p>
                      <a:pPr indent="0" lvl="0" marL="0" marR="0" rtl="0" algn="l">
                        <a:spcBef>
                          <a:spcPts val="0"/>
                        </a:spcBef>
                        <a:spcAft>
                          <a:spcPts val="0"/>
                        </a:spcAft>
                        <a:buNone/>
                      </a:pPr>
                      <a:r>
                        <a:rPr lang="en-US" sz="1500" u="none" cap="none" strike="noStrike">
                          <a:solidFill>
                            <a:srgbClr val="222222"/>
                          </a:solidFill>
                          <a:latin typeface="Open Sans"/>
                          <a:ea typeface="Open Sans"/>
                          <a:cs typeface="Open Sans"/>
                          <a:sym typeface="Open Sans"/>
                        </a:rPr>
                        <a:t>Which of the following pairs of regular expressions are equivalent?</a:t>
                      </a:r>
                      <a:endParaRPr sz="1500" u="none" cap="none" strike="noStrike"/>
                    </a:p>
                  </a:txBody>
                  <a:tcPr marT="59675" marB="59675" marR="78750" marL="78750" anchor="ctr">
                    <a:lnL cap="flat" cmpd="sng" w="9525">
                      <a:solidFill>
                        <a:srgbClr val="666666"/>
                      </a:solidFill>
                      <a:prstDash val="solid"/>
                      <a:round/>
                      <a:headEnd len="sm" w="sm" type="none"/>
                      <a:tailEnd len="sm" w="sm" type="none"/>
                    </a:lnL>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5EECC"/>
                    </a:solidFill>
                  </a:tcPr>
                </a:tc>
                <a:tc hMerge="1"/>
              </a:tr>
              <a:tr h="347925">
                <a:tc>
                  <a:txBody>
                    <a:bodyPr/>
                    <a:lstStyle/>
                    <a:p>
                      <a:pPr indent="0" lvl="0" marL="0" marR="0" rtl="0" algn="l">
                        <a:spcBef>
                          <a:spcPts val="0"/>
                        </a:spcBef>
                        <a:spcAft>
                          <a:spcPts val="0"/>
                        </a:spcAft>
                        <a:buNone/>
                      </a:pPr>
                      <a:r>
                        <a:rPr b="1" lang="en-US" sz="1500" u="none" cap="none" strike="noStrike"/>
                        <a:t>a.</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500" u="none" cap="none" strike="noStrike">
                          <a:solidFill>
                            <a:srgbClr val="222222"/>
                          </a:solidFill>
                          <a:latin typeface="Open Sans"/>
                          <a:ea typeface="Open Sans"/>
                          <a:cs typeface="Open Sans"/>
                          <a:sym typeface="Open Sans"/>
                        </a:rPr>
                        <a:t>1(01)* and (10)*1</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47925">
                <a:tc>
                  <a:txBody>
                    <a:bodyPr/>
                    <a:lstStyle/>
                    <a:p>
                      <a:pPr indent="0" lvl="0" marL="0" marR="0" rtl="0" algn="l">
                        <a:spcBef>
                          <a:spcPts val="0"/>
                        </a:spcBef>
                        <a:spcAft>
                          <a:spcPts val="0"/>
                        </a:spcAft>
                        <a:buNone/>
                      </a:pPr>
                      <a:r>
                        <a:rPr b="1" lang="en-US" sz="1500" u="none" cap="none" strike="noStrike"/>
                        <a:t>b.</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500" u="none" cap="none" strike="noStrike">
                          <a:solidFill>
                            <a:srgbClr val="222222"/>
                          </a:solidFill>
                          <a:latin typeface="Open Sans"/>
                          <a:ea typeface="Open Sans"/>
                          <a:cs typeface="Open Sans"/>
                          <a:sym typeface="Open Sans"/>
                        </a:rPr>
                        <a:t>x (xx)* and (xx)*x</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r h="347925">
                <a:tc>
                  <a:txBody>
                    <a:bodyPr/>
                    <a:lstStyle/>
                    <a:p>
                      <a:pPr indent="0" lvl="0" marL="0" marR="0" rtl="0" algn="l">
                        <a:spcBef>
                          <a:spcPts val="0"/>
                        </a:spcBef>
                        <a:spcAft>
                          <a:spcPts val="0"/>
                        </a:spcAft>
                        <a:buNone/>
                      </a:pPr>
                      <a:r>
                        <a:rPr b="1" lang="en-US" sz="1500" u="none" cap="none" strike="noStrike"/>
                        <a:t>c.</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500" u="none" cap="none" strike="noStrike">
                          <a:solidFill>
                            <a:srgbClr val="222222"/>
                          </a:solidFill>
                          <a:latin typeface="Open Sans"/>
                          <a:ea typeface="Open Sans"/>
                          <a:cs typeface="Open Sans"/>
                          <a:sym typeface="Open Sans"/>
                        </a:rPr>
                        <a:t>All of the mentioned</a:t>
                      </a:r>
                      <a:endParaRPr sz="15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bl>
          </a:graphicData>
        </a:graphic>
      </p:graphicFrame>
      <p:sp>
        <p:nvSpPr>
          <p:cNvPr id="455" name="Google Shape;455;p3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456" name="Google Shape;456;p3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457" name="Google Shape;457;p3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p39"/>
          <p:cNvSpPr txBox="1"/>
          <p:nvPr/>
        </p:nvSpPr>
        <p:spPr>
          <a:xfrm>
            <a:off x="502295" y="3090984"/>
            <a:ext cx="41056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Answer:</a:t>
            </a:r>
            <a:r>
              <a:rPr lang="en-US" sz="1800">
                <a:solidFill>
                  <a:schemeClr val="dk1"/>
                </a:solidFill>
                <a:latin typeface="Verdana"/>
                <a:ea typeface="Verdana"/>
                <a:cs typeface="Verdana"/>
                <a:sym typeface="Verdana"/>
              </a:rPr>
              <a:t> (c).All of the mentioned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Regular Expressions (RE) and Regular languages (RL)</a:t>
            </a:r>
            <a:endParaRPr sz="2000"/>
          </a:p>
        </p:txBody>
      </p:sp>
      <p:sp>
        <p:nvSpPr>
          <p:cNvPr id="129" name="Google Shape;129;p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 Languages accepted by DFA/NFA/ε-NFA are called Regular Languages.</a:t>
            </a:r>
            <a:endParaRPr/>
          </a:p>
          <a:p>
            <a:pPr indent="0" lvl="0" marL="0" rtl="0" algn="l">
              <a:spcBef>
                <a:spcPts val="400"/>
              </a:spcBef>
              <a:spcAft>
                <a:spcPts val="0"/>
              </a:spcAft>
              <a:buSzPts val="2000"/>
              <a:buNone/>
            </a:pPr>
            <a:r>
              <a:rPr lang="en-US" sz="2000"/>
              <a:t>- Regular Expressions are used to describe Regular languages.</a:t>
            </a:r>
            <a:endParaRPr/>
          </a:p>
          <a:p>
            <a:pPr indent="0" lvl="0" marL="0" rtl="0" algn="l">
              <a:spcBef>
                <a:spcPts val="400"/>
              </a:spcBef>
              <a:spcAft>
                <a:spcPts val="0"/>
              </a:spcAft>
              <a:buSzPts val="2000"/>
              <a:buNone/>
            </a:pPr>
            <a:r>
              <a:t/>
            </a:r>
            <a:endParaRPr sz="2000"/>
          </a:p>
        </p:txBody>
      </p:sp>
      <p:sp>
        <p:nvSpPr>
          <p:cNvPr id="130" name="Google Shape;130;p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31" name="Google Shape;131;p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32" name="Google Shape;132;p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33" name="Google Shape;133;p4"/>
          <p:cNvGraphicFramePr/>
          <p:nvPr/>
        </p:nvGraphicFramePr>
        <p:xfrm>
          <a:off x="1676400" y="2286002"/>
          <a:ext cx="3000000" cy="3000000"/>
        </p:xfrm>
        <a:graphic>
          <a:graphicData uri="http://schemas.openxmlformats.org/drawingml/2006/table">
            <a:tbl>
              <a:tblPr bandRow="1" firstRow="1">
                <a:noFill/>
                <a:tableStyleId>{B01C3A2E-80D2-47BE-8E92-7927E1F9FCD7}</a:tableStyleId>
              </a:tblPr>
              <a:tblGrid>
                <a:gridCol w="2235200"/>
                <a:gridCol w="2235200"/>
              </a:tblGrid>
              <a:tr h="533400">
                <a:tc gridSpan="2">
                  <a:txBody>
                    <a:bodyPr/>
                    <a:lstStyle/>
                    <a:p>
                      <a:pPr indent="0" lvl="0" marL="0" marR="0" rtl="0" algn="ctr">
                        <a:spcBef>
                          <a:spcPts val="0"/>
                        </a:spcBef>
                        <a:spcAft>
                          <a:spcPts val="0"/>
                        </a:spcAft>
                        <a:buNone/>
                      </a:pPr>
                      <a:r>
                        <a:rPr lang="en-US" sz="1500" u="none" cap="none" strike="noStrike">
                          <a:solidFill>
                            <a:schemeClr val="dk1"/>
                          </a:solidFill>
                        </a:rPr>
                        <a:t>Operators of Regular Expressions (RE)</a:t>
                      </a:r>
                      <a:endParaRPr sz="15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r>
              <a:tr h="309025">
                <a:tc>
                  <a:txBody>
                    <a:bodyPr/>
                    <a:lstStyle/>
                    <a:p>
                      <a:pPr indent="0" lvl="0" marL="0" marR="0" rtl="0" algn="ctr">
                        <a:spcBef>
                          <a:spcPts val="0"/>
                        </a:spcBef>
                        <a:spcAft>
                          <a:spcPts val="0"/>
                        </a:spcAft>
                        <a:buNone/>
                      </a:pPr>
                      <a:r>
                        <a:rPr b="1" lang="en-US" sz="1500" u="none" cap="none" strike="noStrike">
                          <a:solidFill>
                            <a:schemeClr val="dk1"/>
                          </a:solidFill>
                        </a:rPr>
                        <a:t>Name</a:t>
                      </a:r>
                      <a:endParaRPr b="1" sz="15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u="none" cap="none" strike="noStrike">
                          <a:solidFill>
                            <a:schemeClr val="dk1"/>
                          </a:solidFill>
                        </a:rPr>
                        <a:t>Symbol</a:t>
                      </a:r>
                      <a:endParaRPr b="1" sz="15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ctr">
                        <a:spcBef>
                          <a:spcPts val="0"/>
                        </a:spcBef>
                        <a:spcAft>
                          <a:spcPts val="0"/>
                        </a:spcAft>
                        <a:buNone/>
                      </a:pPr>
                      <a:r>
                        <a:rPr lang="en-US" sz="1500" u="none" cap="none" strike="noStrike">
                          <a:solidFill>
                            <a:schemeClr val="dk1"/>
                          </a:solidFill>
                        </a:rPr>
                        <a:t>Union</a:t>
                      </a:r>
                      <a:endParaRPr sz="15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u="none" cap="none" strike="noStrike">
                          <a:solidFill>
                            <a:schemeClr val="dk1"/>
                          </a:solidFill>
                        </a:rPr>
                        <a:t>+</a:t>
                      </a:r>
                      <a:endParaRPr b="1" sz="20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ctr">
                        <a:spcBef>
                          <a:spcPts val="0"/>
                        </a:spcBef>
                        <a:spcAft>
                          <a:spcPts val="0"/>
                        </a:spcAft>
                        <a:buNone/>
                      </a:pPr>
                      <a:r>
                        <a:rPr lang="en-US" sz="1500" u="none" cap="none" strike="noStrike">
                          <a:solidFill>
                            <a:schemeClr val="dk1"/>
                          </a:solidFill>
                        </a:rPr>
                        <a:t>Concatenation</a:t>
                      </a:r>
                      <a:endParaRPr sz="15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u="none" cap="none" strike="noStrike">
                          <a:solidFill>
                            <a:schemeClr val="dk1"/>
                          </a:solidFill>
                        </a:rPr>
                        <a:t>.</a:t>
                      </a:r>
                      <a:endParaRPr b="1" sz="20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ctr">
                        <a:spcBef>
                          <a:spcPts val="0"/>
                        </a:spcBef>
                        <a:spcAft>
                          <a:spcPts val="0"/>
                        </a:spcAft>
                        <a:buNone/>
                      </a:pPr>
                      <a:r>
                        <a:rPr lang="en-US" sz="1500" u="none" cap="none" strike="noStrike">
                          <a:solidFill>
                            <a:schemeClr val="dk1"/>
                          </a:solidFill>
                        </a:rPr>
                        <a:t>Closure</a:t>
                      </a:r>
                      <a:endParaRPr sz="15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u="none" cap="none" strike="noStrike">
                          <a:solidFill>
                            <a:schemeClr val="dk1"/>
                          </a:solidFill>
                        </a:rPr>
                        <a:t>*</a:t>
                      </a:r>
                      <a:endParaRPr b="1" sz="20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graphicFrame>
        <p:nvGraphicFramePr>
          <p:cNvPr id="464" name="Google Shape;464;p40"/>
          <p:cNvGraphicFramePr/>
          <p:nvPr/>
        </p:nvGraphicFramePr>
        <p:xfrm>
          <a:off x="586741" y="1016000"/>
          <a:ext cx="3000000" cy="3000000"/>
        </p:xfrm>
        <a:graphic>
          <a:graphicData uri="http://schemas.openxmlformats.org/drawingml/2006/table">
            <a:tbl>
              <a:tblPr>
                <a:noFill/>
                <a:tableStyleId>{F765445B-B0E8-42B0-95B1-2AFD7D39FEC8}</a:tableStyleId>
              </a:tblPr>
              <a:tblGrid>
                <a:gridCol w="1472100"/>
                <a:gridCol w="7329025"/>
              </a:tblGrid>
              <a:tr h="548925">
                <a:tc gridSpan="2">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The Regular Expression gives none or many instances of an x or y is</a:t>
                      </a:r>
                      <a:endParaRPr sz="1700" u="none" cap="none" strike="noStrike"/>
                    </a:p>
                  </a:txBody>
                  <a:tcPr marT="59675" marB="59675" marR="78750" marL="78750" anchor="ctr">
                    <a:lnL cap="flat" cmpd="sng" w="9525">
                      <a:solidFill>
                        <a:srgbClr val="666666"/>
                      </a:solidFill>
                      <a:prstDash val="solid"/>
                      <a:round/>
                      <a:headEnd len="sm" w="sm" type="none"/>
                      <a:tailEnd len="sm" w="sm" type="none"/>
                    </a:lnL>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5EECC"/>
                    </a:solidFill>
                  </a:tcPr>
                </a:tc>
                <a:tc hMerge="1"/>
              </a:tr>
              <a:tr h="373325">
                <a:tc>
                  <a:txBody>
                    <a:bodyPr/>
                    <a:lstStyle/>
                    <a:p>
                      <a:pPr indent="0" lvl="0" marL="0" marR="0" rtl="0" algn="l">
                        <a:spcBef>
                          <a:spcPts val="0"/>
                        </a:spcBef>
                        <a:spcAft>
                          <a:spcPts val="0"/>
                        </a:spcAft>
                        <a:buNone/>
                      </a:pPr>
                      <a:r>
                        <a:rPr b="1" lang="en-US" sz="1700" u="none" cap="none" strike="noStrike"/>
                        <a:t>a.</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(x+y)</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73325">
                <a:tc>
                  <a:txBody>
                    <a:bodyPr/>
                    <a:lstStyle/>
                    <a:p>
                      <a:pPr indent="0" lvl="0" marL="0" marR="0" rtl="0" algn="l">
                        <a:spcBef>
                          <a:spcPts val="0"/>
                        </a:spcBef>
                        <a:spcAft>
                          <a:spcPts val="0"/>
                        </a:spcAft>
                        <a:buNone/>
                      </a:pPr>
                      <a:r>
                        <a:rPr b="1" lang="en-US" sz="1700" u="none" cap="none" strike="noStrike"/>
                        <a:t>b.</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(x+y)*</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r h="373325">
                <a:tc>
                  <a:txBody>
                    <a:bodyPr/>
                    <a:lstStyle/>
                    <a:p>
                      <a:pPr indent="0" lvl="0" marL="0" marR="0" rtl="0" algn="l">
                        <a:spcBef>
                          <a:spcPts val="0"/>
                        </a:spcBef>
                        <a:spcAft>
                          <a:spcPts val="0"/>
                        </a:spcAft>
                        <a:buNone/>
                      </a:pPr>
                      <a:r>
                        <a:rPr b="1" lang="en-US" sz="1700" u="none" cap="none" strike="noStrike"/>
                        <a:t>c.</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(x* + y)</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73325">
                <a:tc>
                  <a:txBody>
                    <a:bodyPr/>
                    <a:lstStyle/>
                    <a:p>
                      <a:pPr indent="0" lvl="0" marL="0" marR="0" rtl="0" algn="l">
                        <a:spcBef>
                          <a:spcPts val="0"/>
                        </a:spcBef>
                        <a:spcAft>
                          <a:spcPts val="0"/>
                        </a:spcAft>
                        <a:buNone/>
                      </a:pPr>
                      <a:r>
                        <a:rPr b="1" lang="en-US" sz="1700" u="none" cap="none" strike="noStrike"/>
                        <a:t>d.</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(xy)*</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bl>
          </a:graphicData>
        </a:graphic>
      </p:graphicFrame>
      <p:sp>
        <p:nvSpPr>
          <p:cNvPr id="465" name="Google Shape;465;p4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466" name="Google Shape;466;p4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467" name="Google Shape;467;p4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graphicFrame>
        <p:nvGraphicFramePr>
          <p:cNvPr id="473" name="Google Shape;473;p41"/>
          <p:cNvGraphicFramePr/>
          <p:nvPr/>
        </p:nvGraphicFramePr>
        <p:xfrm>
          <a:off x="586741" y="1016000"/>
          <a:ext cx="3000000" cy="3000000"/>
        </p:xfrm>
        <a:graphic>
          <a:graphicData uri="http://schemas.openxmlformats.org/drawingml/2006/table">
            <a:tbl>
              <a:tblPr>
                <a:noFill/>
                <a:tableStyleId>{F765445B-B0E8-42B0-95B1-2AFD7D39FEC8}</a:tableStyleId>
              </a:tblPr>
              <a:tblGrid>
                <a:gridCol w="1472100"/>
                <a:gridCol w="7329025"/>
              </a:tblGrid>
              <a:tr h="548925">
                <a:tc gridSpan="2">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The Regular Expression gives none or many instances of an x or y is</a:t>
                      </a:r>
                      <a:endParaRPr sz="1700" u="none" cap="none" strike="noStrike"/>
                    </a:p>
                  </a:txBody>
                  <a:tcPr marT="59675" marB="59675" marR="78750" marL="78750" anchor="ctr">
                    <a:lnL cap="flat" cmpd="sng" w="9525">
                      <a:solidFill>
                        <a:srgbClr val="666666"/>
                      </a:solidFill>
                      <a:prstDash val="solid"/>
                      <a:round/>
                      <a:headEnd len="sm" w="sm" type="none"/>
                      <a:tailEnd len="sm" w="sm" type="none"/>
                    </a:lnL>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5EECC"/>
                    </a:solidFill>
                  </a:tcPr>
                </a:tc>
                <a:tc hMerge="1"/>
              </a:tr>
              <a:tr h="373325">
                <a:tc>
                  <a:txBody>
                    <a:bodyPr/>
                    <a:lstStyle/>
                    <a:p>
                      <a:pPr indent="0" lvl="0" marL="0" marR="0" rtl="0" algn="l">
                        <a:spcBef>
                          <a:spcPts val="0"/>
                        </a:spcBef>
                        <a:spcAft>
                          <a:spcPts val="0"/>
                        </a:spcAft>
                        <a:buNone/>
                      </a:pPr>
                      <a:r>
                        <a:rPr b="1" lang="en-US" sz="1700" u="none" cap="none" strike="noStrike"/>
                        <a:t>a.</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(x+y)</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73325">
                <a:tc>
                  <a:txBody>
                    <a:bodyPr/>
                    <a:lstStyle/>
                    <a:p>
                      <a:pPr indent="0" lvl="0" marL="0" marR="0" rtl="0" algn="l">
                        <a:spcBef>
                          <a:spcPts val="0"/>
                        </a:spcBef>
                        <a:spcAft>
                          <a:spcPts val="0"/>
                        </a:spcAft>
                        <a:buNone/>
                      </a:pPr>
                      <a:r>
                        <a:rPr b="1" lang="en-US" sz="1700" u="none" cap="none" strike="noStrike"/>
                        <a:t>b.</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(x+y)*</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00"/>
                    </a:solidFill>
                  </a:tcPr>
                </a:tc>
              </a:tr>
              <a:tr h="373325">
                <a:tc>
                  <a:txBody>
                    <a:bodyPr/>
                    <a:lstStyle/>
                    <a:p>
                      <a:pPr indent="0" lvl="0" marL="0" marR="0" rtl="0" algn="l">
                        <a:spcBef>
                          <a:spcPts val="0"/>
                        </a:spcBef>
                        <a:spcAft>
                          <a:spcPts val="0"/>
                        </a:spcAft>
                        <a:buNone/>
                      </a:pPr>
                      <a:r>
                        <a:rPr b="1" lang="en-US" sz="1700" u="none" cap="none" strike="noStrike"/>
                        <a:t>c.</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(x* + y)</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73325">
                <a:tc>
                  <a:txBody>
                    <a:bodyPr/>
                    <a:lstStyle/>
                    <a:p>
                      <a:pPr indent="0" lvl="0" marL="0" marR="0" rtl="0" algn="l">
                        <a:spcBef>
                          <a:spcPts val="0"/>
                        </a:spcBef>
                        <a:spcAft>
                          <a:spcPts val="0"/>
                        </a:spcAft>
                        <a:buNone/>
                      </a:pPr>
                      <a:r>
                        <a:rPr b="1" lang="en-US" sz="1700" u="none" cap="none" strike="noStrike"/>
                        <a:t>d.</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(xy)*</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bl>
          </a:graphicData>
        </a:graphic>
      </p:graphicFrame>
      <p:sp>
        <p:nvSpPr>
          <p:cNvPr id="474" name="Google Shape;474;p4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475" name="Google Shape;475;p4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476" name="Google Shape;476;p4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graphicFrame>
        <p:nvGraphicFramePr>
          <p:cNvPr id="482" name="Google Shape;482;p42"/>
          <p:cNvGraphicFramePr/>
          <p:nvPr/>
        </p:nvGraphicFramePr>
        <p:xfrm>
          <a:off x="586740" y="1079500"/>
          <a:ext cx="3000000" cy="3000000"/>
        </p:xfrm>
        <a:graphic>
          <a:graphicData uri="http://schemas.openxmlformats.org/drawingml/2006/table">
            <a:tbl>
              <a:tblPr>
                <a:noFill/>
                <a:tableStyleId>{F765445B-B0E8-42B0-95B1-2AFD7D39FEC8}</a:tableStyleId>
              </a:tblPr>
              <a:tblGrid>
                <a:gridCol w="838200"/>
                <a:gridCol w="7962900"/>
              </a:tblGrid>
              <a:tr h="763700">
                <a:tc gridSpan="2">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The regular expression denote a language comprising all possible strings of even length over the alphabet (0, 1)</a:t>
                      </a:r>
                      <a:endParaRPr sz="1700" u="none" cap="none" strike="noStrike"/>
                    </a:p>
                  </a:txBody>
                  <a:tcPr marT="59675" marB="59675" marR="78750" marL="78750" anchor="ctr">
                    <a:lnL cap="flat" cmpd="sng" w="9525">
                      <a:solidFill>
                        <a:srgbClr val="666666"/>
                      </a:solidFill>
                      <a:prstDash val="solid"/>
                      <a:round/>
                      <a:headEnd len="sm" w="sm" type="none"/>
                      <a:tailEnd len="sm" w="sm" type="none"/>
                    </a:lnL>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5EECC"/>
                    </a:solidFill>
                  </a:tcPr>
                </a:tc>
                <a:tc hMerge="1"/>
              </a:tr>
              <a:tr h="373325">
                <a:tc>
                  <a:txBody>
                    <a:bodyPr/>
                    <a:lstStyle/>
                    <a:p>
                      <a:pPr indent="0" lvl="0" marL="0" marR="0" rtl="0" algn="l">
                        <a:spcBef>
                          <a:spcPts val="0"/>
                        </a:spcBef>
                        <a:spcAft>
                          <a:spcPts val="0"/>
                        </a:spcAft>
                        <a:buNone/>
                      </a:pPr>
                      <a:r>
                        <a:rPr b="1" lang="en-US" sz="1700" u="none" cap="none" strike="noStrike"/>
                        <a:t>a.</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1 + 0(1+0)*</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73325">
                <a:tc>
                  <a:txBody>
                    <a:bodyPr/>
                    <a:lstStyle/>
                    <a:p>
                      <a:pPr indent="0" lvl="0" marL="0" marR="0" rtl="0" algn="l">
                        <a:spcBef>
                          <a:spcPts val="0"/>
                        </a:spcBef>
                        <a:spcAft>
                          <a:spcPts val="0"/>
                        </a:spcAft>
                        <a:buNone/>
                      </a:pPr>
                      <a:r>
                        <a:rPr b="1" lang="en-US" sz="1700" u="none" cap="none" strike="noStrike"/>
                        <a:t>b.</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(0+1) (1+0)*</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r h="373325">
                <a:tc>
                  <a:txBody>
                    <a:bodyPr/>
                    <a:lstStyle/>
                    <a:p>
                      <a:pPr indent="0" lvl="0" marL="0" marR="0" rtl="0" algn="l">
                        <a:spcBef>
                          <a:spcPts val="0"/>
                        </a:spcBef>
                        <a:spcAft>
                          <a:spcPts val="0"/>
                        </a:spcAft>
                        <a:buNone/>
                      </a:pPr>
                      <a:r>
                        <a:rPr b="1" lang="en-US" sz="1700" u="none" cap="none" strike="noStrike"/>
                        <a:t>c.</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(1+0)</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73325">
                <a:tc>
                  <a:txBody>
                    <a:bodyPr/>
                    <a:lstStyle/>
                    <a:p>
                      <a:pPr indent="0" lvl="0" marL="0" marR="0" rtl="0" algn="l">
                        <a:spcBef>
                          <a:spcPts val="0"/>
                        </a:spcBef>
                        <a:spcAft>
                          <a:spcPts val="0"/>
                        </a:spcAft>
                        <a:buNone/>
                      </a:pPr>
                      <a:r>
                        <a:rPr b="1" lang="en-US" sz="1700" u="none" cap="none" strike="noStrike"/>
                        <a:t>d.</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(00+0111+10)*</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bl>
          </a:graphicData>
        </a:graphic>
      </p:graphicFrame>
      <p:sp>
        <p:nvSpPr>
          <p:cNvPr id="483" name="Google Shape;483;p4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484" name="Google Shape;484;p4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485" name="Google Shape;485;p4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graphicFrame>
        <p:nvGraphicFramePr>
          <p:cNvPr id="491" name="Google Shape;491;p43"/>
          <p:cNvGraphicFramePr/>
          <p:nvPr/>
        </p:nvGraphicFramePr>
        <p:xfrm>
          <a:off x="586740" y="1079500"/>
          <a:ext cx="3000000" cy="3000000"/>
        </p:xfrm>
        <a:graphic>
          <a:graphicData uri="http://schemas.openxmlformats.org/drawingml/2006/table">
            <a:tbl>
              <a:tblPr>
                <a:noFill/>
                <a:tableStyleId>{F765445B-B0E8-42B0-95B1-2AFD7D39FEC8}</a:tableStyleId>
              </a:tblPr>
              <a:tblGrid>
                <a:gridCol w="838200"/>
                <a:gridCol w="7962900"/>
              </a:tblGrid>
              <a:tr h="763700">
                <a:tc gridSpan="2">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The regular expression denote a language comprising all possible strings of even length over the alphabet (0, 1)</a:t>
                      </a:r>
                      <a:endParaRPr sz="1700" u="none" cap="none" strike="noStrike"/>
                    </a:p>
                  </a:txBody>
                  <a:tcPr marT="59675" marB="59675" marR="78750" marL="78750" anchor="ctr">
                    <a:lnL cap="flat" cmpd="sng" w="9525">
                      <a:solidFill>
                        <a:srgbClr val="666666"/>
                      </a:solidFill>
                      <a:prstDash val="solid"/>
                      <a:round/>
                      <a:headEnd len="sm" w="sm" type="none"/>
                      <a:tailEnd len="sm" w="sm" type="none"/>
                    </a:lnL>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5EECC"/>
                    </a:solidFill>
                  </a:tcPr>
                </a:tc>
                <a:tc hMerge="1"/>
              </a:tr>
              <a:tr h="373325">
                <a:tc>
                  <a:txBody>
                    <a:bodyPr/>
                    <a:lstStyle/>
                    <a:p>
                      <a:pPr indent="0" lvl="0" marL="0" marR="0" rtl="0" algn="l">
                        <a:spcBef>
                          <a:spcPts val="0"/>
                        </a:spcBef>
                        <a:spcAft>
                          <a:spcPts val="0"/>
                        </a:spcAft>
                        <a:buNone/>
                      </a:pPr>
                      <a:r>
                        <a:rPr b="1" lang="en-US" sz="1700" u="none" cap="none" strike="noStrike"/>
                        <a:t>a.</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1 + 0(1+0)*</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73325">
                <a:tc>
                  <a:txBody>
                    <a:bodyPr/>
                    <a:lstStyle/>
                    <a:p>
                      <a:pPr indent="0" lvl="0" marL="0" marR="0" rtl="0" algn="l">
                        <a:spcBef>
                          <a:spcPts val="0"/>
                        </a:spcBef>
                        <a:spcAft>
                          <a:spcPts val="0"/>
                        </a:spcAft>
                        <a:buNone/>
                      </a:pPr>
                      <a:r>
                        <a:rPr b="1" lang="en-US" sz="1700" u="none" cap="none" strike="noStrike"/>
                        <a:t>b.</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(0+1) (1+0)*</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r h="373325">
                <a:tc>
                  <a:txBody>
                    <a:bodyPr/>
                    <a:lstStyle/>
                    <a:p>
                      <a:pPr indent="0" lvl="0" marL="0" marR="0" rtl="0" algn="l">
                        <a:spcBef>
                          <a:spcPts val="0"/>
                        </a:spcBef>
                        <a:spcAft>
                          <a:spcPts val="0"/>
                        </a:spcAft>
                        <a:buNone/>
                      </a:pPr>
                      <a:r>
                        <a:rPr b="1" lang="en-US" sz="1700" u="none" cap="none" strike="noStrike"/>
                        <a:t>c.</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(1+0)</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73325">
                <a:tc>
                  <a:txBody>
                    <a:bodyPr/>
                    <a:lstStyle/>
                    <a:p>
                      <a:pPr indent="0" lvl="0" marL="0" marR="0" rtl="0" algn="l">
                        <a:spcBef>
                          <a:spcPts val="0"/>
                        </a:spcBef>
                        <a:spcAft>
                          <a:spcPts val="0"/>
                        </a:spcAft>
                        <a:buNone/>
                      </a:pPr>
                      <a:r>
                        <a:rPr b="1" lang="en-US" sz="1700" u="none" cap="none" strike="noStrike"/>
                        <a:t>d.</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lang="en-US" sz="1700" u="none" cap="none" strike="noStrike">
                          <a:solidFill>
                            <a:srgbClr val="222222"/>
                          </a:solidFill>
                          <a:latin typeface="Open Sans"/>
                          <a:ea typeface="Open Sans"/>
                          <a:cs typeface="Open Sans"/>
                          <a:sym typeface="Open Sans"/>
                        </a:rPr>
                        <a:t>(00+0111+10)*</a:t>
                      </a:r>
                      <a:endParaRPr sz="17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00"/>
                    </a:solidFill>
                  </a:tcPr>
                </a:tc>
              </a:tr>
            </a:tbl>
          </a:graphicData>
        </a:graphic>
      </p:graphicFrame>
      <p:sp>
        <p:nvSpPr>
          <p:cNvPr id="492" name="Google Shape;492;p4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493" name="Google Shape;493;p4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494" name="Google Shape;494;p4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graphicFrame>
        <p:nvGraphicFramePr>
          <p:cNvPr id="500" name="Google Shape;500;p44"/>
          <p:cNvGraphicFramePr/>
          <p:nvPr/>
        </p:nvGraphicFramePr>
        <p:xfrm>
          <a:off x="586740" y="939397"/>
          <a:ext cx="3000000" cy="3000000"/>
        </p:xfrm>
        <a:graphic>
          <a:graphicData uri="http://schemas.openxmlformats.org/drawingml/2006/table">
            <a:tbl>
              <a:tblPr>
                <a:noFill/>
                <a:tableStyleId>{F765445B-B0E8-42B0-95B1-2AFD7D39FEC8}</a:tableStyleId>
              </a:tblPr>
              <a:tblGrid>
                <a:gridCol w="1173475"/>
                <a:gridCol w="7627625"/>
              </a:tblGrid>
              <a:tr h="763700">
                <a:tc gridSpan="2">
                  <a:txBody>
                    <a:bodyPr/>
                    <a:lstStyle/>
                    <a:p>
                      <a:pPr indent="0" lvl="0" marL="0" marR="0" rtl="0" algn="l">
                        <a:spcBef>
                          <a:spcPts val="0"/>
                        </a:spcBef>
                        <a:spcAft>
                          <a:spcPts val="0"/>
                        </a:spcAft>
                        <a:buNone/>
                      </a:pPr>
                      <a:r>
                        <a:rPr lang="en-US" sz="1400" u="none" cap="none" strike="noStrike">
                          <a:solidFill>
                            <a:srgbClr val="222222"/>
                          </a:solidFill>
                          <a:latin typeface="Open Sans"/>
                          <a:ea typeface="Open Sans"/>
                          <a:cs typeface="Open Sans"/>
                          <a:sym typeface="Open Sans"/>
                        </a:rPr>
                        <a:t>The RE in which any number of 0′s is followed by any number of 1′s followed by any number of 2′s is</a:t>
                      </a:r>
                      <a:endParaRPr sz="1400" u="none" cap="none" strike="noStrike"/>
                    </a:p>
                  </a:txBody>
                  <a:tcPr marT="59675" marB="59675" marR="78750" marL="78750" anchor="ctr">
                    <a:lnL cap="flat" cmpd="sng" w="9525">
                      <a:solidFill>
                        <a:srgbClr val="666666"/>
                      </a:solidFill>
                      <a:prstDash val="solid"/>
                      <a:round/>
                      <a:headEnd len="sm" w="sm" type="none"/>
                      <a:tailEnd len="sm" w="sm" type="none"/>
                    </a:lnL>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5EECC"/>
                    </a:solidFill>
                  </a:tcPr>
                </a:tc>
                <a:tc hMerge="1"/>
              </a:tr>
              <a:tr h="335225">
                <a:tc>
                  <a:txBody>
                    <a:bodyPr/>
                    <a:lstStyle/>
                    <a:p>
                      <a:pPr indent="0" lvl="0" marL="0" marR="0" rtl="0" algn="l">
                        <a:spcBef>
                          <a:spcPts val="0"/>
                        </a:spcBef>
                        <a:spcAft>
                          <a:spcPts val="0"/>
                        </a:spcAft>
                        <a:buNone/>
                      </a:pPr>
                      <a:r>
                        <a:rPr b="1" lang="en-US" sz="1400" u="none" cap="none" strike="noStrike"/>
                        <a:t>a.</a:t>
                      </a:r>
                      <a:endParaRPr sz="14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u="none" cap="none" strike="noStrike">
                          <a:solidFill>
                            <a:srgbClr val="222222"/>
                          </a:solidFill>
                          <a:latin typeface="Open Sans"/>
                          <a:ea typeface="Open Sans"/>
                          <a:cs typeface="Open Sans"/>
                          <a:sym typeface="Open Sans"/>
                        </a:rPr>
                        <a:t>(0+1+2)*</a:t>
                      </a:r>
                      <a:endParaRPr sz="14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35225">
                <a:tc>
                  <a:txBody>
                    <a:bodyPr/>
                    <a:lstStyle/>
                    <a:p>
                      <a:pPr indent="0" lvl="0" marL="0" marR="0" rtl="0" algn="l">
                        <a:spcBef>
                          <a:spcPts val="0"/>
                        </a:spcBef>
                        <a:spcAft>
                          <a:spcPts val="0"/>
                        </a:spcAft>
                        <a:buNone/>
                      </a:pPr>
                      <a:r>
                        <a:rPr b="1" lang="en-US" sz="1400" u="none" cap="none" strike="noStrike"/>
                        <a:t>b.</a:t>
                      </a:r>
                      <a:endParaRPr sz="14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lang="en-US" sz="1400" u="none" cap="none" strike="noStrike">
                          <a:solidFill>
                            <a:srgbClr val="222222"/>
                          </a:solidFill>
                          <a:latin typeface="Open Sans"/>
                          <a:ea typeface="Open Sans"/>
                          <a:cs typeface="Open Sans"/>
                          <a:sym typeface="Open Sans"/>
                        </a:rPr>
                        <a:t>0*1*2*</a:t>
                      </a:r>
                      <a:endParaRPr sz="14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00"/>
                    </a:solidFill>
                  </a:tcPr>
                </a:tc>
              </a:tr>
              <a:tr h="335225">
                <a:tc>
                  <a:txBody>
                    <a:bodyPr/>
                    <a:lstStyle/>
                    <a:p>
                      <a:pPr indent="0" lvl="0" marL="0" marR="0" rtl="0" algn="l">
                        <a:spcBef>
                          <a:spcPts val="0"/>
                        </a:spcBef>
                        <a:spcAft>
                          <a:spcPts val="0"/>
                        </a:spcAft>
                        <a:buNone/>
                      </a:pPr>
                      <a:r>
                        <a:rPr b="1" lang="en-US" sz="1400" u="none" cap="none" strike="noStrike"/>
                        <a:t>c.</a:t>
                      </a:r>
                      <a:endParaRPr sz="14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1400" u="none" cap="none" strike="noStrike">
                          <a:solidFill>
                            <a:srgbClr val="222222"/>
                          </a:solidFill>
                          <a:latin typeface="Open Sans"/>
                          <a:ea typeface="Open Sans"/>
                          <a:cs typeface="Open Sans"/>
                          <a:sym typeface="Open Sans"/>
                        </a:rPr>
                        <a:t>0* + 1 + 2</a:t>
                      </a:r>
                      <a:endParaRPr sz="14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335225">
                <a:tc>
                  <a:txBody>
                    <a:bodyPr/>
                    <a:lstStyle/>
                    <a:p>
                      <a:pPr indent="0" lvl="0" marL="0" marR="0" rtl="0" algn="l">
                        <a:spcBef>
                          <a:spcPts val="0"/>
                        </a:spcBef>
                        <a:spcAft>
                          <a:spcPts val="0"/>
                        </a:spcAft>
                        <a:buNone/>
                      </a:pPr>
                      <a:r>
                        <a:rPr b="1" lang="en-US" sz="1400" u="none" cap="none" strike="noStrike"/>
                        <a:t>d.</a:t>
                      </a:r>
                      <a:endParaRPr sz="14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1400" u="none" cap="none" strike="noStrike">
                          <a:solidFill>
                            <a:srgbClr val="222222"/>
                          </a:solidFill>
                          <a:latin typeface="Open Sans"/>
                          <a:ea typeface="Open Sans"/>
                          <a:cs typeface="Open Sans"/>
                          <a:sym typeface="Open Sans"/>
                        </a:rPr>
                        <a:t>(0+1)*2*</a:t>
                      </a:r>
                      <a:endParaRPr sz="14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bl>
          </a:graphicData>
        </a:graphic>
      </p:graphicFrame>
      <p:sp>
        <p:nvSpPr>
          <p:cNvPr id="501" name="Google Shape;501;p4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502" name="Google Shape;502;p4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503" name="Google Shape;503;p4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graphicFrame>
        <p:nvGraphicFramePr>
          <p:cNvPr id="509" name="Google Shape;509;p45"/>
          <p:cNvGraphicFramePr/>
          <p:nvPr/>
        </p:nvGraphicFramePr>
        <p:xfrm>
          <a:off x="560548" y="1206500"/>
          <a:ext cx="3000000" cy="3000000"/>
        </p:xfrm>
        <a:graphic>
          <a:graphicData uri="http://schemas.openxmlformats.org/drawingml/2006/table">
            <a:tbl>
              <a:tblPr>
                <a:noFill/>
                <a:tableStyleId>{F765445B-B0E8-42B0-95B1-2AFD7D39FEC8}</a:tableStyleId>
              </a:tblPr>
              <a:tblGrid>
                <a:gridCol w="1283500"/>
                <a:gridCol w="7517600"/>
              </a:tblGrid>
              <a:tr h="763700">
                <a:tc gridSpan="2">
                  <a:txBody>
                    <a:bodyPr/>
                    <a:lstStyle/>
                    <a:p>
                      <a:pPr indent="0" lvl="0" marL="0" marR="0" rtl="0" algn="l">
                        <a:spcBef>
                          <a:spcPts val="0"/>
                        </a:spcBef>
                        <a:spcAft>
                          <a:spcPts val="0"/>
                        </a:spcAft>
                        <a:buNone/>
                      </a:pPr>
                      <a:r>
                        <a:rPr lang="en-US" sz="2000" u="none" cap="none" strike="noStrike">
                          <a:solidFill>
                            <a:srgbClr val="222222"/>
                          </a:solidFill>
                          <a:latin typeface="Open Sans"/>
                          <a:ea typeface="Open Sans"/>
                          <a:cs typeface="Open Sans"/>
                          <a:sym typeface="Open Sans"/>
                        </a:rPr>
                        <a:t>What is the Regular Expression Matching Zero or More Specific Characters ?</a:t>
                      </a:r>
                      <a:endParaRPr sz="2000" u="none" cap="none" strike="noStrike"/>
                    </a:p>
                  </a:txBody>
                  <a:tcPr marT="59675" marB="59675" marR="78750" marL="78750" anchor="ctr">
                    <a:lnL cap="flat" cmpd="sng" w="9525">
                      <a:solidFill>
                        <a:srgbClr val="666666"/>
                      </a:solidFill>
                      <a:prstDash val="solid"/>
                      <a:round/>
                      <a:headEnd len="sm" w="sm" type="none"/>
                      <a:tailEnd len="sm" w="sm" type="none"/>
                    </a:lnL>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5EECC"/>
                    </a:solidFill>
                  </a:tcPr>
                </a:tc>
                <a:tc hMerge="1"/>
              </a:tr>
              <a:tr h="424125">
                <a:tc>
                  <a:txBody>
                    <a:bodyPr/>
                    <a:lstStyle/>
                    <a:p>
                      <a:pPr indent="0" lvl="0" marL="0" marR="0" rtl="0" algn="l">
                        <a:spcBef>
                          <a:spcPts val="0"/>
                        </a:spcBef>
                        <a:spcAft>
                          <a:spcPts val="0"/>
                        </a:spcAft>
                        <a:buNone/>
                      </a:pPr>
                      <a:r>
                        <a:rPr b="1" lang="en-US" sz="2000" u="none" cap="none" strike="noStrike"/>
                        <a:t>a.</a:t>
                      </a:r>
                      <a:endParaRPr sz="20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US" sz="2000" u="none" cap="none" strike="noStrike">
                          <a:solidFill>
                            <a:srgbClr val="222222"/>
                          </a:solidFill>
                          <a:latin typeface="Open Sans"/>
                          <a:ea typeface="Open Sans"/>
                          <a:cs typeface="Open Sans"/>
                          <a:sym typeface="Open Sans"/>
                        </a:rPr>
                        <a:t>x</a:t>
                      </a:r>
                      <a:endParaRPr sz="20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FF"/>
                    </a:solidFill>
                  </a:tcPr>
                </a:tc>
              </a:tr>
              <a:tr h="424125">
                <a:tc>
                  <a:txBody>
                    <a:bodyPr/>
                    <a:lstStyle/>
                    <a:p>
                      <a:pPr indent="0" lvl="0" marL="0" marR="0" rtl="0" algn="l">
                        <a:spcBef>
                          <a:spcPts val="0"/>
                        </a:spcBef>
                        <a:spcAft>
                          <a:spcPts val="0"/>
                        </a:spcAft>
                        <a:buNone/>
                      </a:pPr>
                      <a:r>
                        <a:rPr b="1" lang="en-US" sz="2000" u="none" cap="none" strike="noStrike"/>
                        <a:t>b.</a:t>
                      </a:r>
                      <a:endParaRPr sz="20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2000" u="none" cap="none" strike="noStrike">
                          <a:solidFill>
                            <a:srgbClr val="222222"/>
                          </a:solidFill>
                          <a:latin typeface="Open Sans"/>
                          <a:ea typeface="Open Sans"/>
                          <a:cs typeface="Open Sans"/>
                          <a:sym typeface="Open Sans"/>
                        </a:rPr>
                        <a:t>#</a:t>
                      </a:r>
                      <a:endParaRPr sz="20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r h="424125">
                <a:tc>
                  <a:txBody>
                    <a:bodyPr/>
                    <a:lstStyle/>
                    <a:p>
                      <a:pPr indent="0" lvl="0" marL="0" marR="0" rtl="0" algn="l">
                        <a:spcBef>
                          <a:spcPts val="0"/>
                        </a:spcBef>
                        <a:spcAft>
                          <a:spcPts val="0"/>
                        </a:spcAft>
                        <a:buNone/>
                      </a:pPr>
                      <a:r>
                        <a:rPr b="1" lang="en-US" sz="2000" u="none" cap="none" strike="noStrike"/>
                        <a:t>c.</a:t>
                      </a:r>
                      <a:endParaRPr sz="20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lang="en-US" sz="2000" u="none" cap="none" strike="noStrike">
                          <a:solidFill>
                            <a:srgbClr val="222222"/>
                          </a:solidFill>
                          <a:latin typeface="Open Sans"/>
                          <a:ea typeface="Open Sans"/>
                          <a:cs typeface="Open Sans"/>
                          <a:sym typeface="Open Sans"/>
                        </a:rPr>
                        <a:t>*</a:t>
                      </a:r>
                      <a:endParaRPr sz="20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F00"/>
                    </a:solidFill>
                  </a:tcPr>
                </a:tc>
              </a:tr>
              <a:tr h="424125">
                <a:tc>
                  <a:txBody>
                    <a:bodyPr/>
                    <a:lstStyle/>
                    <a:p>
                      <a:pPr indent="0" lvl="0" marL="0" marR="0" rtl="0" algn="l">
                        <a:spcBef>
                          <a:spcPts val="0"/>
                        </a:spcBef>
                        <a:spcAft>
                          <a:spcPts val="0"/>
                        </a:spcAft>
                        <a:buNone/>
                      </a:pPr>
                      <a:r>
                        <a:rPr b="1" lang="en-US" sz="2000" u="none" cap="none" strike="noStrike"/>
                        <a:t>d.</a:t>
                      </a:r>
                      <a:endParaRPr sz="20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US" sz="2000" u="none" cap="none" strike="noStrike">
                          <a:solidFill>
                            <a:srgbClr val="222222"/>
                          </a:solidFill>
                          <a:latin typeface="Open Sans"/>
                          <a:ea typeface="Open Sans"/>
                          <a:cs typeface="Open Sans"/>
                          <a:sym typeface="Open Sans"/>
                        </a:rPr>
                        <a:t>&amp;</a:t>
                      </a:r>
                      <a:endParaRPr sz="2000" u="none" cap="none" strike="noStrike"/>
                    </a:p>
                  </a:txBody>
                  <a:tcPr marT="59675" marB="59675" marR="78750" marL="787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9F9F9"/>
                    </a:solidFill>
                  </a:tcPr>
                </a:tc>
              </a:tr>
            </a:tbl>
          </a:graphicData>
        </a:graphic>
      </p:graphicFrame>
      <p:sp>
        <p:nvSpPr>
          <p:cNvPr id="510" name="Google Shape;510;p4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511" name="Google Shape;511;p4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512" name="Google Shape;512;p4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Question</a:t>
            </a:r>
            <a:endParaRPr/>
          </a:p>
        </p:txBody>
      </p:sp>
      <p:sp>
        <p:nvSpPr>
          <p:cNvPr id="518" name="Google Shape;518;p4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Give English descriptions of the languages of the following regular expressions. </a:t>
            </a:r>
            <a:endParaRPr/>
          </a:p>
          <a:p>
            <a:pPr indent="-514350" lvl="0" marL="514350" rtl="0" algn="l">
              <a:spcBef>
                <a:spcPts val="600"/>
              </a:spcBef>
              <a:spcAft>
                <a:spcPts val="0"/>
              </a:spcAft>
              <a:buSzPts val="3000"/>
              <a:buAutoNum type="alphaLcParenBoth"/>
            </a:pPr>
            <a:r>
              <a:rPr lang="en-US"/>
              <a:t>(1 + ε)(00*1)*0* </a:t>
            </a:r>
            <a:endParaRPr/>
          </a:p>
          <a:p>
            <a:pPr indent="-514350" lvl="0" marL="514350" rtl="0" algn="l">
              <a:spcBef>
                <a:spcPts val="600"/>
              </a:spcBef>
              <a:spcAft>
                <a:spcPts val="0"/>
              </a:spcAft>
              <a:buSzPts val="3000"/>
              <a:buAutoNum type="alphaLcParenBoth"/>
            </a:pPr>
            <a:r>
              <a:rPr lang="en-US"/>
              <a:t>(0*1*)*000(0 + 1)*</a:t>
            </a:r>
            <a:endParaRPr/>
          </a:p>
          <a:p>
            <a:pPr indent="-514350" lvl="0" marL="514350" rtl="0" algn="l">
              <a:spcBef>
                <a:spcPts val="600"/>
              </a:spcBef>
              <a:spcAft>
                <a:spcPts val="0"/>
              </a:spcAft>
              <a:buSzPts val="3000"/>
              <a:buAutoNum type="alphaLcParenBoth"/>
            </a:pPr>
            <a:r>
              <a:rPr lang="en-US"/>
              <a:t> (0 + 10)*1*</a:t>
            </a:r>
            <a:endParaRPr/>
          </a:p>
        </p:txBody>
      </p:sp>
      <p:sp>
        <p:nvSpPr>
          <p:cNvPr id="519" name="Google Shape;519;p4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520" name="Google Shape;520;p4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521" name="Google Shape;521;p4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Answer</a:t>
            </a:r>
            <a:endParaRPr/>
          </a:p>
        </p:txBody>
      </p:sp>
      <p:sp>
        <p:nvSpPr>
          <p:cNvPr id="527" name="Google Shape;527;p4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528" name="Google Shape;528;p4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529" name="Google Shape;529;p4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530" name="Google Shape;530;p4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31" name="Google Shape;531;p47"/>
          <p:cNvPicPr preferRelativeResize="0"/>
          <p:nvPr/>
        </p:nvPicPr>
        <p:blipFill rotWithShape="1">
          <a:blip r:embed="rId3">
            <a:alphaModFix/>
          </a:blip>
          <a:srcRect b="0" l="0" r="0" t="0"/>
          <a:stretch/>
        </p:blipFill>
        <p:spPr>
          <a:xfrm>
            <a:off x="419100" y="1016000"/>
            <a:ext cx="9198121" cy="2794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Homework Problems</a:t>
            </a:r>
            <a:endParaRPr/>
          </a:p>
        </p:txBody>
      </p:sp>
      <p:sp>
        <p:nvSpPr>
          <p:cNvPr id="537" name="Google Shape;537;p4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2400"/>
              <a:buNone/>
            </a:pPr>
            <a:r>
              <a:rPr lang="en-US" sz="2400"/>
              <a:t>Write regular expressions for the following languages. </a:t>
            </a:r>
            <a:endParaRPr sz="2400"/>
          </a:p>
          <a:p>
            <a:pPr indent="-514350" lvl="0" marL="514350" rtl="0" algn="just">
              <a:spcBef>
                <a:spcPts val="480"/>
              </a:spcBef>
              <a:spcAft>
                <a:spcPts val="0"/>
              </a:spcAft>
              <a:buSzPts val="2400"/>
              <a:buAutoNum type="alphaLcParenBoth"/>
            </a:pPr>
            <a:r>
              <a:rPr lang="en-US" sz="2400"/>
              <a:t>The set of strings over alphabet {a, b, c} containing at least one “a” and at least one “b” </a:t>
            </a:r>
            <a:endParaRPr/>
          </a:p>
          <a:p>
            <a:pPr indent="-514350" lvl="0" marL="514350" rtl="0" algn="just">
              <a:spcBef>
                <a:spcPts val="480"/>
              </a:spcBef>
              <a:spcAft>
                <a:spcPts val="0"/>
              </a:spcAft>
              <a:buSzPts val="2400"/>
              <a:buAutoNum type="alphaLcParenBoth"/>
            </a:pPr>
            <a:r>
              <a:rPr lang="en-US" sz="2400"/>
              <a:t>The set of strings of 0’s and 1’s whose tenth symbol from the right end is 1. </a:t>
            </a:r>
            <a:endParaRPr sz="2400"/>
          </a:p>
          <a:p>
            <a:pPr indent="-514350" lvl="0" marL="514350" rtl="0" algn="just">
              <a:spcBef>
                <a:spcPts val="480"/>
              </a:spcBef>
              <a:spcAft>
                <a:spcPts val="0"/>
              </a:spcAft>
              <a:buSzPts val="2400"/>
              <a:buAutoNum type="alphaLcParenBoth"/>
            </a:pPr>
            <a:r>
              <a:rPr lang="en-US" sz="2400"/>
              <a:t>The set of strings of 0’s and 1’s with at most one pair of consecutive 1’s.</a:t>
            </a:r>
            <a:endParaRPr/>
          </a:p>
        </p:txBody>
      </p:sp>
      <p:sp>
        <p:nvSpPr>
          <p:cNvPr id="538" name="Google Shape;538;p4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539" name="Google Shape;539;p4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540" name="Google Shape;540;p4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Answer</a:t>
            </a:r>
            <a:endParaRPr/>
          </a:p>
        </p:txBody>
      </p:sp>
      <p:pic>
        <p:nvPicPr>
          <p:cNvPr id="546" name="Google Shape;546;p49"/>
          <p:cNvPicPr preferRelativeResize="0"/>
          <p:nvPr>
            <p:ph idx="1" type="body"/>
          </p:nvPr>
        </p:nvPicPr>
        <p:blipFill rotWithShape="1">
          <a:blip r:embed="rId3">
            <a:alphaModFix/>
          </a:blip>
          <a:srcRect b="0" l="0" r="0" t="0"/>
          <a:stretch/>
        </p:blipFill>
        <p:spPr>
          <a:xfrm>
            <a:off x="459700" y="1016000"/>
            <a:ext cx="8999736" cy="2222500"/>
          </a:xfrm>
          <a:prstGeom prst="rect">
            <a:avLst/>
          </a:prstGeom>
          <a:noFill/>
          <a:ln>
            <a:noFill/>
          </a:ln>
        </p:spPr>
      </p:pic>
      <p:sp>
        <p:nvSpPr>
          <p:cNvPr id="547" name="Google Shape;547;p4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548" name="Google Shape;548;p4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549" name="Google Shape;549;p4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550" name="Google Shape;550;p49"/>
          <p:cNvCxnSpPr/>
          <p:nvPr/>
        </p:nvCxnSpPr>
        <p:spPr>
          <a:xfrm>
            <a:off x="3268980" y="3008313"/>
            <a:ext cx="167640" cy="0"/>
          </a:xfrm>
          <a:prstGeom prst="straightConnector1">
            <a:avLst/>
          </a:prstGeom>
          <a:solidFill>
            <a:schemeClr val="accent1"/>
          </a:solidFill>
          <a:ln cap="flat" cmpd="sng" w="9525">
            <a:solidFill>
              <a:srgbClr val="FF0000"/>
            </a:solidFill>
            <a:prstDash val="solid"/>
            <a:round/>
            <a:headEnd len="sm" w="sm" type="none"/>
            <a:tailEnd len="sm" w="sm" type="none"/>
          </a:ln>
        </p:spPr>
      </p:cxnSp>
      <p:sp>
        <p:nvSpPr>
          <p:cNvPr id="551" name="Google Shape;551;p49"/>
          <p:cNvSpPr txBox="1"/>
          <p:nvPr/>
        </p:nvSpPr>
        <p:spPr>
          <a:xfrm>
            <a:off x="3141757" y="3020222"/>
            <a:ext cx="4122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01</a:t>
            </a:r>
            <a:endParaRPr sz="1400">
              <a:solidFill>
                <a:schemeClr val="dk1"/>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solidFill>
                  <a:schemeClr val="dk1"/>
                </a:solidFill>
              </a:rPr>
              <a:t>Operators of Regular Expressions (RE)</a:t>
            </a:r>
            <a:endParaRPr sz="2800"/>
          </a:p>
        </p:txBody>
      </p:sp>
      <p:sp>
        <p:nvSpPr>
          <p:cNvPr id="139" name="Google Shape;139;p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SzPts val="3000"/>
              <a:buAutoNum type="arabicPeriod"/>
            </a:pPr>
            <a:r>
              <a:rPr b="1" lang="en-US"/>
              <a:t>Union</a:t>
            </a:r>
            <a:r>
              <a:rPr lang="en-US"/>
              <a:t>   +   U</a:t>
            </a:r>
            <a:endParaRPr/>
          </a:p>
          <a:p>
            <a:pPr indent="0" lvl="0" marL="0" rtl="0" algn="l">
              <a:spcBef>
                <a:spcPts val="600"/>
              </a:spcBef>
              <a:spcAft>
                <a:spcPts val="0"/>
              </a:spcAft>
              <a:buSzPts val="3000"/>
              <a:buNone/>
            </a:pPr>
            <a:r>
              <a:rPr lang="en-US"/>
              <a:t>Example:</a:t>
            </a:r>
            <a:endParaRPr/>
          </a:p>
          <a:p>
            <a:pPr indent="0" lvl="0" marL="0" rtl="0" algn="l">
              <a:spcBef>
                <a:spcPts val="600"/>
              </a:spcBef>
              <a:spcAft>
                <a:spcPts val="0"/>
              </a:spcAft>
              <a:buSzPts val="3000"/>
              <a:buNone/>
            </a:pPr>
            <a:r>
              <a:rPr lang="en-US"/>
              <a:t>L ={001, 10, 111}  M= { ε , 001}</a:t>
            </a:r>
            <a:endParaRPr/>
          </a:p>
          <a:p>
            <a:pPr indent="0" lvl="0" marL="0" rtl="0" algn="l">
              <a:spcBef>
                <a:spcPts val="600"/>
              </a:spcBef>
              <a:spcAft>
                <a:spcPts val="0"/>
              </a:spcAft>
              <a:buSzPts val="3000"/>
              <a:buNone/>
            </a:pPr>
            <a:r>
              <a:t/>
            </a:r>
            <a:endParaRPr/>
          </a:p>
          <a:p>
            <a:pPr indent="0" lvl="0" marL="0" rtl="0" algn="l">
              <a:spcBef>
                <a:spcPts val="600"/>
              </a:spcBef>
              <a:spcAft>
                <a:spcPts val="0"/>
              </a:spcAft>
              <a:buSzPts val="3000"/>
              <a:buNone/>
            </a:pPr>
            <a:r>
              <a:rPr lang="en-US"/>
              <a:t>L U M or L+M = { ε , 001, 10, 111}</a:t>
            </a:r>
            <a:endParaRPr/>
          </a:p>
          <a:p>
            <a:pPr indent="0" lvl="0" marL="0" rtl="0" algn="l">
              <a:spcBef>
                <a:spcPts val="600"/>
              </a:spcBef>
              <a:spcAft>
                <a:spcPts val="0"/>
              </a:spcAft>
              <a:buSzPts val="3000"/>
              <a:buNone/>
            </a:pPr>
            <a:r>
              <a:t/>
            </a:r>
            <a:endParaRPr/>
          </a:p>
          <a:p>
            <a:pPr indent="0" lvl="0" marL="0" rtl="0" algn="l">
              <a:spcBef>
                <a:spcPts val="600"/>
              </a:spcBef>
              <a:spcAft>
                <a:spcPts val="0"/>
              </a:spcAft>
              <a:buSzPts val="3000"/>
              <a:buNone/>
            </a:pPr>
            <a:r>
              <a:rPr lang="en-US"/>
              <a:t>L U M or L+M is a set of all strings that are either in L or M or both.</a:t>
            </a:r>
            <a:endParaRPr/>
          </a:p>
        </p:txBody>
      </p:sp>
      <p:sp>
        <p:nvSpPr>
          <p:cNvPr id="140" name="Google Shape;140;p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41" name="Google Shape;141;p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42" name="Google Shape;142;p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Homework Problems</a:t>
            </a:r>
            <a:endParaRPr/>
          </a:p>
        </p:txBody>
      </p:sp>
      <p:sp>
        <p:nvSpPr>
          <p:cNvPr id="557" name="Google Shape;557;p5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Write regular expressions for the following languages over the alphabet Σ = {a, b}: </a:t>
            </a:r>
            <a:endParaRPr sz="2000"/>
          </a:p>
          <a:p>
            <a:pPr indent="0" lvl="0" marL="0" rtl="0" algn="l">
              <a:spcBef>
                <a:spcPts val="400"/>
              </a:spcBef>
              <a:spcAft>
                <a:spcPts val="0"/>
              </a:spcAft>
              <a:buSzPts val="2000"/>
              <a:buNone/>
            </a:pPr>
            <a:r>
              <a:rPr lang="en-US" sz="2000"/>
              <a:t>(a) All strings that do not end with “aa”</a:t>
            </a:r>
            <a:endParaRPr/>
          </a:p>
          <a:p>
            <a:pPr indent="0" lvl="0" marL="0" rtl="0" algn="l">
              <a:spcBef>
                <a:spcPts val="400"/>
              </a:spcBef>
              <a:spcAft>
                <a:spcPts val="0"/>
              </a:spcAft>
              <a:buSzPts val="2000"/>
              <a:buNone/>
            </a:pPr>
            <a:r>
              <a:rPr lang="en-US" sz="2000"/>
              <a:t>(b) All strings that contain an even number of b’s</a:t>
            </a:r>
            <a:endParaRPr/>
          </a:p>
          <a:p>
            <a:pPr indent="0" lvl="0" marL="0" rtl="0" algn="l">
              <a:spcBef>
                <a:spcPts val="400"/>
              </a:spcBef>
              <a:spcAft>
                <a:spcPts val="0"/>
              </a:spcAft>
              <a:buSzPts val="2000"/>
              <a:buNone/>
            </a:pPr>
            <a:r>
              <a:rPr lang="en-US" sz="2000"/>
              <a:t>(c) All strings which do not contain the substring ba</a:t>
            </a:r>
            <a:endParaRPr sz="2000"/>
          </a:p>
        </p:txBody>
      </p:sp>
      <p:sp>
        <p:nvSpPr>
          <p:cNvPr id="558" name="Google Shape;558;p5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559" name="Google Shape;559;p5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560" name="Google Shape;560;p5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Answer</a:t>
            </a:r>
            <a:endParaRPr/>
          </a:p>
        </p:txBody>
      </p:sp>
      <p:sp>
        <p:nvSpPr>
          <p:cNvPr id="566" name="Google Shape;566;p5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567" name="Google Shape;567;p5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568" name="Google Shape;568;p5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569" name="Google Shape;569;p5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70" name="Google Shape;570;p51"/>
          <p:cNvPicPr preferRelativeResize="0"/>
          <p:nvPr/>
        </p:nvPicPr>
        <p:blipFill rotWithShape="1">
          <a:blip r:embed="rId3">
            <a:alphaModFix/>
          </a:blip>
          <a:srcRect b="0" l="0" r="0" t="0"/>
          <a:stretch/>
        </p:blipFill>
        <p:spPr>
          <a:xfrm>
            <a:off x="632145" y="1016000"/>
            <a:ext cx="8653399" cy="2730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2"/>
          <p:cNvSpPr txBox="1"/>
          <p:nvPr>
            <p:ph type="ctrTitle"/>
          </p:nvPr>
        </p:nvSpPr>
        <p:spPr>
          <a:xfrm>
            <a:off x="754380" y="825500"/>
            <a:ext cx="854964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Finite Automata to Regular Expressions</a:t>
            </a:r>
            <a:endParaRPr/>
          </a:p>
        </p:txBody>
      </p:sp>
      <p:sp>
        <p:nvSpPr>
          <p:cNvPr id="577" name="Google Shape;577;p52"/>
          <p:cNvSpPr txBox="1"/>
          <p:nvPr>
            <p:ph idx="1" type="subTitle"/>
          </p:nvPr>
        </p:nvSpPr>
        <p:spPr>
          <a:xfrm>
            <a:off x="1005840" y="2667000"/>
            <a:ext cx="7711440" cy="133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Font typeface="Noto Sans Symbols"/>
              <a:buNone/>
            </a:pPr>
            <a:r>
              <a:rPr lang="en-US" sz="1600"/>
              <a:t>Two methods</a:t>
            </a:r>
            <a:endParaRPr/>
          </a:p>
          <a:p>
            <a:pPr indent="0" lvl="0" marL="0" rtl="0" algn="l">
              <a:spcBef>
                <a:spcPts val="320"/>
              </a:spcBef>
              <a:spcAft>
                <a:spcPts val="0"/>
              </a:spcAft>
              <a:buSzPts val="1600"/>
              <a:buFont typeface="Noto Sans Symbols"/>
              <a:buNone/>
            </a:pPr>
            <a:r>
              <a:rPr lang="en-US" sz="1600"/>
              <a:t>1. By Kleene’s Theorem</a:t>
            </a:r>
            <a:endParaRPr/>
          </a:p>
          <a:p>
            <a:pPr indent="0" lvl="0" marL="0" rtl="0" algn="l">
              <a:spcBef>
                <a:spcPts val="320"/>
              </a:spcBef>
              <a:spcAft>
                <a:spcPts val="0"/>
              </a:spcAft>
              <a:buSzPts val="1600"/>
              <a:buFont typeface="Noto Sans Symbols"/>
              <a:buNone/>
            </a:pPr>
            <a:r>
              <a:rPr lang="en-US" sz="1600"/>
              <a:t>2. By Eliminating States</a:t>
            </a:r>
            <a:endParaRPr/>
          </a:p>
          <a:p>
            <a:pPr indent="0" lvl="0" marL="0" rtl="0" algn="l">
              <a:spcBef>
                <a:spcPts val="320"/>
              </a:spcBef>
              <a:spcAft>
                <a:spcPts val="0"/>
              </a:spcAft>
              <a:buSzPts val="1600"/>
              <a:buFont typeface="Noto Sans Symbols"/>
              <a:buNone/>
            </a:pPr>
            <a:r>
              <a:rPr lang="en-US" sz="1600"/>
              <a:t>       i. Without loops between States</a:t>
            </a:r>
            <a:endParaRPr/>
          </a:p>
          <a:p>
            <a:pPr indent="0" lvl="0" marL="0" rtl="0" algn="l">
              <a:spcBef>
                <a:spcPts val="320"/>
              </a:spcBef>
              <a:spcAft>
                <a:spcPts val="0"/>
              </a:spcAft>
              <a:buSzPts val="1600"/>
              <a:buFont typeface="Noto Sans Symbols"/>
              <a:buNone/>
            </a:pPr>
            <a:r>
              <a:rPr lang="en-US" sz="1600"/>
              <a:t>       ii. With loops between States</a:t>
            </a:r>
            <a:endParaRPr/>
          </a:p>
        </p:txBody>
      </p:sp>
      <p:sp>
        <p:nvSpPr>
          <p:cNvPr id="578" name="Google Shape;578;p52"/>
          <p:cNvSpPr txBox="1"/>
          <p:nvPr>
            <p:ph idx="10" type="dt"/>
          </p:nvPr>
        </p:nvSpPr>
        <p:spPr>
          <a:xfrm>
            <a:off x="754380" y="5207000"/>
            <a:ext cx="2095500" cy="38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579" name="Google Shape;579;p52"/>
          <p:cNvSpPr txBox="1"/>
          <p:nvPr>
            <p:ph idx="11" type="ftr"/>
          </p:nvPr>
        </p:nvSpPr>
        <p:spPr>
          <a:xfrm>
            <a:off x="3436620" y="5207000"/>
            <a:ext cx="3185160" cy="38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580" name="Google Shape;580;p52"/>
          <p:cNvSpPr txBox="1"/>
          <p:nvPr>
            <p:ph idx="12" type="sldNum"/>
          </p:nvPr>
        </p:nvSpPr>
        <p:spPr>
          <a:xfrm>
            <a:off x="7208520" y="5207000"/>
            <a:ext cx="20955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Rough Slide to explain</a:t>
            </a:r>
            <a:br>
              <a:rPr lang="en-US" sz="2400"/>
            </a:br>
            <a:r>
              <a:rPr lang="en-US" sz="2400"/>
              <a:t>Example of finding RE for a given FA</a:t>
            </a:r>
            <a:endParaRPr sz="2400"/>
          </a:p>
        </p:txBody>
      </p:sp>
      <p:sp>
        <p:nvSpPr>
          <p:cNvPr id="586" name="Google Shape;586;p5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587" name="Google Shape;587;p5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588" name="Google Shape;588;p5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89" name="Google Shape;589;p53"/>
          <p:cNvGrpSpPr/>
          <p:nvPr/>
        </p:nvGrpSpPr>
        <p:grpSpPr>
          <a:xfrm>
            <a:off x="335280" y="1079502"/>
            <a:ext cx="2951232" cy="798283"/>
            <a:chOff x="365062" y="1371600"/>
            <a:chExt cx="2682938" cy="957939"/>
          </a:xfrm>
        </p:grpSpPr>
        <p:sp>
          <p:nvSpPr>
            <p:cNvPr id="590" name="Google Shape;590;p53"/>
            <p:cNvSpPr/>
            <p:nvPr/>
          </p:nvSpPr>
          <p:spPr>
            <a:xfrm>
              <a:off x="2514600" y="151606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91" name="Google Shape;591;p53"/>
            <p:cNvSpPr/>
            <p:nvPr/>
          </p:nvSpPr>
          <p:spPr>
            <a:xfrm>
              <a:off x="2601186" y="1536697"/>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cxnSp>
          <p:nvCxnSpPr>
            <p:cNvPr id="592" name="Google Shape;592;p53"/>
            <p:cNvCxnSpPr/>
            <p:nvPr/>
          </p:nvCxnSpPr>
          <p:spPr>
            <a:xfrm>
              <a:off x="1204912" y="1724024"/>
              <a:ext cx="1295400" cy="0"/>
            </a:xfrm>
            <a:prstGeom prst="straightConnector1">
              <a:avLst/>
            </a:prstGeom>
            <a:noFill/>
            <a:ln cap="flat" cmpd="sng" w="9525">
              <a:solidFill>
                <a:schemeClr val="dk1"/>
              </a:solidFill>
              <a:prstDash val="solid"/>
              <a:round/>
              <a:headEnd len="med" w="med" type="none"/>
              <a:tailEnd len="med" w="med" type="triangle"/>
            </a:ln>
          </p:spPr>
        </p:cxnSp>
        <p:sp>
          <p:nvSpPr>
            <p:cNvPr id="593" name="Google Shape;593;p53"/>
            <p:cNvSpPr txBox="1"/>
            <p:nvPr/>
          </p:nvSpPr>
          <p:spPr>
            <a:xfrm>
              <a:off x="1676400" y="1371600"/>
              <a:ext cx="262602"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a</a:t>
              </a:r>
              <a:endParaRPr sz="2000">
                <a:solidFill>
                  <a:schemeClr val="dk1"/>
                </a:solidFill>
                <a:latin typeface="Garamond"/>
                <a:ea typeface="Garamond"/>
                <a:cs typeface="Garamond"/>
                <a:sym typeface="Garamond"/>
              </a:endParaRPr>
            </a:p>
          </p:txBody>
        </p:sp>
        <p:sp>
          <p:nvSpPr>
            <p:cNvPr id="594" name="Google Shape;594;p53"/>
            <p:cNvSpPr/>
            <p:nvPr/>
          </p:nvSpPr>
          <p:spPr>
            <a:xfrm>
              <a:off x="674624" y="15240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595" name="Google Shape;595;p53"/>
            <p:cNvCxnSpPr/>
            <p:nvPr/>
          </p:nvCxnSpPr>
          <p:spPr>
            <a:xfrm>
              <a:off x="365062" y="1828800"/>
              <a:ext cx="309562" cy="0"/>
            </a:xfrm>
            <a:prstGeom prst="straightConnector1">
              <a:avLst/>
            </a:prstGeom>
            <a:noFill/>
            <a:ln cap="flat" cmpd="sng" w="9525">
              <a:solidFill>
                <a:schemeClr val="dk1"/>
              </a:solidFill>
              <a:prstDash val="solid"/>
              <a:round/>
              <a:headEnd len="med" w="med" type="none"/>
              <a:tailEnd len="med" w="med" type="triangle"/>
            </a:ln>
          </p:spPr>
        </p:cxnSp>
        <p:sp>
          <p:nvSpPr>
            <p:cNvPr id="596" name="Google Shape;596;p53"/>
            <p:cNvSpPr/>
            <p:nvPr/>
          </p:nvSpPr>
          <p:spPr>
            <a:xfrm>
              <a:off x="2590800" y="160020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97" name="Google Shape;597;p53"/>
            <p:cNvSpPr/>
            <p:nvPr/>
          </p:nvSpPr>
          <p:spPr>
            <a:xfrm>
              <a:off x="808404" y="1561583"/>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cxnSp>
          <p:nvCxnSpPr>
            <p:cNvPr id="598" name="Google Shape;598;p53"/>
            <p:cNvCxnSpPr/>
            <p:nvPr/>
          </p:nvCxnSpPr>
          <p:spPr>
            <a:xfrm>
              <a:off x="1204912" y="1930915"/>
              <a:ext cx="1328736" cy="2599"/>
            </a:xfrm>
            <a:prstGeom prst="straightConnector1">
              <a:avLst/>
            </a:prstGeom>
            <a:noFill/>
            <a:ln cap="flat" cmpd="sng" w="9525">
              <a:solidFill>
                <a:schemeClr val="dk1"/>
              </a:solidFill>
              <a:prstDash val="solid"/>
              <a:round/>
              <a:headEnd len="med" w="med" type="none"/>
              <a:tailEnd len="med" w="med" type="triangle"/>
            </a:ln>
          </p:spPr>
        </p:cxnSp>
        <p:sp>
          <p:nvSpPr>
            <p:cNvPr id="599" name="Google Shape;599;p53"/>
            <p:cNvSpPr txBox="1"/>
            <p:nvPr/>
          </p:nvSpPr>
          <p:spPr>
            <a:xfrm>
              <a:off x="1708181" y="1849407"/>
              <a:ext cx="2873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b</a:t>
              </a:r>
              <a:endParaRPr/>
            </a:p>
          </p:txBody>
        </p:sp>
      </p:grpSp>
      <p:grpSp>
        <p:nvGrpSpPr>
          <p:cNvPr id="600" name="Google Shape;600;p53"/>
          <p:cNvGrpSpPr/>
          <p:nvPr/>
        </p:nvGrpSpPr>
        <p:grpSpPr>
          <a:xfrm>
            <a:off x="5072857" y="1143002"/>
            <a:ext cx="4314983" cy="509373"/>
            <a:chOff x="4611688" y="1371600"/>
            <a:chExt cx="3922712" cy="611248"/>
          </a:xfrm>
        </p:grpSpPr>
        <p:sp>
          <p:nvSpPr>
            <p:cNvPr id="601" name="Google Shape;601;p53"/>
            <p:cNvSpPr/>
            <p:nvPr/>
          </p:nvSpPr>
          <p:spPr>
            <a:xfrm>
              <a:off x="6172200" y="144151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02" name="Google Shape;602;p53"/>
            <p:cNvSpPr/>
            <p:nvPr/>
          </p:nvSpPr>
          <p:spPr>
            <a:xfrm>
              <a:off x="8001000" y="144151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603" name="Google Shape;603;p53"/>
            <p:cNvCxnSpPr/>
            <p:nvPr/>
          </p:nvCxnSpPr>
          <p:spPr>
            <a:xfrm>
              <a:off x="5454651" y="1724086"/>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604" name="Google Shape;604;p53"/>
            <p:cNvSpPr/>
            <p:nvPr/>
          </p:nvSpPr>
          <p:spPr>
            <a:xfrm>
              <a:off x="6248400" y="1476434"/>
              <a:ext cx="336922"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baseline="-25000" sz="1800">
                <a:solidFill>
                  <a:schemeClr val="dk1"/>
                </a:solidFill>
                <a:latin typeface="Garamond"/>
                <a:ea typeface="Garamond"/>
                <a:cs typeface="Garamond"/>
                <a:sym typeface="Garamond"/>
              </a:endParaRPr>
            </a:p>
          </p:txBody>
        </p:sp>
        <p:sp>
          <p:nvSpPr>
            <p:cNvPr id="605" name="Google Shape;605;p53"/>
            <p:cNvSpPr/>
            <p:nvPr/>
          </p:nvSpPr>
          <p:spPr>
            <a:xfrm>
              <a:off x="8077200" y="1476434"/>
              <a:ext cx="336922"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cxnSp>
          <p:nvCxnSpPr>
            <p:cNvPr id="606" name="Google Shape;606;p53"/>
            <p:cNvCxnSpPr/>
            <p:nvPr/>
          </p:nvCxnSpPr>
          <p:spPr>
            <a:xfrm>
              <a:off x="6705600" y="1746310"/>
              <a:ext cx="1295400" cy="0"/>
            </a:xfrm>
            <a:prstGeom prst="straightConnector1">
              <a:avLst/>
            </a:prstGeom>
            <a:noFill/>
            <a:ln cap="flat" cmpd="sng" w="9525">
              <a:solidFill>
                <a:schemeClr val="dk1"/>
              </a:solidFill>
              <a:prstDash val="solid"/>
              <a:round/>
              <a:headEnd len="med" w="med" type="none"/>
              <a:tailEnd len="med" w="med" type="triangle"/>
            </a:ln>
          </p:spPr>
        </p:cxnSp>
        <p:sp>
          <p:nvSpPr>
            <p:cNvPr id="607" name="Google Shape;607;p53"/>
            <p:cNvSpPr txBox="1"/>
            <p:nvPr/>
          </p:nvSpPr>
          <p:spPr>
            <a:xfrm>
              <a:off x="7086600" y="1449448"/>
              <a:ext cx="2873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b</a:t>
              </a:r>
              <a:endParaRPr sz="2000">
                <a:solidFill>
                  <a:schemeClr val="dk1"/>
                </a:solidFill>
                <a:latin typeface="Garamond"/>
                <a:ea typeface="Garamond"/>
                <a:cs typeface="Garamond"/>
                <a:sym typeface="Garamond"/>
              </a:endParaRPr>
            </a:p>
          </p:txBody>
        </p:sp>
        <p:sp>
          <p:nvSpPr>
            <p:cNvPr id="608" name="Google Shape;608;p53"/>
            <p:cNvSpPr/>
            <p:nvPr/>
          </p:nvSpPr>
          <p:spPr>
            <a:xfrm>
              <a:off x="4921250" y="1449448"/>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609" name="Google Shape;609;p53"/>
            <p:cNvCxnSpPr/>
            <p:nvPr/>
          </p:nvCxnSpPr>
          <p:spPr>
            <a:xfrm>
              <a:off x="4611688" y="1754248"/>
              <a:ext cx="309562" cy="0"/>
            </a:xfrm>
            <a:prstGeom prst="straightConnector1">
              <a:avLst/>
            </a:prstGeom>
            <a:noFill/>
            <a:ln cap="flat" cmpd="sng" w="9525">
              <a:solidFill>
                <a:schemeClr val="dk1"/>
              </a:solidFill>
              <a:prstDash val="solid"/>
              <a:round/>
              <a:headEnd len="med" w="med" type="none"/>
              <a:tailEnd len="med" w="med" type="triangle"/>
            </a:ln>
          </p:spPr>
        </p:cxnSp>
        <p:sp>
          <p:nvSpPr>
            <p:cNvPr id="610" name="Google Shape;610;p53"/>
            <p:cNvSpPr/>
            <p:nvPr/>
          </p:nvSpPr>
          <p:spPr>
            <a:xfrm>
              <a:off x="4999037" y="1493897"/>
              <a:ext cx="336922"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0</a:t>
              </a:r>
              <a:endParaRPr/>
            </a:p>
          </p:txBody>
        </p:sp>
        <p:sp>
          <p:nvSpPr>
            <p:cNvPr id="611" name="Google Shape;611;p53"/>
            <p:cNvSpPr txBox="1"/>
            <p:nvPr/>
          </p:nvSpPr>
          <p:spPr>
            <a:xfrm>
              <a:off x="5634863" y="1371600"/>
              <a:ext cx="262602"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a</a:t>
              </a:r>
              <a:endParaRPr sz="2000">
                <a:solidFill>
                  <a:schemeClr val="dk1"/>
                </a:solidFill>
                <a:latin typeface="Garamond"/>
                <a:ea typeface="Garamond"/>
                <a:cs typeface="Garamond"/>
                <a:sym typeface="Garamond"/>
              </a:endParaRPr>
            </a:p>
          </p:txBody>
        </p:sp>
        <p:sp>
          <p:nvSpPr>
            <p:cNvPr id="612" name="Google Shape;612;p53"/>
            <p:cNvSpPr/>
            <p:nvPr/>
          </p:nvSpPr>
          <p:spPr>
            <a:xfrm>
              <a:off x="8072007" y="1498662"/>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613" name="Google Shape;613;p53"/>
          <p:cNvGrpSpPr/>
          <p:nvPr/>
        </p:nvGrpSpPr>
        <p:grpSpPr>
          <a:xfrm>
            <a:off x="2308868" y="3454135"/>
            <a:ext cx="4314983" cy="869328"/>
            <a:chOff x="2675" y="2941225"/>
            <a:chExt cx="3922712" cy="1043194"/>
          </a:xfrm>
        </p:grpSpPr>
        <p:grpSp>
          <p:nvGrpSpPr>
            <p:cNvPr id="614" name="Google Shape;614;p53"/>
            <p:cNvGrpSpPr/>
            <p:nvPr/>
          </p:nvGrpSpPr>
          <p:grpSpPr>
            <a:xfrm>
              <a:off x="2675" y="3373171"/>
              <a:ext cx="3922712" cy="611248"/>
              <a:chOff x="4611688" y="1371600"/>
              <a:chExt cx="3922712" cy="611248"/>
            </a:xfrm>
          </p:grpSpPr>
          <p:sp>
            <p:nvSpPr>
              <p:cNvPr id="615" name="Google Shape;615;p53"/>
              <p:cNvSpPr/>
              <p:nvPr/>
            </p:nvSpPr>
            <p:spPr>
              <a:xfrm>
                <a:off x="6172200" y="144151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16" name="Google Shape;616;p53"/>
              <p:cNvSpPr/>
              <p:nvPr/>
            </p:nvSpPr>
            <p:spPr>
              <a:xfrm>
                <a:off x="8001000" y="144151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617" name="Google Shape;617;p53"/>
              <p:cNvCxnSpPr/>
              <p:nvPr/>
            </p:nvCxnSpPr>
            <p:spPr>
              <a:xfrm>
                <a:off x="5454651" y="1724086"/>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618" name="Google Shape;618;p53"/>
              <p:cNvSpPr/>
              <p:nvPr/>
            </p:nvSpPr>
            <p:spPr>
              <a:xfrm>
                <a:off x="6248400" y="1476434"/>
                <a:ext cx="336922"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baseline="-25000" sz="1800">
                  <a:solidFill>
                    <a:schemeClr val="dk1"/>
                  </a:solidFill>
                  <a:latin typeface="Garamond"/>
                  <a:ea typeface="Garamond"/>
                  <a:cs typeface="Garamond"/>
                  <a:sym typeface="Garamond"/>
                </a:endParaRPr>
              </a:p>
            </p:txBody>
          </p:sp>
          <p:sp>
            <p:nvSpPr>
              <p:cNvPr id="619" name="Google Shape;619;p53"/>
              <p:cNvSpPr/>
              <p:nvPr/>
            </p:nvSpPr>
            <p:spPr>
              <a:xfrm>
                <a:off x="8077200" y="1476434"/>
                <a:ext cx="336922"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cxnSp>
            <p:nvCxnSpPr>
              <p:cNvPr id="620" name="Google Shape;620;p53"/>
              <p:cNvCxnSpPr/>
              <p:nvPr/>
            </p:nvCxnSpPr>
            <p:spPr>
              <a:xfrm>
                <a:off x="6705600" y="1746310"/>
                <a:ext cx="1295400" cy="0"/>
              </a:xfrm>
              <a:prstGeom prst="straightConnector1">
                <a:avLst/>
              </a:prstGeom>
              <a:noFill/>
              <a:ln cap="flat" cmpd="sng" w="9525">
                <a:solidFill>
                  <a:schemeClr val="dk1"/>
                </a:solidFill>
                <a:prstDash val="solid"/>
                <a:round/>
                <a:headEnd len="med" w="med" type="none"/>
                <a:tailEnd len="med" w="med" type="triangle"/>
              </a:ln>
            </p:spPr>
          </p:cxnSp>
          <p:sp>
            <p:nvSpPr>
              <p:cNvPr id="621" name="Google Shape;621;p53"/>
              <p:cNvSpPr txBox="1"/>
              <p:nvPr/>
            </p:nvSpPr>
            <p:spPr>
              <a:xfrm>
                <a:off x="7086600" y="1449448"/>
                <a:ext cx="265516"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c</a:t>
                </a:r>
                <a:endParaRPr/>
              </a:p>
            </p:txBody>
          </p:sp>
          <p:sp>
            <p:nvSpPr>
              <p:cNvPr id="622" name="Google Shape;622;p53"/>
              <p:cNvSpPr/>
              <p:nvPr/>
            </p:nvSpPr>
            <p:spPr>
              <a:xfrm>
                <a:off x="4921250" y="1449448"/>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623" name="Google Shape;623;p53"/>
              <p:cNvCxnSpPr/>
              <p:nvPr/>
            </p:nvCxnSpPr>
            <p:spPr>
              <a:xfrm>
                <a:off x="4611688" y="1754248"/>
                <a:ext cx="309562" cy="0"/>
              </a:xfrm>
              <a:prstGeom prst="straightConnector1">
                <a:avLst/>
              </a:prstGeom>
              <a:noFill/>
              <a:ln cap="flat" cmpd="sng" w="9525">
                <a:solidFill>
                  <a:schemeClr val="dk1"/>
                </a:solidFill>
                <a:prstDash val="solid"/>
                <a:round/>
                <a:headEnd len="med" w="med" type="none"/>
                <a:tailEnd len="med" w="med" type="triangle"/>
              </a:ln>
            </p:spPr>
          </p:cxnSp>
          <p:sp>
            <p:nvSpPr>
              <p:cNvPr id="624" name="Google Shape;624;p53"/>
              <p:cNvSpPr/>
              <p:nvPr/>
            </p:nvSpPr>
            <p:spPr>
              <a:xfrm>
                <a:off x="4999037" y="1493897"/>
                <a:ext cx="336922"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0</a:t>
                </a:r>
                <a:endParaRPr/>
              </a:p>
            </p:txBody>
          </p:sp>
          <p:sp>
            <p:nvSpPr>
              <p:cNvPr id="625" name="Google Shape;625;p53"/>
              <p:cNvSpPr txBox="1"/>
              <p:nvPr/>
            </p:nvSpPr>
            <p:spPr>
              <a:xfrm>
                <a:off x="5634863" y="1371600"/>
                <a:ext cx="262602"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a</a:t>
                </a:r>
                <a:endParaRPr sz="2000">
                  <a:solidFill>
                    <a:schemeClr val="dk1"/>
                  </a:solidFill>
                  <a:latin typeface="Garamond"/>
                  <a:ea typeface="Garamond"/>
                  <a:cs typeface="Garamond"/>
                  <a:sym typeface="Garamond"/>
                </a:endParaRPr>
              </a:p>
            </p:txBody>
          </p:sp>
          <p:sp>
            <p:nvSpPr>
              <p:cNvPr id="626" name="Google Shape;626;p53"/>
              <p:cNvSpPr/>
              <p:nvPr/>
            </p:nvSpPr>
            <p:spPr>
              <a:xfrm>
                <a:off x="8072007" y="1498662"/>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627" name="Google Shape;627;p53"/>
            <p:cNvSpPr/>
            <p:nvPr/>
          </p:nvSpPr>
          <p:spPr>
            <a:xfrm>
              <a:off x="1502001" y="3004725"/>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28" name="Google Shape;628;p53"/>
            <p:cNvSpPr txBox="1"/>
            <p:nvPr/>
          </p:nvSpPr>
          <p:spPr>
            <a:xfrm>
              <a:off x="1985758" y="2941225"/>
              <a:ext cx="274260"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b</a:t>
              </a:r>
              <a:endParaRPr sz="1800">
                <a:solidFill>
                  <a:schemeClr val="dk1"/>
                </a:solidFill>
                <a:latin typeface="Garamond"/>
                <a:ea typeface="Garamond"/>
                <a:cs typeface="Garamond"/>
                <a:sym typeface="Garamond"/>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Rough Slide to explain</a:t>
            </a:r>
            <a:br>
              <a:rPr lang="en-US" sz="2400"/>
            </a:br>
            <a:r>
              <a:rPr lang="en-US" sz="2400"/>
              <a:t>Example of finding RE for a given FA</a:t>
            </a:r>
            <a:endParaRPr sz="2400"/>
          </a:p>
        </p:txBody>
      </p:sp>
      <p:sp>
        <p:nvSpPr>
          <p:cNvPr id="634" name="Google Shape;634;p5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635" name="Google Shape;635;p5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636" name="Google Shape;636;p5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637" name="Google Shape;637;p54"/>
          <p:cNvGrpSpPr/>
          <p:nvPr/>
        </p:nvGrpSpPr>
        <p:grpSpPr>
          <a:xfrm>
            <a:off x="335280" y="1079500"/>
            <a:ext cx="2951232" cy="880278"/>
            <a:chOff x="304800" y="1295400"/>
            <a:chExt cx="2682938" cy="1056334"/>
          </a:xfrm>
        </p:grpSpPr>
        <p:sp>
          <p:nvSpPr>
            <p:cNvPr id="638" name="Google Shape;638;p54"/>
            <p:cNvSpPr/>
            <p:nvPr/>
          </p:nvSpPr>
          <p:spPr>
            <a:xfrm>
              <a:off x="2454338" y="143986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39" name="Google Shape;639;p54"/>
            <p:cNvSpPr/>
            <p:nvPr/>
          </p:nvSpPr>
          <p:spPr>
            <a:xfrm>
              <a:off x="2540924" y="1460497"/>
              <a:ext cx="336922"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cxnSp>
          <p:nvCxnSpPr>
            <p:cNvPr id="640" name="Google Shape;640;p54"/>
            <p:cNvCxnSpPr/>
            <p:nvPr/>
          </p:nvCxnSpPr>
          <p:spPr>
            <a:xfrm>
              <a:off x="1144650" y="1647824"/>
              <a:ext cx="1295400" cy="0"/>
            </a:xfrm>
            <a:prstGeom prst="straightConnector1">
              <a:avLst/>
            </a:prstGeom>
            <a:noFill/>
            <a:ln cap="flat" cmpd="sng" w="9525">
              <a:solidFill>
                <a:schemeClr val="dk1"/>
              </a:solidFill>
              <a:prstDash val="solid"/>
              <a:round/>
              <a:headEnd len="med" w="med" type="none"/>
              <a:tailEnd len="med" w="med" type="triangle"/>
            </a:ln>
          </p:spPr>
        </p:cxnSp>
        <p:sp>
          <p:nvSpPr>
            <p:cNvPr id="641" name="Google Shape;641;p54"/>
            <p:cNvSpPr txBox="1"/>
            <p:nvPr/>
          </p:nvSpPr>
          <p:spPr>
            <a:xfrm>
              <a:off x="1616138" y="1295400"/>
              <a:ext cx="262602"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a</a:t>
              </a:r>
              <a:endParaRPr sz="2000">
                <a:solidFill>
                  <a:schemeClr val="dk1"/>
                </a:solidFill>
                <a:latin typeface="Garamond"/>
                <a:ea typeface="Garamond"/>
                <a:cs typeface="Garamond"/>
                <a:sym typeface="Garamond"/>
              </a:endParaRPr>
            </a:p>
          </p:txBody>
        </p:sp>
        <p:sp>
          <p:nvSpPr>
            <p:cNvPr id="642" name="Google Shape;642;p54"/>
            <p:cNvSpPr/>
            <p:nvPr/>
          </p:nvSpPr>
          <p:spPr>
            <a:xfrm>
              <a:off x="614362" y="14478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643" name="Google Shape;643;p54"/>
            <p:cNvCxnSpPr/>
            <p:nvPr/>
          </p:nvCxnSpPr>
          <p:spPr>
            <a:xfrm>
              <a:off x="304800" y="1752600"/>
              <a:ext cx="309562" cy="0"/>
            </a:xfrm>
            <a:prstGeom prst="straightConnector1">
              <a:avLst/>
            </a:prstGeom>
            <a:noFill/>
            <a:ln cap="flat" cmpd="sng" w="9525">
              <a:solidFill>
                <a:schemeClr val="dk1"/>
              </a:solidFill>
              <a:prstDash val="solid"/>
              <a:round/>
              <a:headEnd len="med" w="med" type="none"/>
              <a:tailEnd len="med" w="med" type="triangle"/>
            </a:ln>
          </p:spPr>
        </p:cxnSp>
        <p:sp>
          <p:nvSpPr>
            <p:cNvPr id="644" name="Google Shape;644;p54"/>
            <p:cNvSpPr/>
            <p:nvPr/>
          </p:nvSpPr>
          <p:spPr>
            <a:xfrm>
              <a:off x="748142" y="1485383"/>
              <a:ext cx="336922"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sp>
          <p:nvSpPr>
            <p:cNvPr id="645" name="Google Shape;645;p54"/>
            <p:cNvSpPr txBox="1"/>
            <p:nvPr/>
          </p:nvSpPr>
          <p:spPr>
            <a:xfrm>
              <a:off x="1647919" y="1871602"/>
              <a:ext cx="2873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b</a:t>
              </a:r>
              <a:endParaRPr/>
            </a:p>
          </p:txBody>
        </p:sp>
        <p:sp>
          <p:nvSpPr>
            <p:cNvPr id="646" name="Google Shape;646;p54"/>
            <p:cNvSpPr/>
            <p:nvPr/>
          </p:nvSpPr>
          <p:spPr>
            <a:xfrm>
              <a:off x="685800" y="151771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647" name="Google Shape;647;p54"/>
            <p:cNvCxnSpPr>
              <a:stCxn id="638" idx="3"/>
              <a:endCxn id="642" idx="5"/>
            </p:cNvCxnSpPr>
            <p:nvPr/>
          </p:nvCxnSpPr>
          <p:spPr>
            <a:xfrm flipH="1">
              <a:off x="1069653" y="1895147"/>
              <a:ext cx="1462800" cy="7800"/>
            </a:xfrm>
            <a:prstGeom prst="straightConnector1">
              <a:avLst/>
            </a:prstGeom>
            <a:solidFill>
              <a:schemeClr val="accent1"/>
            </a:solidFill>
            <a:ln cap="flat" cmpd="sng" w="9525">
              <a:solidFill>
                <a:schemeClr val="dk1"/>
              </a:solidFill>
              <a:prstDash val="solid"/>
              <a:round/>
              <a:headEnd len="sm" w="sm" type="none"/>
              <a:tailEnd len="med" w="med" type="stealth"/>
            </a:ln>
          </p:spPr>
        </p:cxnSp>
      </p:grpSp>
      <p:grpSp>
        <p:nvGrpSpPr>
          <p:cNvPr id="648" name="Google Shape;648;p54"/>
          <p:cNvGrpSpPr/>
          <p:nvPr/>
        </p:nvGrpSpPr>
        <p:grpSpPr>
          <a:xfrm>
            <a:off x="5362665" y="3389314"/>
            <a:ext cx="2951232" cy="880278"/>
            <a:chOff x="4875150" y="4067176"/>
            <a:chExt cx="2682938" cy="1056334"/>
          </a:xfrm>
        </p:grpSpPr>
        <p:sp>
          <p:nvSpPr>
            <p:cNvPr id="649" name="Google Shape;649;p54"/>
            <p:cNvSpPr/>
            <p:nvPr/>
          </p:nvSpPr>
          <p:spPr>
            <a:xfrm>
              <a:off x="7024688" y="4211638"/>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50" name="Google Shape;650;p54"/>
            <p:cNvSpPr/>
            <p:nvPr/>
          </p:nvSpPr>
          <p:spPr>
            <a:xfrm>
              <a:off x="7111274" y="4232273"/>
              <a:ext cx="336922"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cxnSp>
          <p:nvCxnSpPr>
            <p:cNvPr id="651" name="Google Shape;651;p54"/>
            <p:cNvCxnSpPr/>
            <p:nvPr/>
          </p:nvCxnSpPr>
          <p:spPr>
            <a:xfrm>
              <a:off x="5715000" y="4419600"/>
              <a:ext cx="1295400" cy="0"/>
            </a:xfrm>
            <a:prstGeom prst="straightConnector1">
              <a:avLst/>
            </a:prstGeom>
            <a:noFill/>
            <a:ln cap="flat" cmpd="sng" w="9525">
              <a:solidFill>
                <a:schemeClr val="dk1"/>
              </a:solidFill>
              <a:prstDash val="solid"/>
              <a:round/>
              <a:headEnd len="med" w="med" type="none"/>
              <a:tailEnd len="med" w="med" type="triangle"/>
            </a:ln>
          </p:spPr>
        </p:cxnSp>
        <p:sp>
          <p:nvSpPr>
            <p:cNvPr id="652" name="Google Shape;652;p54"/>
            <p:cNvSpPr txBox="1"/>
            <p:nvPr/>
          </p:nvSpPr>
          <p:spPr>
            <a:xfrm>
              <a:off x="6186488" y="4067176"/>
              <a:ext cx="262602"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a</a:t>
              </a:r>
              <a:endParaRPr sz="2000">
                <a:solidFill>
                  <a:schemeClr val="dk1"/>
                </a:solidFill>
                <a:latin typeface="Garamond"/>
                <a:ea typeface="Garamond"/>
                <a:cs typeface="Garamond"/>
                <a:sym typeface="Garamond"/>
              </a:endParaRPr>
            </a:p>
          </p:txBody>
        </p:sp>
        <p:sp>
          <p:nvSpPr>
            <p:cNvPr id="653" name="Google Shape;653;p54"/>
            <p:cNvSpPr/>
            <p:nvPr/>
          </p:nvSpPr>
          <p:spPr>
            <a:xfrm>
              <a:off x="5184712" y="4219576"/>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654" name="Google Shape;654;p54"/>
            <p:cNvCxnSpPr/>
            <p:nvPr/>
          </p:nvCxnSpPr>
          <p:spPr>
            <a:xfrm>
              <a:off x="4875150" y="4524376"/>
              <a:ext cx="309562" cy="0"/>
            </a:xfrm>
            <a:prstGeom prst="straightConnector1">
              <a:avLst/>
            </a:prstGeom>
            <a:noFill/>
            <a:ln cap="flat" cmpd="sng" w="9525">
              <a:solidFill>
                <a:schemeClr val="dk1"/>
              </a:solidFill>
              <a:prstDash val="solid"/>
              <a:round/>
              <a:headEnd len="med" w="med" type="none"/>
              <a:tailEnd len="med" w="med" type="triangle"/>
            </a:ln>
          </p:spPr>
        </p:cxnSp>
        <p:sp>
          <p:nvSpPr>
            <p:cNvPr id="655" name="Google Shape;655;p54"/>
            <p:cNvSpPr/>
            <p:nvPr/>
          </p:nvSpPr>
          <p:spPr>
            <a:xfrm>
              <a:off x="5318492" y="4257159"/>
              <a:ext cx="336922"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sp>
          <p:nvSpPr>
            <p:cNvPr id="656" name="Google Shape;656;p54"/>
            <p:cNvSpPr txBox="1"/>
            <p:nvPr/>
          </p:nvSpPr>
          <p:spPr>
            <a:xfrm>
              <a:off x="6218269" y="4643378"/>
              <a:ext cx="2873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b</a:t>
              </a:r>
              <a:endParaRPr/>
            </a:p>
          </p:txBody>
        </p:sp>
        <p:cxnSp>
          <p:nvCxnSpPr>
            <p:cNvPr id="657" name="Google Shape;657;p54"/>
            <p:cNvCxnSpPr>
              <a:stCxn id="649" idx="3"/>
              <a:endCxn id="653" idx="5"/>
            </p:cNvCxnSpPr>
            <p:nvPr/>
          </p:nvCxnSpPr>
          <p:spPr>
            <a:xfrm flipH="1">
              <a:off x="5640003" y="4666923"/>
              <a:ext cx="1462800" cy="78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658" name="Google Shape;658;p54"/>
            <p:cNvSpPr/>
            <p:nvPr/>
          </p:nvSpPr>
          <p:spPr>
            <a:xfrm>
              <a:off x="7100888" y="4276167"/>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pic>
        <p:nvPicPr>
          <p:cNvPr id="664" name="Google Shape;664;p55"/>
          <p:cNvPicPr preferRelativeResize="0"/>
          <p:nvPr>
            <p:ph idx="1" type="body"/>
          </p:nvPr>
        </p:nvPicPr>
        <p:blipFill rotWithShape="1">
          <a:blip r:embed="rId3">
            <a:alphaModFix/>
          </a:blip>
          <a:srcRect b="0" l="0" r="0" t="0"/>
          <a:stretch/>
        </p:blipFill>
        <p:spPr>
          <a:xfrm rot="-5400000">
            <a:off x="501388" y="76690"/>
            <a:ext cx="5283729" cy="5230891"/>
          </a:xfrm>
          <a:prstGeom prst="rect">
            <a:avLst/>
          </a:prstGeom>
          <a:noFill/>
          <a:ln>
            <a:noFill/>
          </a:ln>
        </p:spPr>
      </p:pic>
      <p:sp>
        <p:nvSpPr>
          <p:cNvPr id="665" name="Google Shape;665;p5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666" name="Google Shape;666;p5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667" name="Google Shape;667;p5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Sample RE, FA and RL</a:t>
            </a:r>
            <a:endParaRPr sz="2400"/>
          </a:p>
        </p:txBody>
      </p:sp>
      <p:sp>
        <p:nvSpPr>
          <p:cNvPr id="673" name="Google Shape;673;p5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674" name="Google Shape;674;p5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675" name="Google Shape;675;p5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676" name="Google Shape;676;p56"/>
          <p:cNvGraphicFramePr/>
          <p:nvPr/>
        </p:nvGraphicFramePr>
        <p:xfrm>
          <a:off x="251460" y="1043217"/>
          <a:ext cx="3000000" cy="3000000"/>
        </p:xfrm>
        <a:graphic>
          <a:graphicData uri="http://schemas.openxmlformats.org/drawingml/2006/table">
            <a:tbl>
              <a:tblPr bandRow="1" firstRow="1">
                <a:noFill/>
                <a:tableStyleId>{B01C3A2E-80D2-47BE-8E92-7927E1F9FCD7}</a:tableStyleId>
              </a:tblPr>
              <a:tblGrid>
                <a:gridCol w="3352800"/>
                <a:gridCol w="2291075"/>
                <a:gridCol w="2821950"/>
              </a:tblGrid>
              <a:tr h="381000">
                <a:tc>
                  <a:txBody>
                    <a:bodyPr/>
                    <a:lstStyle/>
                    <a:p>
                      <a:pPr indent="0" lvl="0" marL="0" marR="0" rtl="0" algn="ctr">
                        <a:spcBef>
                          <a:spcPts val="0"/>
                        </a:spcBef>
                        <a:spcAft>
                          <a:spcPts val="0"/>
                        </a:spcAft>
                        <a:buNone/>
                      </a:pPr>
                      <a:r>
                        <a:rPr b="1" lang="en-US" sz="1500" u="none" cap="none" strike="noStrike">
                          <a:solidFill>
                            <a:schemeClr val="dk1"/>
                          </a:solidFill>
                        </a:rPr>
                        <a:t>FA</a:t>
                      </a:r>
                      <a:endParaRPr b="1" sz="15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u="none" cap="none" strike="noStrike">
                          <a:solidFill>
                            <a:schemeClr val="dk1"/>
                          </a:solidFill>
                        </a:rPr>
                        <a:t>RE</a:t>
                      </a:r>
                      <a:endParaRPr b="1" sz="15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500" u="none" cap="none" strike="noStrike">
                          <a:solidFill>
                            <a:schemeClr val="dk1"/>
                          </a:solidFill>
                        </a:rPr>
                        <a:t>Language</a:t>
                      </a:r>
                      <a:endParaRPr b="1" sz="15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98725">
                <a:tc>
                  <a:txBody>
                    <a:bodyPr/>
                    <a:lstStyle/>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500">
                          <a:solidFill>
                            <a:schemeClr val="dk1"/>
                          </a:solidFill>
                          <a:latin typeface="Verdana"/>
                          <a:ea typeface="Verdana"/>
                          <a:cs typeface="Verdana"/>
                          <a:sym typeface="Verdana"/>
                        </a:rPr>
                        <a:t>∅</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a:solidFill>
                            <a:schemeClr val="dk1"/>
                          </a:solidFill>
                        </a:rPr>
                        <a:t> L = {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98725">
                <a:tc>
                  <a:txBody>
                    <a:bodyPr/>
                    <a:lstStyle/>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500">
                          <a:solidFill>
                            <a:schemeClr val="dk1"/>
                          </a:solidFill>
                          <a:latin typeface="Verdana"/>
                          <a:ea typeface="Verdana"/>
                          <a:cs typeface="Verdana"/>
                          <a:sym typeface="Verdana"/>
                        </a:rPr>
                        <a:t>ε</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a:solidFill>
                            <a:schemeClr val="dk1"/>
                          </a:solidFill>
                        </a:rPr>
                        <a:t>  L= { </a:t>
                      </a:r>
                      <a:r>
                        <a:rPr b="1" i="0" lang="en-US" sz="1500">
                          <a:solidFill>
                            <a:schemeClr val="dk1"/>
                          </a:solidFill>
                          <a:latin typeface="Verdana"/>
                          <a:ea typeface="Verdana"/>
                          <a:cs typeface="Verdana"/>
                          <a:sym typeface="Verdana"/>
                        </a:rPr>
                        <a:t>ε </a:t>
                      </a:r>
                      <a:r>
                        <a:rPr b="0" i="0" lang="en-US" sz="1500">
                          <a:solidFill>
                            <a:schemeClr val="dk1"/>
                          </a:solidFill>
                          <a:latin typeface="Verdana"/>
                          <a:ea typeface="Verdana"/>
                          <a:cs typeface="Verdana"/>
                          <a:sym typeface="Verdana"/>
                        </a:rPr>
                        <a:t>}</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98725">
                <a:tc>
                  <a:txBody>
                    <a:bodyPr/>
                    <a:lstStyle/>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500">
                          <a:solidFill>
                            <a:schemeClr val="dk1"/>
                          </a:solidFill>
                        </a:rPr>
                        <a:t>           a</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a:solidFill>
                            <a:schemeClr val="dk1"/>
                          </a:solidFill>
                        </a:rPr>
                        <a:t>L = { a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53150">
                <a:tc>
                  <a:txBody>
                    <a:bodyPr/>
                    <a:lstStyle/>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500"/>
                        <a:t>ab</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500"/>
                        <a:t>L = {ab}</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35000">
                <a:tc>
                  <a:txBody>
                    <a:bodyPr/>
                    <a:lstStyle/>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a:solidFill>
                            <a:schemeClr val="dk1"/>
                          </a:solidFill>
                        </a:rPr>
                        <a:t>a+b</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a:solidFill>
                            <a:schemeClr val="dk1"/>
                          </a:solidFill>
                        </a:rPr>
                        <a:t>L= { a , b}</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8500">
                <a:tc>
                  <a:txBody>
                    <a:bodyPr/>
                    <a:lstStyle/>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a:solidFill>
                            <a:schemeClr val="dk1"/>
                          </a:solidFill>
                        </a:rPr>
                        <a:t>a*b</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1500">
                          <a:solidFill>
                            <a:schemeClr val="dk1"/>
                          </a:solidFill>
                        </a:rPr>
                        <a:t>L = {b, ab,</a:t>
                      </a:r>
                      <a:r>
                        <a:rPr b="0" lang="en-US" sz="1500">
                          <a:solidFill>
                            <a:schemeClr val="dk1"/>
                          </a:solidFill>
                        </a:rPr>
                        <a:t> aab,….}</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677" name="Google Shape;677;p56"/>
          <p:cNvGrpSpPr/>
          <p:nvPr/>
        </p:nvGrpSpPr>
        <p:grpSpPr>
          <a:xfrm>
            <a:off x="477758" y="1384101"/>
            <a:ext cx="2348775" cy="497879"/>
            <a:chOff x="434325" y="1660920"/>
            <a:chExt cx="2135250" cy="597455"/>
          </a:xfrm>
        </p:grpSpPr>
        <p:grpSp>
          <p:nvGrpSpPr>
            <p:cNvPr id="678" name="Google Shape;678;p56"/>
            <p:cNvGrpSpPr/>
            <p:nvPr/>
          </p:nvGrpSpPr>
          <p:grpSpPr>
            <a:xfrm>
              <a:off x="434325" y="1660920"/>
              <a:ext cx="2135250" cy="597455"/>
              <a:chOff x="365062" y="1371600"/>
              <a:chExt cx="2682938" cy="735831"/>
            </a:xfrm>
          </p:grpSpPr>
          <p:sp>
            <p:nvSpPr>
              <p:cNvPr id="679" name="Google Shape;679;p56"/>
              <p:cNvSpPr/>
              <p:nvPr/>
            </p:nvSpPr>
            <p:spPr>
              <a:xfrm>
                <a:off x="2514600" y="151606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80" name="Google Shape;680;p56"/>
              <p:cNvSpPr/>
              <p:nvPr/>
            </p:nvSpPr>
            <p:spPr>
              <a:xfrm>
                <a:off x="2601185" y="1536697"/>
                <a:ext cx="423342" cy="5458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681" name="Google Shape;681;p56"/>
              <p:cNvSpPr txBox="1"/>
              <p:nvPr/>
            </p:nvSpPr>
            <p:spPr>
              <a:xfrm>
                <a:off x="1676400" y="1371600"/>
                <a:ext cx="696171" cy="5913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0 , 1</a:t>
                </a:r>
                <a:endParaRPr sz="2000">
                  <a:solidFill>
                    <a:schemeClr val="dk1"/>
                  </a:solidFill>
                  <a:latin typeface="Garamond"/>
                  <a:ea typeface="Garamond"/>
                  <a:cs typeface="Garamond"/>
                  <a:sym typeface="Garamond"/>
                </a:endParaRPr>
              </a:p>
            </p:txBody>
          </p:sp>
          <p:sp>
            <p:nvSpPr>
              <p:cNvPr id="682" name="Google Shape;682;p56"/>
              <p:cNvSpPr/>
              <p:nvPr/>
            </p:nvSpPr>
            <p:spPr>
              <a:xfrm>
                <a:off x="674624" y="15240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683" name="Google Shape;683;p56"/>
              <p:cNvCxnSpPr/>
              <p:nvPr/>
            </p:nvCxnSpPr>
            <p:spPr>
              <a:xfrm>
                <a:off x="365062" y="1828800"/>
                <a:ext cx="309562" cy="0"/>
              </a:xfrm>
              <a:prstGeom prst="straightConnector1">
                <a:avLst/>
              </a:prstGeom>
              <a:noFill/>
              <a:ln cap="flat" cmpd="sng" w="9525">
                <a:solidFill>
                  <a:schemeClr val="dk1"/>
                </a:solidFill>
                <a:prstDash val="solid"/>
                <a:round/>
                <a:headEnd len="med" w="med" type="none"/>
                <a:tailEnd len="med" w="med" type="triangle"/>
              </a:ln>
            </p:spPr>
          </p:cxnSp>
          <p:sp>
            <p:nvSpPr>
              <p:cNvPr id="684" name="Google Shape;684;p56"/>
              <p:cNvSpPr/>
              <p:nvPr/>
            </p:nvSpPr>
            <p:spPr>
              <a:xfrm>
                <a:off x="2590800" y="160020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85" name="Google Shape;685;p56"/>
              <p:cNvSpPr/>
              <p:nvPr/>
            </p:nvSpPr>
            <p:spPr>
              <a:xfrm>
                <a:off x="808404" y="1561584"/>
                <a:ext cx="423342" cy="5458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grpSp>
        <p:cxnSp>
          <p:nvCxnSpPr>
            <p:cNvPr id="686" name="Google Shape;686;p56"/>
            <p:cNvCxnSpPr>
              <a:endCxn id="685" idx="3"/>
            </p:cNvCxnSpPr>
            <p:nvPr/>
          </p:nvCxnSpPr>
          <p:spPr>
            <a:xfrm flipH="1">
              <a:off x="1124086" y="1965076"/>
              <a:ext cx="1020900" cy="71700"/>
            </a:xfrm>
            <a:prstGeom prst="straightConnector1">
              <a:avLst/>
            </a:prstGeom>
            <a:solidFill>
              <a:schemeClr val="accent1"/>
            </a:solidFill>
            <a:ln cap="flat" cmpd="sng" w="9525">
              <a:solidFill>
                <a:schemeClr val="dk1"/>
              </a:solidFill>
              <a:prstDash val="solid"/>
              <a:round/>
              <a:headEnd len="sm" w="sm" type="none"/>
              <a:tailEnd len="med" w="med" type="stealth"/>
            </a:ln>
          </p:spPr>
        </p:cxnSp>
      </p:grpSp>
      <p:grpSp>
        <p:nvGrpSpPr>
          <p:cNvPr id="687" name="Google Shape;687;p56"/>
          <p:cNvGrpSpPr/>
          <p:nvPr/>
        </p:nvGrpSpPr>
        <p:grpSpPr>
          <a:xfrm>
            <a:off x="410918" y="2667000"/>
            <a:ext cx="2348775" cy="497879"/>
            <a:chOff x="373561" y="3200401"/>
            <a:chExt cx="2135250" cy="597455"/>
          </a:xfrm>
        </p:grpSpPr>
        <p:grpSp>
          <p:nvGrpSpPr>
            <p:cNvPr id="688" name="Google Shape;688;p56"/>
            <p:cNvGrpSpPr/>
            <p:nvPr/>
          </p:nvGrpSpPr>
          <p:grpSpPr>
            <a:xfrm>
              <a:off x="373561" y="3200401"/>
              <a:ext cx="2135250" cy="597455"/>
              <a:chOff x="365062" y="1371600"/>
              <a:chExt cx="2682938" cy="735831"/>
            </a:xfrm>
          </p:grpSpPr>
          <p:sp>
            <p:nvSpPr>
              <p:cNvPr id="689" name="Google Shape;689;p56"/>
              <p:cNvSpPr/>
              <p:nvPr/>
            </p:nvSpPr>
            <p:spPr>
              <a:xfrm>
                <a:off x="2514600" y="151606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90" name="Google Shape;690;p56"/>
              <p:cNvSpPr/>
              <p:nvPr/>
            </p:nvSpPr>
            <p:spPr>
              <a:xfrm>
                <a:off x="2601185" y="1536697"/>
                <a:ext cx="423342" cy="5458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691" name="Google Shape;691;p56"/>
              <p:cNvSpPr txBox="1"/>
              <p:nvPr/>
            </p:nvSpPr>
            <p:spPr>
              <a:xfrm>
                <a:off x="1676400" y="1371600"/>
                <a:ext cx="329959" cy="5913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a</a:t>
                </a:r>
                <a:endParaRPr sz="2000">
                  <a:solidFill>
                    <a:schemeClr val="dk1"/>
                  </a:solidFill>
                  <a:latin typeface="Garamond"/>
                  <a:ea typeface="Garamond"/>
                  <a:cs typeface="Garamond"/>
                  <a:sym typeface="Garamond"/>
                </a:endParaRPr>
              </a:p>
            </p:txBody>
          </p:sp>
          <p:sp>
            <p:nvSpPr>
              <p:cNvPr id="692" name="Google Shape;692;p56"/>
              <p:cNvSpPr/>
              <p:nvPr/>
            </p:nvSpPr>
            <p:spPr>
              <a:xfrm>
                <a:off x="674624" y="15240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693" name="Google Shape;693;p56"/>
              <p:cNvCxnSpPr/>
              <p:nvPr/>
            </p:nvCxnSpPr>
            <p:spPr>
              <a:xfrm>
                <a:off x="365062" y="1828800"/>
                <a:ext cx="309562" cy="0"/>
              </a:xfrm>
              <a:prstGeom prst="straightConnector1">
                <a:avLst/>
              </a:prstGeom>
              <a:noFill/>
              <a:ln cap="flat" cmpd="sng" w="9525">
                <a:solidFill>
                  <a:schemeClr val="dk1"/>
                </a:solidFill>
                <a:prstDash val="solid"/>
                <a:round/>
                <a:headEnd len="med" w="med" type="none"/>
                <a:tailEnd len="med" w="med" type="triangle"/>
              </a:ln>
            </p:spPr>
          </p:cxnSp>
          <p:sp>
            <p:nvSpPr>
              <p:cNvPr id="694" name="Google Shape;694;p56"/>
              <p:cNvSpPr/>
              <p:nvPr/>
            </p:nvSpPr>
            <p:spPr>
              <a:xfrm>
                <a:off x="2590800" y="160020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95" name="Google Shape;695;p56"/>
              <p:cNvSpPr/>
              <p:nvPr/>
            </p:nvSpPr>
            <p:spPr>
              <a:xfrm>
                <a:off x="808404" y="1561584"/>
                <a:ext cx="423342" cy="5458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grpSp>
        <p:cxnSp>
          <p:nvCxnSpPr>
            <p:cNvPr id="696" name="Google Shape;696;p56"/>
            <p:cNvCxnSpPr/>
            <p:nvPr/>
          </p:nvCxnSpPr>
          <p:spPr>
            <a:xfrm flipH="1" rot="10800000">
              <a:off x="1053546" y="3498676"/>
              <a:ext cx="1002176" cy="20206"/>
            </a:xfrm>
            <a:prstGeom prst="straightConnector1">
              <a:avLst/>
            </a:prstGeom>
            <a:solidFill>
              <a:schemeClr val="accent1"/>
            </a:solidFill>
            <a:ln cap="flat" cmpd="sng" w="9525">
              <a:solidFill>
                <a:schemeClr val="dk1"/>
              </a:solidFill>
              <a:prstDash val="solid"/>
              <a:round/>
              <a:headEnd len="sm" w="sm" type="none"/>
              <a:tailEnd len="med" w="med" type="stealth"/>
            </a:ln>
          </p:spPr>
        </p:cxnSp>
      </p:grpSp>
      <p:sp>
        <p:nvSpPr>
          <p:cNvPr id="697" name="Google Shape;697;p56"/>
          <p:cNvSpPr/>
          <p:nvPr/>
        </p:nvSpPr>
        <p:spPr>
          <a:xfrm>
            <a:off x="1592321" y="3296758"/>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98" name="Google Shape;698;p56"/>
          <p:cNvSpPr/>
          <p:nvPr/>
        </p:nvSpPr>
        <p:spPr>
          <a:xfrm>
            <a:off x="2530317" y="3308002"/>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699" name="Google Shape;699;p56"/>
          <p:cNvCxnSpPr/>
          <p:nvPr/>
        </p:nvCxnSpPr>
        <p:spPr>
          <a:xfrm>
            <a:off x="1138299" y="3532238"/>
            <a:ext cx="454024" cy="0"/>
          </a:xfrm>
          <a:prstGeom prst="straightConnector1">
            <a:avLst/>
          </a:prstGeom>
          <a:noFill/>
          <a:ln cap="flat" cmpd="sng" w="9525">
            <a:solidFill>
              <a:schemeClr val="dk1"/>
            </a:solidFill>
            <a:prstDash val="solid"/>
            <a:round/>
            <a:headEnd len="med" w="med" type="none"/>
            <a:tailEnd len="med" w="med" type="triangle"/>
          </a:ln>
        </p:spPr>
      </p:cxnSp>
      <p:sp>
        <p:nvSpPr>
          <p:cNvPr id="700" name="Google Shape;700;p56"/>
          <p:cNvSpPr/>
          <p:nvPr/>
        </p:nvSpPr>
        <p:spPr>
          <a:xfrm>
            <a:off x="1668149" y="3349247"/>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baseline="-25000" sz="1800">
              <a:solidFill>
                <a:schemeClr val="dk1"/>
              </a:solidFill>
              <a:latin typeface="Garamond"/>
              <a:ea typeface="Garamond"/>
              <a:cs typeface="Garamond"/>
              <a:sym typeface="Garamond"/>
            </a:endParaRPr>
          </a:p>
        </p:txBody>
      </p:sp>
      <p:sp>
        <p:nvSpPr>
          <p:cNvPr id="701" name="Google Shape;701;p56"/>
          <p:cNvSpPr/>
          <p:nvPr/>
        </p:nvSpPr>
        <p:spPr>
          <a:xfrm>
            <a:off x="2614137" y="3337106"/>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cxnSp>
        <p:nvCxnSpPr>
          <p:cNvPr id="702" name="Google Shape;702;p56"/>
          <p:cNvCxnSpPr/>
          <p:nvPr/>
        </p:nvCxnSpPr>
        <p:spPr>
          <a:xfrm>
            <a:off x="2179061" y="3514379"/>
            <a:ext cx="351696" cy="11244"/>
          </a:xfrm>
          <a:prstGeom prst="straightConnector1">
            <a:avLst/>
          </a:prstGeom>
          <a:noFill/>
          <a:ln cap="flat" cmpd="sng" w="9525">
            <a:solidFill>
              <a:schemeClr val="dk1"/>
            </a:solidFill>
            <a:prstDash val="solid"/>
            <a:round/>
            <a:headEnd len="med" w="med" type="none"/>
            <a:tailEnd len="med" w="med" type="triangle"/>
          </a:ln>
        </p:spPr>
      </p:cxnSp>
      <p:sp>
        <p:nvSpPr>
          <p:cNvPr id="703" name="Google Shape;703;p56"/>
          <p:cNvSpPr txBox="1"/>
          <p:nvPr/>
        </p:nvSpPr>
        <p:spPr>
          <a:xfrm>
            <a:off x="2209630" y="3222675"/>
            <a:ext cx="31611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b</a:t>
            </a:r>
            <a:endParaRPr sz="2000">
              <a:solidFill>
                <a:schemeClr val="dk1"/>
              </a:solidFill>
              <a:latin typeface="Garamond"/>
              <a:ea typeface="Garamond"/>
              <a:cs typeface="Garamond"/>
              <a:sym typeface="Garamond"/>
            </a:endParaRPr>
          </a:p>
        </p:txBody>
      </p:sp>
      <p:sp>
        <p:nvSpPr>
          <p:cNvPr id="704" name="Google Shape;704;p56"/>
          <p:cNvSpPr/>
          <p:nvPr/>
        </p:nvSpPr>
        <p:spPr>
          <a:xfrm>
            <a:off x="551556" y="3303373"/>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705" name="Google Shape;705;p56"/>
          <p:cNvCxnSpPr/>
          <p:nvPr/>
        </p:nvCxnSpPr>
        <p:spPr>
          <a:xfrm>
            <a:off x="211038" y="3557373"/>
            <a:ext cx="340518" cy="0"/>
          </a:xfrm>
          <a:prstGeom prst="straightConnector1">
            <a:avLst/>
          </a:prstGeom>
          <a:noFill/>
          <a:ln cap="flat" cmpd="sng" w="9525">
            <a:solidFill>
              <a:schemeClr val="dk1"/>
            </a:solidFill>
            <a:prstDash val="solid"/>
            <a:round/>
            <a:headEnd len="med" w="med" type="none"/>
            <a:tailEnd len="med" w="med" type="triangle"/>
          </a:ln>
        </p:spPr>
      </p:cxnSp>
      <p:sp>
        <p:nvSpPr>
          <p:cNvPr id="706" name="Google Shape;706;p56"/>
          <p:cNvSpPr/>
          <p:nvPr/>
        </p:nvSpPr>
        <p:spPr>
          <a:xfrm>
            <a:off x="637121" y="3340415"/>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0</a:t>
            </a:r>
            <a:endParaRPr/>
          </a:p>
        </p:txBody>
      </p:sp>
      <p:sp>
        <p:nvSpPr>
          <p:cNvPr id="707" name="Google Shape;707;p56"/>
          <p:cNvSpPr txBox="1"/>
          <p:nvPr/>
        </p:nvSpPr>
        <p:spPr>
          <a:xfrm>
            <a:off x="1336530" y="3238500"/>
            <a:ext cx="28886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a</a:t>
            </a:r>
            <a:endParaRPr sz="2000">
              <a:solidFill>
                <a:schemeClr val="dk1"/>
              </a:solidFill>
              <a:latin typeface="Garamond"/>
              <a:ea typeface="Garamond"/>
              <a:cs typeface="Garamond"/>
              <a:sym typeface="Garamond"/>
            </a:endParaRPr>
          </a:p>
        </p:txBody>
      </p:sp>
      <p:sp>
        <p:nvSpPr>
          <p:cNvPr id="708" name="Google Shape;708;p56"/>
          <p:cNvSpPr/>
          <p:nvPr/>
        </p:nvSpPr>
        <p:spPr>
          <a:xfrm>
            <a:off x="2608425" y="3355628"/>
            <a:ext cx="419100" cy="317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709" name="Google Shape;709;p56"/>
          <p:cNvSpPr/>
          <p:nvPr/>
        </p:nvSpPr>
        <p:spPr>
          <a:xfrm>
            <a:off x="1382337" y="2095500"/>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710" name="Google Shape;710;p56"/>
          <p:cNvSpPr/>
          <p:nvPr/>
        </p:nvSpPr>
        <p:spPr>
          <a:xfrm>
            <a:off x="1466157" y="2124604"/>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711" name="Google Shape;711;p56"/>
          <p:cNvSpPr/>
          <p:nvPr/>
        </p:nvSpPr>
        <p:spPr>
          <a:xfrm>
            <a:off x="1460444" y="2143127"/>
            <a:ext cx="419100" cy="317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712" name="Google Shape;712;p56"/>
          <p:cNvCxnSpPr/>
          <p:nvPr/>
        </p:nvCxnSpPr>
        <p:spPr>
          <a:xfrm>
            <a:off x="1041819" y="2295741"/>
            <a:ext cx="340518" cy="0"/>
          </a:xfrm>
          <a:prstGeom prst="straightConnector1">
            <a:avLst/>
          </a:prstGeom>
          <a:noFill/>
          <a:ln cap="flat" cmpd="sng" w="9525">
            <a:solidFill>
              <a:schemeClr val="dk1"/>
            </a:solidFill>
            <a:prstDash val="solid"/>
            <a:round/>
            <a:headEnd len="med" w="med" type="none"/>
            <a:tailEnd len="med" w="med" type="triangle"/>
          </a:ln>
        </p:spPr>
      </p:cxnSp>
      <p:grpSp>
        <p:nvGrpSpPr>
          <p:cNvPr id="713" name="Google Shape;713;p56"/>
          <p:cNvGrpSpPr/>
          <p:nvPr/>
        </p:nvGrpSpPr>
        <p:grpSpPr>
          <a:xfrm>
            <a:off x="116705" y="3820635"/>
            <a:ext cx="2951232" cy="798283"/>
            <a:chOff x="365062" y="1371600"/>
            <a:chExt cx="2682938" cy="957939"/>
          </a:xfrm>
        </p:grpSpPr>
        <p:sp>
          <p:nvSpPr>
            <p:cNvPr id="714" name="Google Shape;714;p56"/>
            <p:cNvSpPr/>
            <p:nvPr/>
          </p:nvSpPr>
          <p:spPr>
            <a:xfrm>
              <a:off x="2514600" y="151606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715" name="Google Shape;715;p56"/>
            <p:cNvSpPr/>
            <p:nvPr/>
          </p:nvSpPr>
          <p:spPr>
            <a:xfrm>
              <a:off x="2601186" y="1536697"/>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cxnSp>
          <p:nvCxnSpPr>
            <p:cNvPr id="716" name="Google Shape;716;p56"/>
            <p:cNvCxnSpPr/>
            <p:nvPr/>
          </p:nvCxnSpPr>
          <p:spPr>
            <a:xfrm>
              <a:off x="1204912" y="1724024"/>
              <a:ext cx="1295400" cy="0"/>
            </a:xfrm>
            <a:prstGeom prst="straightConnector1">
              <a:avLst/>
            </a:prstGeom>
            <a:noFill/>
            <a:ln cap="flat" cmpd="sng" w="9525">
              <a:solidFill>
                <a:schemeClr val="dk1"/>
              </a:solidFill>
              <a:prstDash val="solid"/>
              <a:round/>
              <a:headEnd len="med" w="med" type="none"/>
              <a:tailEnd len="med" w="med" type="triangle"/>
            </a:ln>
          </p:spPr>
        </p:cxnSp>
        <p:sp>
          <p:nvSpPr>
            <p:cNvPr id="717" name="Google Shape;717;p56"/>
            <p:cNvSpPr txBox="1"/>
            <p:nvPr/>
          </p:nvSpPr>
          <p:spPr>
            <a:xfrm>
              <a:off x="1676400" y="1371600"/>
              <a:ext cx="262602"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a</a:t>
              </a:r>
              <a:endParaRPr sz="2000">
                <a:solidFill>
                  <a:schemeClr val="dk1"/>
                </a:solidFill>
                <a:latin typeface="Garamond"/>
                <a:ea typeface="Garamond"/>
                <a:cs typeface="Garamond"/>
                <a:sym typeface="Garamond"/>
              </a:endParaRPr>
            </a:p>
          </p:txBody>
        </p:sp>
        <p:sp>
          <p:nvSpPr>
            <p:cNvPr id="718" name="Google Shape;718;p56"/>
            <p:cNvSpPr/>
            <p:nvPr/>
          </p:nvSpPr>
          <p:spPr>
            <a:xfrm>
              <a:off x="674624" y="15240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719" name="Google Shape;719;p56"/>
            <p:cNvCxnSpPr/>
            <p:nvPr/>
          </p:nvCxnSpPr>
          <p:spPr>
            <a:xfrm>
              <a:off x="365062" y="1828800"/>
              <a:ext cx="309562" cy="0"/>
            </a:xfrm>
            <a:prstGeom prst="straightConnector1">
              <a:avLst/>
            </a:prstGeom>
            <a:noFill/>
            <a:ln cap="flat" cmpd="sng" w="9525">
              <a:solidFill>
                <a:schemeClr val="dk1"/>
              </a:solidFill>
              <a:prstDash val="solid"/>
              <a:round/>
              <a:headEnd len="med" w="med" type="none"/>
              <a:tailEnd len="med" w="med" type="triangle"/>
            </a:ln>
          </p:spPr>
        </p:cxnSp>
        <p:sp>
          <p:nvSpPr>
            <p:cNvPr id="720" name="Google Shape;720;p56"/>
            <p:cNvSpPr/>
            <p:nvPr/>
          </p:nvSpPr>
          <p:spPr>
            <a:xfrm>
              <a:off x="2590800" y="160020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721" name="Google Shape;721;p56"/>
            <p:cNvSpPr/>
            <p:nvPr/>
          </p:nvSpPr>
          <p:spPr>
            <a:xfrm>
              <a:off x="808404" y="1561583"/>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cxnSp>
          <p:nvCxnSpPr>
            <p:cNvPr id="722" name="Google Shape;722;p56"/>
            <p:cNvCxnSpPr/>
            <p:nvPr/>
          </p:nvCxnSpPr>
          <p:spPr>
            <a:xfrm>
              <a:off x="1204912" y="1930915"/>
              <a:ext cx="1328736" cy="2599"/>
            </a:xfrm>
            <a:prstGeom prst="straightConnector1">
              <a:avLst/>
            </a:prstGeom>
            <a:noFill/>
            <a:ln cap="flat" cmpd="sng" w="9525">
              <a:solidFill>
                <a:schemeClr val="dk1"/>
              </a:solidFill>
              <a:prstDash val="solid"/>
              <a:round/>
              <a:headEnd len="med" w="med" type="none"/>
              <a:tailEnd len="med" w="med" type="triangle"/>
            </a:ln>
          </p:spPr>
        </p:cxnSp>
        <p:sp>
          <p:nvSpPr>
            <p:cNvPr id="723" name="Google Shape;723;p56"/>
            <p:cNvSpPr txBox="1"/>
            <p:nvPr/>
          </p:nvSpPr>
          <p:spPr>
            <a:xfrm>
              <a:off x="1708181" y="1849407"/>
              <a:ext cx="2873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b</a:t>
              </a:r>
              <a:endParaRPr/>
            </a:p>
          </p:txBody>
        </p:sp>
      </p:grpSp>
      <p:grpSp>
        <p:nvGrpSpPr>
          <p:cNvPr id="724" name="Google Shape;724;p56"/>
          <p:cNvGrpSpPr/>
          <p:nvPr/>
        </p:nvGrpSpPr>
        <p:grpSpPr>
          <a:xfrm>
            <a:off x="511848" y="4681715"/>
            <a:ext cx="2348775" cy="497878"/>
            <a:chOff x="373561" y="3200399"/>
            <a:chExt cx="2135250" cy="597453"/>
          </a:xfrm>
        </p:grpSpPr>
        <p:grpSp>
          <p:nvGrpSpPr>
            <p:cNvPr id="725" name="Google Shape;725;p56"/>
            <p:cNvGrpSpPr/>
            <p:nvPr/>
          </p:nvGrpSpPr>
          <p:grpSpPr>
            <a:xfrm>
              <a:off x="373561" y="3200399"/>
              <a:ext cx="2135250" cy="597453"/>
              <a:chOff x="365062" y="1371600"/>
              <a:chExt cx="2682938" cy="735830"/>
            </a:xfrm>
          </p:grpSpPr>
          <p:sp>
            <p:nvSpPr>
              <p:cNvPr id="726" name="Google Shape;726;p56"/>
              <p:cNvSpPr/>
              <p:nvPr/>
            </p:nvSpPr>
            <p:spPr>
              <a:xfrm>
                <a:off x="2514600" y="151606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727" name="Google Shape;727;p56"/>
              <p:cNvSpPr/>
              <p:nvPr/>
            </p:nvSpPr>
            <p:spPr>
              <a:xfrm>
                <a:off x="2574955" y="1543787"/>
                <a:ext cx="423342" cy="5458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728" name="Google Shape;728;p56"/>
              <p:cNvSpPr txBox="1"/>
              <p:nvPr/>
            </p:nvSpPr>
            <p:spPr>
              <a:xfrm>
                <a:off x="1676400" y="1371600"/>
                <a:ext cx="361086" cy="5913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b</a:t>
                </a:r>
                <a:endParaRPr/>
              </a:p>
            </p:txBody>
          </p:sp>
          <p:sp>
            <p:nvSpPr>
              <p:cNvPr id="729" name="Google Shape;729;p56"/>
              <p:cNvSpPr/>
              <p:nvPr/>
            </p:nvSpPr>
            <p:spPr>
              <a:xfrm>
                <a:off x="674624" y="15240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730" name="Google Shape;730;p56"/>
              <p:cNvCxnSpPr/>
              <p:nvPr/>
            </p:nvCxnSpPr>
            <p:spPr>
              <a:xfrm>
                <a:off x="365062" y="1828800"/>
                <a:ext cx="309562" cy="0"/>
              </a:xfrm>
              <a:prstGeom prst="straightConnector1">
                <a:avLst/>
              </a:prstGeom>
              <a:noFill/>
              <a:ln cap="flat" cmpd="sng" w="9525">
                <a:solidFill>
                  <a:schemeClr val="dk1"/>
                </a:solidFill>
                <a:prstDash val="solid"/>
                <a:round/>
                <a:headEnd len="med" w="med" type="none"/>
                <a:tailEnd len="med" w="med" type="triangle"/>
              </a:ln>
            </p:spPr>
          </p:cxnSp>
          <p:sp>
            <p:nvSpPr>
              <p:cNvPr id="731" name="Google Shape;731;p56"/>
              <p:cNvSpPr/>
              <p:nvPr/>
            </p:nvSpPr>
            <p:spPr>
              <a:xfrm>
                <a:off x="2590800" y="160020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732" name="Google Shape;732;p56"/>
              <p:cNvSpPr/>
              <p:nvPr/>
            </p:nvSpPr>
            <p:spPr>
              <a:xfrm>
                <a:off x="808404" y="1561582"/>
                <a:ext cx="423342" cy="5458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grpSp>
        <p:cxnSp>
          <p:nvCxnSpPr>
            <p:cNvPr id="733" name="Google Shape;733;p56"/>
            <p:cNvCxnSpPr/>
            <p:nvPr/>
          </p:nvCxnSpPr>
          <p:spPr>
            <a:xfrm flipH="1" rot="10800000">
              <a:off x="1053546" y="3498676"/>
              <a:ext cx="1002176" cy="20206"/>
            </a:xfrm>
            <a:prstGeom prst="straightConnector1">
              <a:avLst/>
            </a:prstGeom>
            <a:solidFill>
              <a:schemeClr val="accent1"/>
            </a:solidFill>
            <a:ln cap="flat" cmpd="sng" w="9525">
              <a:solidFill>
                <a:schemeClr val="dk1"/>
              </a:solidFill>
              <a:prstDash val="solid"/>
              <a:round/>
              <a:headEnd len="sm" w="sm" type="none"/>
              <a:tailEnd len="med" w="med" type="stealth"/>
            </a:ln>
          </p:spPr>
        </p:cxnSp>
      </p:grpSp>
      <p:sp>
        <p:nvSpPr>
          <p:cNvPr id="734" name="Google Shape;734;p56"/>
          <p:cNvSpPr/>
          <p:nvPr/>
        </p:nvSpPr>
        <p:spPr>
          <a:xfrm>
            <a:off x="680038" y="4572000"/>
            <a:ext cx="510296" cy="290612"/>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735" name="Google Shape;735;p56"/>
          <p:cNvSpPr txBox="1"/>
          <p:nvPr/>
        </p:nvSpPr>
        <p:spPr>
          <a:xfrm>
            <a:off x="1102177" y="4549525"/>
            <a:ext cx="2792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a</a:t>
            </a:r>
            <a:endParaRPr sz="1800">
              <a:solidFill>
                <a:schemeClr val="dk1"/>
              </a:solidFill>
              <a:latin typeface="Garamond"/>
              <a:ea typeface="Garamond"/>
              <a:cs typeface="Garamond"/>
              <a:sym typeface="Garamo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Note</a:t>
            </a:r>
            <a:endParaRPr/>
          </a:p>
        </p:txBody>
      </p:sp>
      <p:sp>
        <p:nvSpPr>
          <p:cNvPr id="741" name="Google Shape;741;p5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742" name="Google Shape;742;p5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743" name="Google Shape;743;p5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44" name="Google Shape;744;p57"/>
          <p:cNvGraphicFramePr/>
          <p:nvPr/>
        </p:nvGraphicFramePr>
        <p:xfrm>
          <a:off x="502920" y="1016002"/>
          <a:ext cx="3000000" cy="3000000"/>
        </p:xfrm>
        <a:graphic>
          <a:graphicData uri="http://schemas.openxmlformats.org/drawingml/2006/table">
            <a:tbl>
              <a:tblPr bandRow="1" firstRow="1">
                <a:noFill/>
                <a:tableStyleId>{B01C3A2E-80D2-47BE-8E92-7927E1F9FCD7}</a:tableStyleId>
              </a:tblPr>
              <a:tblGrid>
                <a:gridCol w="7459975"/>
              </a:tblGrid>
              <a:tr h="1295400">
                <a:tc>
                  <a:txBody>
                    <a:bodyPr/>
                    <a:lstStyle/>
                    <a:p>
                      <a:pPr indent="0" lvl="0" marL="0" marR="0" rtl="0" algn="l">
                        <a:spcBef>
                          <a:spcPts val="0"/>
                        </a:spcBef>
                        <a:spcAft>
                          <a:spcPts val="0"/>
                        </a:spcAft>
                        <a:buNone/>
                      </a:pPr>
                      <a:r>
                        <a:rPr b="1" i="0" lang="en-US" sz="2000">
                          <a:solidFill>
                            <a:schemeClr val="dk1"/>
                          </a:solidFill>
                          <a:latin typeface="Verdana"/>
                          <a:ea typeface="Verdana"/>
                          <a:cs typeface="Verdana"/>
                          <a:sym typeface="Verdana"/>
                        </a:rPr>
                        <a:t>∅ </a:t>
                      </a:r>
                      <a:endParaRPr/>
                    </a:p>
                    <a:p>
                      <a:pPr indent="0" lvl="0" marL="0" marR="0" rtl="0" algn="l">
                        <a:spcBef>
                          <a:spcPts val="0"/>
                        </a:spcBef>
                        <a:spcAft>
                          <a:spcPts val="0"/>
                        </a:spcAft>
                        <a:buNone/>
                      </a:pPr>
                      <a:r>
                        <a:rPr b="0" i="0" lang="en-US" sz="2000">
                          <a:solidFill>
                            <a:schemeClr val="dk1"/>
                          </a:solidFill>
                          <a:latin typeface="Verdana"/>
                          <a:ea typeface="Verdana"/>
                          <a:cs typeface="Verdana"/>
                          <a:sym typeface="Verdana"/>
                        </a:rPr>
                        <a:t>It is a Language containing no string ; No element</a:t>
                      </a:r>
                      <a:endParaRPr/>
                    </a:p>
                    <a:p>
                      <a:pPr indent="0" lvl="0" marL="0" marR="0" rtl="0" algn="l">
                        <a:spcBef>
                          <a:spcPts val="0"/>
                        </a:spcBef>
                        <a:spcAft>
                          <a:spcPts val="0"/>
                        </a:spcAft>
                        <a:buNone/>
                      </a:pPr>
                      <a:r>
                        <a:t/>
                      </a:r>
                      <a:endParaRPr b="0" sz="20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95400">
                <a:tc>
                  <a:txBody>
                    <a:bodyPr/>
                    <a:lstStyle/>
                    <a:p>
                      <a:pPr indent="0" lvl="0" marL="0" marR="0" rtl="0" algn="l">
                        <a:spcBef>
                          <a:spcPts val="0"/>
                        </a:spcBef>
                        <a:spcAft>
                          <a:spcPts val="0"/>
                        </a:spcAft>
                        <a:buNone/>
                      </a:pPr>
                      <a:r>
                        <a:rPr b="1" i="0" lang="en-US" sz="2000">
                          <a:solidFill>
                            <a:schemeClr val="dk1"/>
                          </a:solidFill>
                          <a:latin typeface="Verdana"/>
                          <a:ea typeface="Verdana"/>
                          <a:cs typeface="Verdana"/>
                          <a:sym typeface="Verdana"/>
                        </a:rPr>
                        <a:t>ε</a:t>
                      </a:r>
                      <a:endParaRPr b="1" i="0" sz="2000">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2000">
                          <a:solidFill>
                            <a:schemeClr val="dk1"/>
                          </a:solidFill>
                          <a:latin typeface="Verdana"/>
                          <a:ea typeface="Verdana"/>
                          <a:cs typeface="Verdana"/>
                          <a:sym typeface="Verdana"/>
                        </a:rPr>
                        <a:t>It is a language containing exactly one string , which has length zero</a:t>
                      </a:r>
                      <a:endParaRPr/>
                    </a:p>
                    <a:p>
                      <a:pPr indent="0" lvl="0" marL="0" marR="0" rtl="0" algn="l">
                        <a:spcBef>
                          <a:spcPts val="0"/>
                        </a:spcBef>
                        <a:spcAft>
                          <a:spcPts val="0"/>
                        </a:spcAft>
                        <a:buNone/>
                      </a:pPr>
                      <a:r>
                        <a:t/>
                      </a:r>
                      <a:endParaRPr b="0" sz="20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23350">
                <a:tc>
                  <a:txBody>
                    <a:bodyPr/>
                    <a:lstStyle/>
                    <a:p>
                      <a:pPr indent="0" lvl="0" marL="0" marR="0" rtl="0" algn="l">
                        <a:lnSpc>
                          <a:spcPct val="100000"/>
                        </a:lnSpc>
                        <a:spcBef>
                          <a:spcPts val="0"/>
                        </a:spcBef>
                        <a:spcAft>
                          <a:spcPts val="0"/>
                        </a:spcAft>
                        <a:buClr>
                          <a:schemeClr val="dk1"/>
                        </a:buClr>
                        <a:buSzPts val="2000"/>
                        <a:buFont typeface="Verdana"/>
                        <a:buNone/>
                      </a:pPr>
                      <a:r>
                        <a:t/>
                      </a:r>
                      <a:endParaRPr b="0" i="0" sz="2000">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2000"/>
                        <a:buFont typeface="Verdana"/>
                        <a:buNone/>
                      </a:pPr>
                      <a:r>
                        <a:rPr b="0" i="0" lang="en-US" sz="2000">
                          <a:solidFill>
                            <a:schemeClr val="dk1"/>
                          </a:solidFill>
                          <a:latin typeface="Verdana"/>
                          <a:ea typeface="Verdana"/>
                          <a:cs typeface="Verdana"/>
                          <a:sym typeface="Verdana"/>
                        </a:rPr>
                        <a:t>{ε}. {a} = {a}. {ε}</a:t>
                      </a:r>
                      <a:r>
                        <a:rPr b="0" i="0" lang="en-US" sz="2000">
                          <a:solidFill>
                            <a:schemeClr val="dk1"/>
                          </a:solidFill>
                          <a:latin typeface="Verdana"/>
                          <a:ea typeface="Verdana"/>
                          <a:cs typeface="Verdana"/>
                          <a:sym typeface="Verdana"/>
                        </a:rPr>
                        <a:t> = {a}</a:t>
                      </a:r>
                      <a:endParaRPr b="0" sz="20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85800">
                <a:tc>
                  <a:txBody>
                    <a:bodyPr/>
                    <a:lstStyle/>
                    <a:p>
                      <a:pPr indent="0" lvl="0" marL="0" marR="0" rtl="0" algn="l">
                        <a:spcBef>
                          <a:spcPts val="0"/>
                        </a:spcBef>
                        <a:spcAft>
                          <a:spcPts val="0"/>
                        </a:spcAft>
                        <a:buNone/>
                      </a:pPr>
                      <a:r>
                        <a:t/>
                      </a:r>
                      <a:endParaRPr b="0" i="0" sz="2000">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2000">
                          <a:solidFill>
                            <a:schemeClr val="dk1"/>
                          </a:solidFill>
                          <a:latin typeface="Verdana"/>
                          <a:ea typeface="Verdana"/>
                          <a:cs typeface="Verdana"/>
                          <a:sym typeface="Verdana"/>
                        </a:rPr>
                        <a:t>∅ . {a}  = {a} . ∅ = ∅</a:t>
                      </a:r>
                      <a:endParaRPr b="0" sz="20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5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FA to RE by Eliminating States</a:t>
            </a:r>
            <a:endParaRPr sz="2800"/>
          </a:p>
        </p:txBody>
      </p:sp>
      <p:sp>
        <p:nvSpPr>
          <p:cNvPr id="750" name="Google Shape;750;p5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Case 1: Without loops between states</a:t>
            </a:r>
            <a:endParaRPr/>
          </a:p>
          <a:p>
            <a:pPr indent="0" lvl="0" marL="0" rtl="0" algn="l">
              <a:spcBef>
                <a:spcPts val="400"/>
              </a:spcBef>
              <a:spcAft>
                <a:spcPts val="0"/>
              </a:spcAft>
              <a:buSzPts val="2000"/>
              <a:buNone/>
            </a:pPr>
            <a:r>
              <a:t/>
            </a:r>
            <a:endParaRPr sz="2000"/>
          </a:p>
        </p:txBody>
      </p:sp>
      <p:sp>
        <p:nvSpPr>
          <p:cNvPr id="751" name="Google Shape;751;p5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752" name="Google Shape;752;p5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753" name="Google Shape;753;p5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4" name="Google Shape;754;p58"/>
          <p:cNvSpPr txBox="1"/>
          <p:nvPr/>
        </p:nvSpPr>
        <p:spPr>
          <a:xfrm>
            <a:off x="5113022" y="2542546"/>
            <a:ext cx="464062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Verdana"/>
                <a:ea typeface="Verdana"/>
                <a:cs typeface="Verdana"/>
                <a:sym typeface="Verdana"/>
              </a:rPr>
              <a:t>Note: </a:t>
            </a:r>
            <a:r>
              <a:rPr lang="en-US" sz="1600">
                <a:solidFill>
                  <a:schemeClr val="dk1"/>
                </a:solidFill>
                <a:latin typeface="Verdana"/>
                <a:ea typeface="Verdana"/>
                <a:cs typeface="Verdana"/>
                <a:sym typeface="Verdana"/>
              </a:rPr>
              <a:t>In State Elimination method,</a:t>
            </a:r>
            <a:endParaRPr/>
          </a:p>
          <a:p>
            <a:pPr indent="0" lvl="0" marL="0" marR="0" rtl="0" algn="l">
              <a:spcBef>
                <a:spcPts val="0"/>
              </a:spcBef>
              <a:spcAft>
                <a:spcPts val="0"/>
              </a:spcAft>
              <a:buNone/>
            </a:pPr>
            <a:r>
              <a:rPr lang="en-US" sz="1600">
                <a:solidFill>
                  <a:schemeClr val="dk1"/>
                </a:solidFill>
                <a:latin typeface="Verdana"/>
                <a:ea typeface="Verdana"/>
                <a:cs typeface="Verdana"/>
                <a:sym typeface="Verdana"/>
              </a:rPr>
              <a:t>We are going to eliminate all intermediate</a:t>
            </a:r>
            <a:endParaRPr/>
          </a:p>
          <a:p>
            <a:pPr indent="0" lvl="0" marL="0" marR="0" rtl="0" algn="l">
              <a:spcBef>
                <a:spcPts val="0"/>
              </a:spcBef>
              <a:spcAft>
                <a:spcPts val="0"/>
              </a:spcAft>
              <a:buNone/>
            </a:pPr>
            <a:r>
              <a:rPr lang="en-US" sz="1600">
                <a:solidFill>
                  <a:schemeClr val="dk1"/>
                </a:solidFill>
                <a:latin typeface="Verdana"/>
                <a:ea typeface="Verdana"/>
                <a:cs typeface="Verdana"/>
                <a:sym typeface="Verdana"/>
              </a:rPr>
              <a:t>states except the start state and final sate.</a:t>
            </a:r>
            <a:endParaRPr/>
          </a:p>
          <a:p>
            <a:pPr indent="0" lvl="0" marL="0" marR="0" rtl="0" algn="l">
              <a:spcBef>
                <a:spcPts val="0"/>
              </a:spcBef>
              <a:spcAft>
                <a:spcPts val="0"/>
              </a:spcAft>
              <a:buNone/>
            </a:pPr>
            <a:r>
              <a:rPr lang="en-US" sz="1600">
                <a:solidFill>
                  <a:schemeClr val="dk1"/>
                </a:solidFill>
                <a:latin typeface="Verdana"/>
                <a:ea typeface="Verdana"/>
                <a:cs typeface="Verdana"/>
                <a:sym typeface="Verdana"/>
              </a:rPr>
              <a:t>We should have one transition from start </a:t>
            </a:r>
            <a:endParaRPr/>
          </a:p>
          <a:p>
            <a:pPr indent="0" lvl="0" marL="0" marR="0" rtl="0" algn="l">
              <a:spcBef>
                <a:spcPts val="0"/>
              </a:spcBef>
              <a:spcAft>
                <a:spcPts val="0"/>
              </a:spcAft>
              <a:buNone/>
            </a:pPr>
            <a:r>
              <a:rPr lang="en-US" sz="1600">
                <a:solidFill>
                  <a:schemeClr val="dk1"/>
                </a:solidFill>
                <a:latin typeface="Verdana"/>
                <a:ea typeface="Verdana"/>
                <a:cs typeface="Verdana"/>
                <a:sym typeface="Verdana"/>
              </a:rPr>
              <a:t>to final state.</a:t>
            </a:r>
            <a:endParaRPr sz="1600">
              <a:solidFill>
                <a:schemeClr val="dk1"/>
              </a:solidFill>
              <a:latin typeface="Verdana"/>
              <a:ea typeface="Verdana"/>
              <a:cs typeface="Verdana"/>
              <a:sym typeface="Verdana"/>
            </a:endParaRPr>
          </a:p>
        </p:txBody>
      </p:sp>
      <p:grpSp>
        <p:nvGrpSpPr>
          <p:cNvPr id="755" name="Google Shape;755;p58"/>
          <p:cNvGrpSpPr/>
          <p:nvPr/>
        </p:nvGrpSpPr>
        <p:grpSpPr>
          <a:xfrm>
            <a:off x="288133" y="1568325"/>
            <a:ext cx="4939936" cy="698500"/>
            <a:chOff x="261937" y="1881990"/>
            <a:chExt cx="4490851" cy="838200"/>
          </a:xfrm>
        </p:grpSpPr>
        <p:pic>
          <p:nvPicPr>
            <p:cNvPr id="756" name="Google Shape;756;p58"/>
            <p:cNvPicPr preferRelativeResize="0"/>
            <p:nvPr/>
          </p:nvPicPr>
          <p:blipFill rotWithShape="1">
            <a:blip r:embed="rId3">
              <a:alphaModFix/>
            </a:blip>
            <a:srcRect b="0" l="0" r="0" t="0"/>
            <a:stretch/>
          </p:blipFill>
          <p:spPr>
            <a:xfrm>
              <a:off x="381000" y="1881990"/>
              <a:ext cx="4371788" cy="838200"/>
            </a:xfrm>
            <a:prstGeom prst="rect">
              <a:avLst/>
            </a:prstGeom>
            <a:noFill/>
            <a:ln>
              <a:noFill/>
            </a:ln>
          </p:spPr>
        </p:pic>
        <p:cxnSp>
          <p:nvCxnSpPr>
            <p:cNvPr id="757" name="Google Shape;757;p58"/>
            <p:cNvCxnSpPr/>
            <p:nvPr/>
          </p:nvCxnSpPr>
          <p:spPr>
            <a:xfrm>
              <a:off x="261937" y="2133600"/>
              <a:ext cx="228600" cy="0"/>
            </a:xfrm>
            <a:prstGeom prst="straightConnector1">
              <a:avLst/>
            </a:prstGeom>
            <a:solidFill>
              <a:schemeClr val="accent1"/>
            </a:solidFill>
            <a:ln cap="flat" cmpd="sng" w="9525">
              <a:solidFill>
                <a:schemeClr val="dk1"/>
              </a:solidFill>
              <a:prstDash val="solid"/>
              <a:round/>
              <a:headEnd len="sm" w="sm" type="none"/>
              <a:tailEnd len="med" w="med" type="stealth"/>
            </a:ln>
          </p:spPr>
        </p:cxnSp>
      </p:grpSp>
      <p:cxnSp>
        <p:nvCxnSpPr>
          <p:cNvPr id="758" name="Google Shape;758;p58"/>
          <p:cNvCxnSpPr/>
          <p:nvPr/>
        </p:nvCxnSpPr>
        <p:spPr>
          <a:xfrm>
            <a:off x="3520440" y="1917575"/>
            <a:ext cx="251460" cy="0"/>
          </a:xfrm>
          <a:prstGeom prst="straightConnector1">
            <a:avLst/>
          </a:prstGeom>
          <a:solidFill>
            <a:schemeClr val="accent1"/>
          </a:solidFill>
          <a:ln cap="flat" cmpd="sng" w="9525">
            <a:solidFill>
              <a:schemeClr val="dk1"/>
            </a:solidFill>
            <a:prstDash val="solid"/>
            <a:round/>
            <a:headEnd len="sm" w="sm" type="none"/>
            <a:tailEnd len="med" w="med" type="stealth"/>
          </a:ln>
        </p:spPr>
      </p:cxnSp>
      <p:grpSp>
        <p:nvGrpSpPr>
          <p:cNvPr id="759" name="Google Shape;759;p58"/>
          <p:cNvGrpSpPr/>
          <p:nvPr/>
        </p:nvGrpSpPr>
        <p:grpSpPr>
          <a:xfrm>
            <a:off x="167642" y="2660404"/>
            <a:ext cx="4677998" cy="777295"/>
            <a:chOff x="419880" y="3192482"/>
            <a:chExt cx="4252725" cy="932754"/>
          </a:xfrm>
        </p:grpSpPr>
        <p:pic>
          <p:nvPicPr>
            <p:cNvPr id="760" name="Google Shape;760;p58"/>
            <p:cNvPicPr preferRelativeResize="0"/>
            <p:nvPr/>
          </p:nvPicPr>
          <p:blipFill rotWithShape="1">
            <a:blip r:embed="rId4">
              <a:alphaModFix/>
            </a:blip>
            <a:srcRect b="0" l="0" r="0" t="0"/>
            <a:stretch/>
          </p:blipFill>
          <p:spPr>
            <a:xfrm>
              <a:off x="419880" y="3192482"/>
              <a:ext cx="4252725" cy="932754"/>
            </a:xfrm>
            <a:prstGeom prst="rect">
              <a:avLst/>
            </a:prstGeom>
            <a:noFill/>
            <a:ln>
              <a:noFill/>
            </a:ln>
          </p:spPr>
        </p:pic>
        <p:cxnSp>
          <p:nvCxnSpPr>
            <p:cNvPr id="761" name="Google Shape;761;p58"/>
            <p:cNvCxnSpPr/>
            <p:nvPr/>
          </p:nvCxnSpPr>
          <p:spPr>
            <a:xfrm>
              <a:off x="490537" y="3581400"/>
              <a:ext cx="2286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762" name="Google Shape;762;p58"/>
            <p:cNvCxnSpPr/>
            <p:nvPr/>
          </p:nvCxnSpPr>
          <p:spPr>
            <a:xfrm>
              <a:off x="3314700" y="3638552"/>
              <a:ext cx="228600" cy="0"/>
            </a:xfrm>
            <a:prstGeom prst="straightConnector1">
              <a:avLst/>
            </a:prstGeom>
            <a:solidFill>
              <a:schemeClr val="accent1"/>
            </a:solidFill>
            <a:ln cap="flat" cmpd="sng" w="9525">
              <a:solidFill>
                <a:schemeClr val="dk1"/>
              </a:solidFill>
              <a:prstDash val="solid"/>
              <a:round/>
              <a:headEnd len="sm" w="sm" type="none"/>
              <a:tailEnd len="med" w="med" type="stealth"/>
            </a:ln>
          </p:spPr>
        </p:cxnSp>
      </p:grpSp>
      <p:grpSp>
        <p:nvGrpSpPr>
          <p:cNvPr id="763" name="Google Shape;763;p58"/>
          <p:cNvGrpSpPr/>
          <p:nvPr/>
        </p:nvGrpSpPr>
        <p:grpSpPr>
          <a:xfrm>
            <a:off x="167640" y="4064000"/>
            <a:ext cx="5848161" cy="1016000"/>
            <a:chOff x="152400" y="4876800"/>
            <a:chExt cx="5316510" cy="1219200"/>
          </a:xfrm>
        </p:grpSpPr>
        <p:pic>
          <p:nvPicPr>
            <p:cNvPr id="764" name="Google Shape;764;p58"/>
            <p:cNvPicPr preferRelativeResize="0"/>
            <p:nvPr/>
          </p:nvPicPr>
          <p:blipFill rotWithShape="1">
            <a:blip r:embed="rId5">
              <a:alphaModFix/>
            </a:blip>
            <a:srcRect b="0" l="0" r="0" t="0"/>
            <a:stretch/>
          </p:blipFill>
          <p:spPr>
            <a:xfrm>
              <a:off x="152400" y="4876800"/>
              <a:ext cx="5316510" cy="1219200"/>
            </a:xfrm>
            <a:prstGeom prst="rect">
              <a:avLst/>
            </a:prstGeom>
            <a:noFill/>
            <a:ln>
              <a:noFill/>
            </a:ln>
          </p:spPr>
        </p:pic>
        <p:cxnSp>
          <p:nvCxnSpPr>
            <p:cNvPr id="765" name="Google Shape;765;p58"/>
            <p:cNvCxnSpPr/>
            <p:nvPr/>
          </p:nvCxnSpPr>
          <p:spPr>
            <a:xfrm>
              <a:off x="152400" y="5486400"/>
              <a:ext cx="228600" cy="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766" name="Google Shape;766;p58"/>
            <p:cNvCxnSpPr/>
            <p:nvPr/>
          </p:nvCxnSpPr>
          <p:spPr>
            <a:xfrm>
              <a:off x="3733800" y="5562600"/>
              <a:ext cx="228600" cy="0"/>
            </a:xfrm>
            <a:prstGeom prst="straightConnector1">
              <a:avLst/>
            </a:prstGeom>
            <a:solidFill>
              <a:schemeClr val="accent1"/>
            </a:solidFill>
            <a:ln cap="flat" cmpd="sng" w="9525">
              <a:solidFill>
                <a:schemeClr val="dk1"/>
              </a:solidFill>
              <a:prstDash val="solid"/>
              <a:round/>
              <a:headEnd len="sm" w="sm" type="none"/>
              <a:tailEnd len="med" w="med" type="stealth"/>
            </a:ln>
          </p:spPr>
        </p:cxn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5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Converting FA to RE by Eliminating States</a:t>
            </a:r>
            <a:br>
              <a:rPr lang="en-US" sz="2400"/>
            </a:br>
            <a:r>
              <a:rPr lang="en-US" sz="2400"/>
              <a:t>Rough Slide </a:t>
            </a:r>
            <a:endParaRPr sz="2400"/>
          </a:p>
        </p:txBody>
      </p:sp>
      <p:sp>
        <p:nvSpPr>
          <p:cNvPr id="772" name="Google Shape;772;p5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Case 1: Without loops between states</a:t>
            </a:r>
            <a:endParaRPr/>
          </a:p>
          <a:p>
            <a:pPr indent="0" lvl="0" marL="0" rtl="0" algn="l">
              <a:spcBef>
                <a:spcPts val="400"/>
              </a:spcBef>
              <a:spcAft>
                <a:spcPts val="0"/>
              </a:spcAft>
              <a:buSzPts val="2000"/>
              <a:buNone/>
            </a:pPr>
            <a:r>
              <a:t/>
            </a:r>
            <a:endParaRPr sz="2000"/>
          </a:p>
        </p:txBody>
      </p:sp>
      <p:sp>
        <p:nvSpPr>
          <p:cNvPr id="773" name="Google Shape;773;p5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774" name="Google Shape;774;p5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775" name="Google Shape;775;p5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76" name="Google Shape;776;p59"/>
          <p:cNvPicPr preferRelativeResize="0"/>
          <p:nvPr/>
        </p:nvPicPr>
        <p:blipFill rotWithShape="1">
          <a:blip r:embed="rId3">
            <a:alphaModFix/>
          </a:blip>
          <a:srcRect b="0" l="0" r="0" t="0"/>
          <a:stretch/>
        </p:blipFill>
        <p:spPr>
          <a:xfrm>
            <a:off x="419100" y="1333500"/>
            <a:ext cx="5113020" cy="10685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solidFill>
                  <a:schemeClr val="dk1"/>
                </a:solidFill>
              </a:rPr>
              <a:t>Operators of Regular Expressions (RE)</a:t>
            </a:r>
            <a:endParaRPr sz="2800"/>
          </a:p>
        </p:txBody>
      </p:sp>
      <p:sp>
        <p:nvSpPr>
          <p:cNvPr id="148" name="Google Shape;148;p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000"/>
              <a:buNone/>
            </a:pPr>
            <a:r>
              <a:rPr lang="en-US"/>
              <a:t>2. </a:t>
            </a:r>
            <a:r>
              <a:rPr b="1" lang="en-US"/>
              <a:t>Concatenation </a:t>
            </a:r>
            <a:r>
              <a:rPr lang="en-US"/>
              <a:t>  </a:t>
            </a:r>
            <a:r>
              <a:rPr lang="en-US" sz="3600"/>
              <a:t>.</a:t>
            </a:r>
            <a:endParaRPr/>
          </a:p>
          <a:p>
            <a:pPr indent="0" lvl="0" marL="0" rtl="0" algn="l">
              <a:spcBef>
                <a:spcPts val="720"/>
              </a:spcBef>
              <a:spcAft>
                <a:spcPts val="0"/>
              </a:spcAft>
              <a:buSzPts val="3600"/>
              <a:buNone/>
            </a:pPr>
            <a:r>
              <a:rPr lang="en-US" sz="3600"/>
              <a:t>Example:</a:t>
            </a:r>
            <a:endParaRPr/>
          </a:p>
          <a:p>
            <a:pPr indent="0" lvl="0" marL="0" rtl="0" algn="l">
              <a:spcBef>
                <a:spcPts val="600"/>
              </a:spcBef>
              <a:spcAft>
                <a:spcPts val="0"/>
              </a:spcAft>
              <a:buSzPts val="3000"/>
              <a:buNone/>
            </a:pPr>
            <a:r>
              <a:rPr lang="en-US"/>
              <a:t>L ={001, 10, 111}  M= { ε , 001}</a:t>
            </a:r>
            <a:endParaRPr/>
          </a:p>
          <a:p>
            <a:pPr indent="0" lvl="0" marL="0" rtl="0" algn="l">
              <a:spcBef>
                <a:spcPts val="600"/>
              </a:spcBef>
              <a:spcAft>
                <a:spcPts val="0"/>
              </a:spcAft>
              <a:buSzPts val="3000"/>
              <a:buNone/>
            </a:pPr>
            <a:r>
              <a:t/>
            </a:r>
            <a:endParaRPr/>
          </a:p>
          <a:p>
            <a:pPr indent="0" lvl="0" marL="0" rtl="0" algn="l">
              <a:spcBef>
                <a:spcPts val="400"/>
              </a:spcBef>
              <a:spcAft>
                <a:spcPts val="0"/>
              </a:spcAft>
              <a:buSzPts val="2000"/>
              <a:buNone/>
            </a:pPr>
            <a:r>
              <a:rPr lang="en-US" sz="2000"/>
              <a:t>L .M or LM = {001, 10, 111, 001001, 10001, 111001}</a:t>
            </a:r>
            <a:endParaRPr/>
          </a:p>
          <a:p>
            <a:pPr indent="0" lvl="0" marL="0" rtl="0" algn="l">
              <a:spcBef>
                <a:spcPts val="600"/>
              </a:spcBef>
              <a:spcAft>
                <a:spcPts val="0"/>
              </a:spcAft>
              <a:buSzPts val="3000"/>
              <a:buNone/>
            </a:pPr>
            <a:r>
              <a:t/>
            </a:r>
            <a:endParaRPr/>
          </a:p>
          <a:p>
            <a:pPr indent="0" lvl="0" marL="0" rtl="0" algn="l">
              <a:spcBef>
                <a:spcPts val="640"/>
              </a:spcBef>
              <a:spcAft>
                <a:spcPts val="0"/>
              </a:spcAft>
              <a:buSzPts val="3200"/>
              <a:buNone/>
            </a:pPr>
            <a:r>
              <a:rPr lang="en-US" sz="3200"/>
              <a:t>L .M or LM</a:t>
            </a:r>
            <a:r>
              <a:rPr lang="en-US"/>
              <a:t> is a set of all strings that are formed by taking any string in L and concatenating it with any string in M.</a:t>
            </a:r>
            <a:endParaRPr/>
          </a:p>
        </p:txBody>
      </p:sp>
      <p:sp>
        <p:nvSpPr>
          <p:cNvPr id="149" name="Google Shape;149;p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50" name="Google Shape;150;p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51" name="Google Shape;151;p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FA to RE by Eliminating States</a:t>
            </a:r>
            <a:endParaRPr sz="2800"/>
          </a:p>
        </p:txBody>
      </p:sp>
      <p:sp>
        <p:nvSpPr>
          <p:cNvPr id="782" name="Google Shape;782;p6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Case 1: Without loops between states</a:t>
            </a:r>
            <a:endParaRPr/>
          </a:p>
          <a:p>
            <a:pPr indent="0" lvl="0" marL="0" rtl="0" algn="l">
              <a:spcBef>
                <a:spcPts val="400"/>
              </a:spcBef>
              <a:spcAft>
                <a:spcPts val="0"/>
              </a:spcAft>
              <a:buSzPts val="2000"/>
              <a:buNone/>
            </a:pPr>
            <a:r>
              <a:t/>
            </a:r>
            <a:endParaRPr sz="2000"/>
          </a:p>
        </p:txBody>
      </p:sp>
      <p:sp>
        <p:nvSpPr>
          <p:cNvPr id="783" name="Google Shape;783;p6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784" name="Google Shape;784;p6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785" name="Google Shape;785;p6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86" name="Google Shape;786;p60"/>
          <p:cNvPicPr preferRelativeResize="0"/>
          <p:nvPr/>
        </p:nvPicPr>
        <p:blipFill rotWithShape="1">
          <a:blip r:embed="rId3">
            <a:alphaModFix/>
          </a:blip>
          <a:srcRect b="0" l="0" r="0" t="0"/>
          <a:stretch/>
        </p:blipFill>
        <p:spPr>
          <a:xfrm>
            <a:off x="419102" y="1460500"/>
            <a:ext cx="3342323" cy="698500"/>
          </a:xfrm>
          <a:prstGeom prst="rect">
            <a:avLst/>
          </a:prstGeom>
          <a:noFill/>
          <a:ln>
            <a:noFill/>
          </a:ln>
        </p:spPr>
      </p:pic>
      <p:pic>
        <p:nvPicPr>
          <p:cNvPr id="787" name="Google Shape;787;p60"/>
          <p:cNvPicPr preferRelativeResize="0"/>
          <p:nvPr/>
        </p:nvPicPr>
        <p:blipFill rotWithShape="1">
          <a:blip r:embed="rId4">
            <a:alphaModFix/>
          </a:blip>
          <a:srcRect b="0" l="0" r="0" t="0"/>
          <a:stretch/>
        </p:blipFill>
        <p:spPr>
          <a:xfrm>
            <a:off x="291403" y="2319734"/>
            <a:ext cx="3715149" cy="734219"/>
          </a:xfrm>
          <a:prstGeom prst="rect">
            <a:avLst/>
          </a:prstGeom>
          <a:noFill/>
          <a:ln>
            <a:noFill/>
          </a:ln>
        </p:spPr>
      </p:pic>
      <p:pic>
        <p:nvPicPr>
          <p:cNvPr id="788" name="Google Shape;788;p60"/>
          <p:cNvPicPr preferRelativeResize="0"/>
          <p:nvPr/>
        </p:nvPicPr>
        <p:blipFill rotWithShape="1">
          <a:blip r:embed="rId5">
            <a:alphaModFix/>
          </a:blip>
          <a:srcRect b="0" l="0" r="0" t="0"/>
          <a:stretch/>
        </p:blipFill>
        <p:spPr>
          <a:xfrm>
            <a:off x="264995" y="3302000"/>
            <a:ext cx="4023360" cy="952500"/>
          </a:xfrm>
          <a:prstGeom prst="rect">
            <a:avLst/>
          </a:prstGeom>
          <a:noFill/>
          <a:ln>
            <a:noFill/>
          </a:ln>
        </p:spPr>
      </p:pic>
      <p:pic>
        <p:nvPicPr>
          <p:cNvPr id="789" name="Google Shape;789;p60"/>
          <p:cNvPicPr preferRelativeResize="0"/>
          <p:nvPr/>
        </p:nvPicPr>
        <p:blipFill rotWithShape="1">
          <a:blip r:embed="rId6">
            <a:alphaModFix/>
          </a:blip>
          <a:srcRect b="0" l="0" r="0" t="0"/>
          <a:stretch/>
        </p:blipFill>
        <p:spPr>
          <a:xfrm>
            <a:off x="173971" y="4381502"/>
            <a:ext cx="3832583" cy="856153"/>
          </a:xfrm>
          <a:prstGeom prst="rect">
            <a:avLst/>
          </a:prstGeom>
          <a:noFill/>
          <a:ln>
            <a:noFill/>
          </a:ln>
        </p:spPr>
      </p:pic>
      <p:pic>
        <p:nvPicPr>
          <p:cNvPr id="790" name="Google Shape;790;p60"/>
          <p:cNvPicPr preferRelativeResize="0"/>
          <p:nvPr/>
        </p:nvPicPr>
        <p:blipFill rotWithShape="1">
          <a:blip r:embed="rId7">
            <a:alphaModFix/>
          </a:blip>
          <a:srcRect b="0" l="0" r="0" t="0"/>
          <a:stretch/>
        </p:blipFill>
        <p:spPr>
          <a:xfrm>
            <a:off x="5029200" y="4254503"/>
            <a:ext cx="3352800" cy="956849"/>
          </a:xfrm>
          <a:prstGeom prst="rect">
            <a:avLst/>
          </a:prstGeom>
          <a:noFill/>
          <a:ln>
            <a:noFill/>
          </a:ln>
        </p:spPr>
      </p:pic>
      <p:sp>
        <p:nvSpPr>
          <p:cNvPr id="791" name="Google Shape;791;p60"/>
          <p:cNvSpPr/>
          <p:nvPr/>
        </p:nvSpPr>
        <p:spPr>
          <a:xfrm>
            <a:off x="1844040" y="2159000"/>
            <a:ext cx="83820" cy="160732"/>
          </a:xfrm>
          <a:prstGeom prst="down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792" name="Google Shape;792;p60"/>
          <p:cNvSpPr/>
          <p:nvPr/>
        </p:nvSpPr>
        <p:spPr>
          <a:xfrm>
            <a:off x="1838800" y="3077768"/>
            <a:ext cx="83820" cy="160732"/>
          </a:xfrm>
          <a:prstGeom prst="down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793" name="Google Shape;793;p60"/>
          <p:cNvSpPr/>
          <p:nvPr/>
        </p:nvSpPr>
        <p:spPr>
          <a:xfrm>
            <a:off x="1844040" y="4220768"/>
            <a:ext cx="83820" cy="160732"/>
          </a:xfrm>
          <a:prstGeom prst="down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794" name="Google Shape;794;p60"/>
          <p:cNvSpPr/>
          <p:nvPr/>
        </p:nvSpPr>
        <p:spPr>
          <a:xfrm>
            <a:off x="4085136" y="4732925"/>
            <a:ext cx="855008" cy="156576"/>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Converting FA to RE by Eliminating States</a:t>
            </a:r>
            <a:br>
              <a:rPr lang="en-US" sz="2400"/>
            </a:br>
            <a:r>
              <a:rPr lang="en-US" sz="2400"/>
              <a:t>Rough Slide </a:t>
            </a:r>
            <a:endParaRPr/>
          </a:p>
        </p:txBody>
      </p:sp>
      <p:sp>
        <p:nvSpPr>
          <p:cNvPr id="800" name="Google Shape;800;p6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Case 1: Without loops between states</a:t>
            </a:r>
            <a:endParaRPr/>
          </a:p>
          <a:p>
            <a:pPr indent="0" lvl="0" marL="0" rtl="0" algn="l">
              <a:spcBef>
                <a:spcPts val="400"/>
              </a:spcBef>
              <a:spcAft>
                <a:spcPts val="0"/>
              </a:spcAft>
              <a:buSzPts val="2000"/>
              <a:buNone/>
            </a:pPr>
            <a:r>
              <a:t/>
            </a:r>
            <a:endParaRPr sz="2000"/>
          </a:p>
        </p:txBody>
      </p:sp>
      <p:sp>
        <p:nvSpPr>
          <p:cNvPr id="801" name="Google Shape;801;p6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802" name="Google Shape;802;p6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803" name="Google Shape;803;p6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04" name="Google Shape;804;p61"/>
          <p:cNvPicPr preferRelativeResize="0"/>
          <p:nvPr/>
        </p:nvPicPr>
        <p:blipFill rotWithShape="1">
          <a:blip r:embed="rId3">
            <a:alphaModFix/>
          </a:blip>
          <a:srcRect b="0" l="0" r="0" t="0"/>
          <a:stretch/>
        </p:blipFill>
        <p:spPr>
          <a:xfrm>
            <a:off x="838202" y="1460500"/>
            <a:ext cx="6083114" cy="952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FA to RE by Eliminating States</a:t>
            </a:r>
            <a:endParaRPr sz="2800"/>
          </a:p>
        </p:txBody>
      </p:sp>
      <p:sp>
        <p:nvSpPr>
          <p:cNvPr id="810" name="Google Shape;810;p6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Case 1: Without loops between states</a:t>
            </a:r>
            <a:endParaRPr/>
          </a:p>
          <a:p>
            <a:pPr indent="0" lvl="0" marL="0" rtl="0" algn="l">
              <a:spcBef>
                <a:spcPts val="400"/>
              </a:spcBef>
              <a:spcAft>
                <a:spcPts val="0"/>
              </a:spcAft>
              <a:buSzPts val="2000"/>
              <a:buNone/>
            </a:pPr>
            <a:r>
              <a:t/>
            </a:r>
            <a:endParaRPr sz="2000"/>
          </a:p>
        </p:txBody>
      </p:sp>
      <p:sp>
        <p:nvSpPr>
          <p:cNvPr id="811" name="Google Shape;811;p6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812" name="Google Shape;812;p6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813" name="Google Shape;813;p6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14" name="Google Shape;814;p62"/>
          <p:cNvPicPr preferRelativeResize="0"/>
          <p:nvPr/>
        </p:nvPicPr>
        <p:blipFill rotWithShape="1">
          <a:blip r:embed="rId3">
            <a:alphaModFix/>
          </a:blip>
          <a:srcRect b="0" l="0" r="0" t="0"/>
          <a:stretch/>
        </p:blipFill>
        <p:spPr>
          <a:xfrm>
            <a:off x="838202" y="1460500"/>
            <a:ext cx="6083114" cy="952500"/>
          </a:xfrm>
          <a:prstGeom prst="rect">
            <a:avLst/>
          </a:prstGeom>
          <a:noFill/>
          <a:ln>
            <a:noFill/>
          </a:ln>
        </p:spPr>
      </p:pic>
      <p:pic>
        <p:nvPicPr>
          <p:cNvPr id="815" name="Google Shape;815;p62"/>
          <p:cNvPicPr preferRelativeResize="0"/>
          <p:nvPr/>
        </p:nvPicPr>
        <p:blipFill rotWithShape="1">
          <a:blip r:embed="rId4">
            <a:alphaModFix/>
          </a:blip>
          <a:srcRect b="0" l="0" r="0" t="0"/>
          <a:stretch/>
        </p:blipFill>
        <p:spPr>
          <a:xfrm>
            <a:off x="1005840" y="2857502"/>
            <a:ext cx="5113020" cy="1066101"/>
          </a:xfrm>
          <a:prstGeom prst="rect">
            <a:avLst/>
          </a:prstGeom>
          <a:noFill/>
          <a:ln>
            <a:noFill/>
          </a:ln>
        </p:spPr>
      </p:pic>
      <p:pic>
        <p:nvPicPr>
          <p:cNvPr id="816" name="Google Shape;816;p62"/>
          <p:cNvPicPr preferRelativeResize="0"/>
          <p:nvPr/>
        </p:nvPicPr>
        <p:blipFill rotWithShape="1">
          <a:blip r:embed="rId5">
            <a:alphaModFix/>
          </a:blip>
          <a:srcRect b="0" l="0" r="0" t="0"/>
          <a:stretch/>
        </p:blipFill>
        <p:spPr>
          <a:xfrm>
            <a:off x="1173480" y="4318000"/>
            <a:ext cx="4526280" cy="982176"/>
          </a:xfrm>
          <a:prstGeom prst="rect">
            <a:avLst/>
          </a:prstGeom>
          <a:noFill/>
          <a:ln>
            <a:noFill/>
          </a:ln>
        </p:spPr>
      </p:pic>
      <p:sp>
        <p:nvSpPr>
          <p:cNvPr id="817" name="Google Shape;817;p62"/>
          <p:cNvSpPr/>
          <p:nvPr/>
        </p:nvSpPr>
        <p:spPr>
          <a:xfrm>
            <a:off x="3268980" y="2413003"/>
            <a:ext cx="293370" cy="444499"/>
          </a:xfrm>
          <a:prstGeom prst="down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818" name="Google Shape;818;p62"/>
          <p:cNvSpPr/>
          <p:nvPr/>
        </p:nvSpPr>
        <p:spPr>
          <a:xfrm>
            <a:off x="3221830" y="3873502"/>
            <a:ext cx="293370" cy="444499"/>
          </a:xfrm>
          <a:prstGeom prst="down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Converting FA to RE by Eliminating States</a:t>
            </a:r>
            <a:br>
              <a:rPr lang="en-US" sz="2400"/>
            </a:br>
            <a:r>
              <a:rPr lang="en-US" sz="2400"/>
              <a:t>Rough Slide </a:t>
            </a:r>
            <a:endParaRPr/>
          </a:p>
        </p:txBody>
      </p:sp>
      <p:sp>
        <p:nvSpPr>
          <p:cNvPr id="824" name="Google Shape;824;p6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Case 1: Without loops between states</a:t>
            </a:r>
            <a:endParaRPr/>
          </a:p>
          <a:p>
            <a:pPr indent="0" lvl="0" marL="0" rtl="0" algn="l">
              <a:spcBef>
                <a:spcPts val="400"/>
              </a:spcBef>
              <a:spcAft>
                <a:spcPts val="0"/>
              </a:spcAft>
              <a:buSzPts val="2000"/>
              <a:buNone/>
            </a:pPr>
            <a:r>
              <a:t/>
            </a:r>
            <a:endParaRPr sz="2000"/>
          </a:p>
        </p:txBody>
      </p:sp>
      <p:sp>
        <p:nvSpPr>
          <p:cNvPr id="825" name="Google Shape;825;p6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826" name="Google Shape;826;p6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827" name="Google Shape;827;p6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28" name="Google Shape;828;p63"/>
          <p:cNvPicPr preferRelativeResize="0"/>
          <p:nvPr/>
        </p:nvPicPr>
        <p:blipFill rotWithShape="1">
          <a:blip r:embed="rId3">
            <a:alphaModFix/>
          </a:blip>
          <a:srcRect b="0" l="0" r="0" t="0"/>
          <a:stretch/>
        </p:blipFill>
        <p:spPr>
          <a:xfrm>
            <a:off x="419102" y="1333500"/>
            <a:ext cx="4620045" cy="762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pic>
        <p:nvPicPr>
          <p:cNvPr id="834" name="Google Shape;834;p64"/>
          <p:cNvPicPr preferRelativeResize="0"/>
          <p:nvPr>
            <p:ph idx="1" type="body"/>
          </p:nvPr>
        </p:nvPicPr>
        <p:blipFill rotWithShape="1">
          <a:blip r:embed="rId3">
            <a:alphaModFix/>
          </a:blip>
          <a:srcRect b="0" l="20000" r="0" t="0"/>
          <a:stretch/>
        </p:blipFill>
        <p:spPr>
          <a:xfrm rot="-5400000">
            <a:off x="1235393" y="-476250"/>
            <a:ext cx="5080000" cy="6286500"/>
          </a:xfrm>
          <a:prstGeom prst="rect">
            <a:avLst/>
          </a:prstGeom>
          <a:noFill/>
          <a:ln>
            <a:noFill/>
          </a:ln>
        </p:spPr>
      </p:pic>
      <p:sp>
        <p:nvSpPr>
          <p:cNvPr id="835" name="Google Shape;835;p6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836" name="Google Shape;836;p6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837" name="Google Shape;837;p6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FA to RE by Eliminating States</a:t>
            </a:r>
            <a:endParaRPr sz="2800"/>
          </a:p>
        </p:txBody>
      </p:sp>
      <p:sp>
        <p:nvSpPr>
          <p:cNvPr id="843" name="Google Shape;843;p6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Case 1: Without loops between states</a:t>
            </a:r>
            <a:endParaRPr/>
          </a:p>
          <a:p>
            <a:pPr indent="0" lvl="0" marL="0" rtl="0" algn="l">
              <a:spcBef>
                <a:spcPts val="400"/>
              </a:spcBef>
              <a:spcAft>
                <a:spcPts val="0"/>
              </a:spcAft>
              <a:buSzPts val="2000"/>
              <a:buNone/>
            </a:pPr>
            <a:r>
              <a:t/>
            </a:r>
            <a:endParaRPr sz="2000"/>
          </a:p>
        </p:txBody>
      </p:sp>
      <p:sp>
        <p:nvSpPr>
          <p:cNvPr id="844" name="Google Shape;844;p6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845" name="Google Shape;845;p6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846" name="Google Shape;846;p6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7" name="Google Shape;847;p65"/>
          <p:cNvSpPr txBox="1"/>
          <p:nvPr/>
        </p:nvSpPr>
        <p:spPr>
          <a:xfrm>
            <a:off x="502920" y="1727299"/>
            <a:ext cx="25715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Homework Problems</a:t>
            </a:r>
            <a:endParaRPr sz="1800">
              <a:solidFill>
                <a:schemeClr val="dk1"/>
              </a:solidFill>
              <a:latin typeface="Verdana"/>
              <a:ea typeface="Verdana"/>
              <a:cs typeface="Verdana"/>
              <a:sym typeface="Verdana"/>
            </a:endParaRPr>
          </a:p>
        </p:txBody>
      </p:sp>
      <p:pic>
        <p:nvPicPr>
          <p:cNvPr id="848" name="Google Shape;848;p65"/>
          <p:cNvPicPr preferRelativeResize="0"/>
          <p:nvPr/>
        </p:nvPicPr>
        <p:blipFill rotWithShape="1">
          <a:blip r:embed="rId3">
            <a:alphaModFix/>
          </a:blip>
          <a:srcRect b="0" l="0" r="0" t="0"/>
          <a:stretch/>
        </p:blipFill>
        <p:spPr>
          <a:xfrm>
            <a:off x="608338" y="2035076"/>
            <a:ext cx="2346960" cy="1317812"/>
          </a:xfrm>
          <a:prstGeom prst="rect">
            <a:avLst/>
          </a:prstGeom>
          <a:noFill/>
          <a:ln>
            <a:noFill/>
          </a:ln>
        </p:spPr>
      </p:pic>
      <p:pic>
        <p:nvPicPr>
          <p:cNvPr id="849" name="Google Shape;849;p65"/>
          <p:cNvPicPr preferRelativeResize="0"/>
          <p:nvPr/>
        </p:nvPicPr>
        <p:blipFill rotWithShape="1">
          <a:blip r:embed="rId4">
            <a:alphaModFix/>
          </a:blip>
          <a:srcRect b="0" l="0" r="0" t="0"/>
          <a:stretch/>
        </p:blipFill>
        <p:spPr>
          <a:xfrm>
            <a:off x="608338" y="4020345"/>
            <a:ext cx="4936189" cy="67865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6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66"/>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856" name="Google Shape;856;p6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857" name="Google Shape;857;p6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858" name="Google Shape;858;p6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59" name="Google Shape;859;p66"/>
          <p:cNvPicPr preferRelativeResize="0"/>
          <p:nvPr/>
        </p:nvPicPr>
        <p:blipFill rotWithShape="1">
          <a:blip r:embed="rId3">
            <a:alphaModFix/>
          </a:blip>
          <a:srcRect b="0" l="0" r="0" t="0"/>
          <a:stretch/>
        </p:blipFill>
        <p:spPr>
          <a:xfrm rot="5400000">
            <a:off x="340627" y="119222"/>
            <a:ext cx="5217583" cy="516540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6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Converting FA to RE by Eliminating States</a:t>
            </a:r>
            <a:br>
              <a:rPr lang="en-US" sz="2000"/>
            </a:br>
            <a:r>
              <a:rPr lang="en-US" sz="2000"/>
              <a:t>Rough Slide</a:t>
            </a:r>
            <a:endParaRPr sz="2000"/>
          </a:p>
        </p:txBody>
      </p:sp>
      <p:sp>
        <p:nvSpPr>
          <p:cNvPr id="865" name="Google Shape;865;p6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b="1" lang="en-US" sz="2000"/>
              <a:t>Case 2:</a:t>
            </a:r>
            <a:r>
              <a:rPr lang="en-US" sz="2000"/>
              <a:t> With loops between states</a:t>
            </a:r>
            <a:endParaRPr/>
          </a:p>
          <a:p>
            <a:pPr indent="0" lvl="0" marL="0" rtl="0" algn="l">
              <a:spcBef>
                <a:spcPts val="400"/>
              </a:spcBef>
              <a:spcAft>
                <a:spcPts val="0"/>
              </a:spcAft>
              <a:buSzPts val="2000"/>
              <a:buNone/>
            </a:pPr>
            <a:r>
              <a:t/>
            </a:r>
            <a:endParaRPr sz="2000"/>
          </a:p>
        </p:txBody>
      </p:sp>
      <p:sp>
        <p:nvSpPr>
          <p:cNvPr id="866" name="Google Shape;866;p6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867" name="Google Shape;867;p6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868" name="Google Shape;868;p6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69" name="Google Shape;869;p67"/>
          <p:cNvPicPr preferRelativeResize="0"/>
          <p:nvPr/>
        </p:nvPicPr>
        <p:blipFill rotWithShape="1">
          <a:blip r:embed="rId3">
            <a:alphaModFix/>
          </a:blip>
          <a:srcRect b="0" l="0" r="0" t="0"/>
          <a:stretch/>
        </p:blipFill>
        <p:spPr>
          <a:xfrm>
            <a:off x="754382" y="1460500"/>
            <a:ext cx="3488392" cy="952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FA to RE by Eliminating States</a:t>
            </a:r>
            <a:endParaRPr sz="2800"/>
          </a:p>
        </p:txBody>
      </p:sp>
      <p:sp>
        <p:nvSpPr>
          <p:cNvPr id="875" name="Google Shape;875;p6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Case 2: With loops between states</a:t>
            </a:r>
            <a:endParaRPr/>
          </a:p>
          <a:p>
            <a:pPr indent="0" lvl="0" marL="0" rtl="0" algn="l">
              <a:spcBef>
                <a:spcPts val="400"/>
              </a:spcBef>
              <a:spcAft>
                <a:spcPts val="0"/>
              </a:spcAft>
              <a:buSzPts val="2000"/>
              <a:buNone/>
            </a:pPr>
            <a:r>
              <a:t/>
            </a:r>
            <a:endParaRPr sz="2000"/>
          </a:p>
        </p:txBody>
      </p:sp>
      <p:sp>
        <p:nvSpPr>
          <p:cNvPr id="876" name="Google Shape;876;p6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877" name="Google Shape;877;p6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878" name="Google Shape;878;p6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79" name="Google Shape;879;p68"/>
          <p:cNvPicPr preferRelativeResize="0"/>
          <p:nvPr/>
        </p:nvPicPr>
        <p:blipFill rotWithShape="1">
          <a:blip r:embed="rId3">
            <a:alphaModFix/>
          </a:blip>
          <a:srcRect b="0" l="0" r="0" t="0"/>
          <a:stretch/>
        </p:blipFill>
        <p:spPr>
          <a:xfrm>
            <a:off x="754382" y="1397000"/>
            <a:ext cx="3279458" cy="367506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6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Converting FA to RE by Eliminating States</a:t>
            </a:r>
            <a:br>
              <a:rPr lang="en-US" sz="2400"/>
            </a:br>
            <a:r>
              <a:rPr lang="en-US" sz="2400"/>
              <a:t>Rough Slide </a:t>
            </a:r>
            <a:endParaRPr sz="2400"/>
          </a:p>
        </p:txBody>
      </p:sp>
      <p:sp>
        <p:nvSpPr>
          <p:cNvPr id="885" name="Google Shape;885;p6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b="1" lang="en-US" sz="2000"/>
              <a:t>Case 2:</a:t>
            </a:r>
            <a:r>
              <a:rPr lang="en-US" sz="2000"/>
              <a:t> With loops between states</a:t>
            </a:r>
            <a:endParaRPr/>
          </a:p>
          <a:p>
            <a:pPr indent="0" lvl="0" marL="0" rtl="0" algn="l">
              <a:spcBef>
                <a:spcPts val="400"/>
              </a:spcBef>
              <a:spcAft>
                <a:spcPts val="0"/>
              </a:spcAft>
              <a:buSzPts val="2000"/>
              <a:buNone/>
            </a:pPr>
            <a:r>
              <a:t/>
            </a:r>
            <a:endParaRPr sz="2000"/>
          </a:p>
        </p:txBody>
      </p:sp>
      <p:sp>
        <p:nvSpPr>
          <p:cNvPr id="886" name="Google Shape;886;p6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887" name="Google Shape;887;p6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88" name="Google Shape;888;p69"/>
          <p:cNvGrpSpPr/>
          <p:nvPr/>
        </p:nvGrpSpPr>
        <p:grpSpPr>
          <a:xfrm>
            <a:off x="239237" y="1240854"/>
            <a:ext cx="4314983" cy="1301112"/>
            <a:chOff x="750888" y="1764208"/>
            <a:chExt cx="3922712" cy="1561334"/>
          </a:xfrm>
        </p:grpSpPr>
        <p:sp>
          <p:nvSpPr>
            <p:cNvPr id="889" name="Google Shape;889;p69"/>
            <p:cNvSpPr/>
            <p:nvPr/>
          </p:nvSpPr>
          <p:spPr>
            <a:xfrm>
              <a:off x="2311400" y="24384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90" name="Google Shape;890;p69"/>
            <p:cNvSpPr/>
            <p:nvPr/>
          </p:nvSpPr>
          <p:spPr>
            <a:xfrm>
              <a:off x="4140200" y="24384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891" name="Google Shape;891;p69"/>
            <p:cNvCxnSpPr/>
            <p:nvPr/>
          </p:nvCxnSpPr>
          <p:spPr>
            <a:xfrm>
              <a:off x="1593851" y="2720976"/>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892" name="Google Shape;892;p69"/>
            <p:cNvSpPr/>
            <p:nvPr/>
          </p:nvSpPr>
          <p:spPr>
            <a:xfrm>
              <a:off x="2387600" y="2473325"/>
              <a:ext cx="310691"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B</a:t>
              </a:r>
              <a:endParaRPr b="1" baseline="-25000" sz="1800">
                <a:solidFill>
                  <a:schemeClr val="dk1"/>
                </a:solidFill>
                <a:latin typeface="Garamond"/>
                <a:ea typeface="Garamond"/>
                <a:cs typeface="Garamond"/>
                <a:sym typeface="Garamond"/>
              </a:endParaRPr>
            </a:p>
          </p:txBody>
        </p:sp>
        <p:sp>
          <p:nvSpPr>
            <p:cNvPr id="893" name="Google Shape;893;p69"/>
            <p:cNvSpPr/>
            <p:nvPr/>
          </p:nvSpPr>
          <p:spPr>
            <a:xfrm>
              <a:off x="4216400" y="2473325"/>
              <a:ext cx="310691"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C</a:t>
              </a:r>
              <a:endParaRPr b="1" baseline="-25000" sz="1800">
                <a:solidFill>
                  <a:schemeClr val="dk1"/>
                </a:solidFill>
                <a:latin typeface="Garamond"/>
                <a:ea typeface="Garamond"/>
                <a:cs typeface="Garamond"/>
                <a:sym typeface="Garamond"/>
              </a:endParaRPr>
            </a:p>
          </p:txBody>
        </p:sp>
        <p:sp>
          <p:nvSpPr>
            <p:cNvPr id="894" name="Google Shape;894;p69"/>
            <p:cNvSpPr/>
            <p:nvPr/>
          </p:nvSpPr>
          <p:spPr>
            <a:xfrm>
              <a:off x="4216400" y="251460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895" name="Google Shape;895;p69"/>
            <p:cNvCxnSpPr/>
            <p:nvPr/>
          </p:nvCxnSpPr>
          <p:spPr>
            <a:xfrm>
              <a:off x="2844800" y="2743200"/>
              <a:ext cx="1295400" cy="0"/>
            </a:xfrm>
            <a:prstGeom prst="straightConnector1">
              <a:avLst/>
            </a:prstGeom>
            <a:noFill/>
            <a:ln cap="flat" cmpd="sng" w="9525">
              <a:solidFill>
                <a:schemeClr val="dk1"/>
              </a:solidFill>
              <a:prstDash val="solid"/>
              <a:round/>
              <a:headEnd len="med" w="med" type="none"/>
              <a:tailEnd len="med" w="med" type="triangle"/>
            </a:ln>
          </p:spPr>
        </p:cxnSp>
        <p:sp>
          <p:nvSpPr>
            <p:cNvPr id="896" name="Google Shape;896;p69"/>
            <p:cNvSpPr txBox="1"/>
            <p:nvPr/>
          </p:nvSpPr>
          <p:spPr>
            <a:xfrm>
              <a:off x="3225800" y="2446338"/>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sz="2000">
                <a:solidFill>
                  <a:schemeClr val="dk1"/>
                </a:solidFill>
                <a:latin typeface="Garamond"/>
                <a:ea typeface="Garamond"/>
                <a:cs typeface="Garamond"/>
                <a:sym typeface="Garamond"/>
              </a:endParaRPr>
            </a:p>
          </p:txBody>
        </p:sp>
        <p:sp>
          <p:nvSpPr>
            <p:cNvPr id="897" name="Google Shape;897;p69"/>
            <p:cNvSpPr/>
            <p:nvPr/>
          </p:nvSpPr>
          <p:spPr>
            <a:xfrm>
              <a:off x="1060450" y="2446338"/>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898" name="Google Shape;898;p69"/>
            <p:cNvCxnSpPr/>
            <p:nvPr/>
          </p:nvCxnSpPr>
          <p:spPr>
            <a:xfrm>
              <a:off x="750888" y="2751138"/>
              <a:ext cx="309562" cy="0"/>
            </a:xfrm>
            <a:prstGeom prst="straightConnector1">
              <a:avLst/>
            </a:prstGeom>
            <a:noFill/>
            <a:ln cap="flat" cmpd="sng" w="9525">
              <a:solidFill>
                <a:schemeClr val="dk1"/>
              </a:solidFill>
              <a:prstDash val="solid"/>
              <a:round/>
              <a:headEnd len="med" w="med" type="none"/>
              <a:tailEnd len="med" w="med" type="triangle"/>
            </a:ln>
          </p:spPr>
        </p:cxnSp>
        <p:sp>
          <p:nvSpPr>
            <p:cNvPr id="899" name="Google Shape;899;p69"/>
            <p:cNvSpPr/>
            <p:nvPr/>
          </p:nvSpPr>
          <p:spPr>
            <a:xfrm>
              <a:off x="1138237" y="2490787"/>
              <a:ext cx="306320"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A</a:t>
              </a:r>
              <a:endParaRPr b="1" baseline="-25000" sz="1800">
                <a:solidFill>
                  <a:schemeClr val="dk1"/>
                </a:solidFill>
                <a:latin typeface="Garamond"/>
                <a:ea typeface="Garamond"/>
                <a:cs typeface="Garamond"/>
                <a:sym typeface="Garamond"/>
              </a:endParaRPr>
            </a:p>
          </p:txBody>
        </p:sp>
        <p:sp>
          <p:nvSpPr>
            <p:cNvPr id="900" name="Google Shape;900;p69"/>
            <p:cNvSpPr txBox="1"/>
            <p:nvPr/>
          </p:nvSpPr>
          <p:spPr>
            <a:xfrm>
              <a:off x="1774063" y="2368489"/>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a:p>
          </p:txBody>
        </p:sp>
        <p:cxnSp>
          <p:nvCxnSpPr>
            <p:cNvPr id="901" name="Google Shape;901;p69"/>
            <p:cNvCxnSpPr/>
            <p:nvPr/>
          </p:nvCxnSpPr>
          <p:spPr>
            <a:xfrm rot="10800000">
              <a:off x="1530023" y="2901623"/>
              <a:ext cx="871865" cy="23625"/>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902" name="Google Shape;902;p69"/>
            <p:cNvSpPr txBox="1"/>
            <p:nvPr/>
          </p:nvSpPr>
          <p:spPr>
            <a:xfrm>
              <a:off x="1781057" y="2882344"/>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sp>
          <p:nvSpPr>
            <p:cNvPr id="903" name="Google Shape;903;p69"/>
            <p:cNvSpPr/>
            <p:nvPr/>
          </p:nvSpPr>
          <p:spPr>
            <a:xfrm>
              <a:off x="1322385" y="2086431"/>
              <a:ext cx="3264629" cy="571560"/>
            </a:xfrm>
            <a:prstGeom prst="arc">
              <a:avLst>
                <a:gd fmla="val 10624739" name="adj1"/>
                <a:gd fmla="val 201400" name="adj2"/>
              </a:avLst>
            </a:prstGeom>
            <a:noFill/>
            <a:ln cap="flat" cmpd="sng" w="19050">
              <a:solidFill>
                <a:schemeClr val="dk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cxnSp>
          <p:nvCxnSpPr>
            <p:cNvPr id="904" name="Google Shape;904;p69"/>
            <p:cNvCxnSpPr>
              <a:stCxn id="890" idx="3"/>
              <a:endCxn id="889" idx="5"/>
            </p:cNvCxnSpPr>
            <p:nvPr/>
          </p:nvCxnSpPr>
          <p:spPr>
            <a:xfrm rot="10800000">
              <a:off x="2766615" y="2893685"/>
              <a:ext cx="14517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905" name="Google Shape;905;p69"/>
            <p:cNvSpPr txBox="1"/>
            <p:nvPr/>
          </p:nvSpPr>
          <p:spPr>
            <a:xfrm>
              <a:off x="3383857" y="2842657"/>
              <a:ext cx="412700"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0,1</a:t>
              </a:r>
              <a:endParaRPr sz="1800">
                <a:solidFill>
                  <a:schemeClr val="dk1"/>
                </a:solidFill>
                <a:latin typeface="Garamond"/>
                <a:ea typeface="Garamond"/>
                <a:cs typeface="Garamond"/>
                <a:sym typeface="Garamond"/>
              </a:endParaRPr>
            </a:p>
          </p:txBody>
        </p:sp>
        <p:sp>
          <p:nvSpPr>
            <p:cNvPr id="906" name="Google Shape;906;p69"/>
            <p:cNvSpPr txBox="1"/>
            <p:nvPr/>
          </p:nvSpPr>
          <p:spPr>
            <a:xfrm>
              <a:off x="2954699" y="1764208"/>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grpSp>
      <p:sp>
        <p:nvSpPr>
          <p:cNvPr id="907" name="Google Shape;907;p69"/>
          <p:cNvSpPr txBox="1"/>
          <p:nvPr/>
        </p:nvSpPr>
        <p:spPr>
          <a:xfrm>
            <a:off x="652519" y="2476500"/>
            <a:ext cx="314060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Intermediate State here is </a:t>
            </a:r>
            <a:r>
              <a:rPr b="1" lang="en-US" sz="1600">
                <a:solidFill>
                  <a:schemeClr val="dk1"/>
                </a:solidFill>
                <a:latin typeface="Verdana"/>
                <a:ea typeface="Verdana"/>
                <a:cs typeface="Verdana"/>
                <a:sym typeface="Verdana"/>
              </a:rPr>
              <a:t>B</a:t>
            </a:r>
            <a:endParaRPr b="1" sz="1600">
              <a:solidFill>
                <a:schemeClr val="dk1"/>
              </a:solidFill>
              <a:latin typeface="Verdana"/>
              <a:ea typeface="Verdana"/>
              <a:cs typeface="Verdana"/>
              <a:sym typeface="Verdana"/>
            </a:endParaRPr>
          </a:p>
        </p:txBody>
      </p:sp>
      <p:sp>
        <p:nvSpPr>
          <p:cNvPr id="908" name="Google Shape;908;p69"/>
          <p:cNvSpPr txBox="1"/>
          <p:nvPr/>
        </p:nvSpPr>
        <p:spPr>
          <a:xfrm>
            <a:off x="204310" y="2663036"/>
            <a:ext cx="6914072"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  				A → A   	A → B →A</a:t>
            </a:r>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AC  				A → C 	 	A → B →C</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CA  				C → A	  	C → B →A</a:t>
            </a:r>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CC  				C → C  		C→  B →C</a:t>
            </a:r>
            <a:endParaRPr/>
          </a:p>
        </p:txBody>
      </p:sp>
      <p:pic>
        <p:nvPicPr>
          <p:cNvPr id="909" name="Google Shape;909;p69"/>
          <p:cNvPicPr preferRelativeResize="0"/>
          <p:nvPr/>
        </p:nvPicPr>
        <p:blipFill rotWithShape="1">
          <a:blip r:embed="rId3">
            <a:alphaModFix/>
          </a:blip>
          <a:srcRect b="0" l="0" r="0" t="0"/>
          <a:stretch/>
        </p:blipFill>
        <p:spPr>
          <a:xfrm>
            <a:off x="7309715" y="5199318"/>
            <a:ext cx="2514600" cy="484188"/>
          </a:xfrm>
          <a:prstGeom prst="rect">
            <a:avLst/>
          </a:prstGeom>
          <a:noFill/>
          <a:ln>
            <a:noFill/>
          </a:ln>
        </p:spPr>
      </p:pic>
      <p:pic>
        <p:nvPicPr>
          <p:cNvPr id="910" name="Google Shape;910;p69"/>
          <p:cNvPicPr preferRelativeResize="0"/>
          <p:nvPr/>
        </p:nvPicPr>
        <p:blipFill rotWithShape="1">
          <a:blip r:embed="rId4">
            <a:alphaModFix/>
          </a:blip>
          <a:srcRect b="0" l="0" r="0" t="0"/>
          <a:stretch/>
        </p:blipFill>
        <p:spPr>
          <a:xfrm>
            <a:off x="7309717" y="4355558"/>
            <a:ext cx="2329584" cy="6360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solidFill>
                  <a:schemeClr val="dk1"/>
                </a:solidFill>
              </a:rPr>
              <a:t>Operators of Regular Expressions (RE)</a:t>
            </a:r>
            <a:endParaRPr sz="2800"/>
          </a:p>
        </p:txBody>
      </p:sp>
      <p:sp>
        <p:nvSpPr>
          <p:cNvPr id="157" name="Google Shape;157;p7"/>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en-US" sz="1600"/>
              <a:t>3. </a:t>
            </a:r>
            <a:r>
              <a:rPr b="1" lang="en-US" sz="1600"/>
              <a:t>Star / KleeneClosure </a:t>
            </a:r>
            <a:r>
              <a:rPr lang="en-US" sz="1600"/>
              <a:t>*</a:t>
            </a:r>
            <a:endParaRPr/>
          </a:p>
          <a:p>
            <a:pPr indent="0" lvl="0" marL="0" rtl="0" algn="l">
              <a:spcBef>
                <a:spcPts val="320"/>
              </a:spcBef>
              <a:spcAft>
                <a:spcPts val="0"/>
              </a:spcAft>
              <a:buSzPts val="1600"/>
              <a:buNone/>
            </a:pPr>
            <a:r>
              <a:rPr lang="en-US" sz="1600"/>
              <a:t>L* represents set of those strings that can be formed by taking any number of strings from L, possibly with repetitions and concatenate all of them.</a:t>
            </a:r>
            <a:endParaRPr/>
          </a:p>
          <a:p>
            <a:pPr indent="0" lvl="0" marL="0" rtl="0" algn="l">
              <a:spcBef>
                <a:spcPts val="320"/>
              </a:spcBef>
              <a:spcAft>
                <a:spcPts val="0"/>
              </a:spcAft>
              <a:buSzPts val="1600"/>
              <a:buNone/>
            </a:pPr>
            <a:r>
              <a:t/>
            </a:r>
            <a:endParaRPr sz="1600"/>
          </a:p>
          <a:p>
            <a:pPr indent="0" lvl="0" marL="0" rtl="0" algn="l">
              <a:spcBef>
                <a:spcPts val="320"/>
              </a:spcBef>
              <a:spcAft>
                <a:spcPts val="0"/>
              </a:spcAft>
              <a:buSzPts val="1600"/>
              <a:buNone/>
            </a:pPr>
            <a:r>
              <a:rPr lang="en-US" sz="1600"/>
              <a:t>L* is infinite union of L</a:t>
            </a:r>
            <a:r>
              <a:rPr baseline="30000" lang="en-US" sz="1600"/>
              <a:t>i</a:t>
            </a:r>
            <a:r>
              <a:rPr lang="en-US" sz="1600"/>
              <a:t> , i&gt;=0</a:t>
            </a:r>
            <a:endParaRPr/>
          </a:p>
          <a:p>
            <a:pPr indent="0" lvl="0" marL="0" rtl="0" algn="l">
              <a:spcBef>
                <a:spcPts val="320"/>
              </a:spcBef>
              <a:spcAft>
                <a:spcPts val="0"/>
              </a:spcAft>
              <a:buSzPts val="1600"/>
              <a:buNone/>
            </a:pPr>
            <a:r>
              <a:t/>
            </a:r>
            <a:endParaRPr sz="1600"/>
          </a:p>
          <a:p>
            <a:pPr indent="0" lvl="0" marL="0" rtl="0" algn="l">
              <a:spcBef>
                <a:spcPts val="320"/>
              </a:spcBef>
              <a:spcAft>
                <a:spcPts val="0"/>
              </a:spcAft>
              <a:buSzPts val="1600"/>
              <a:buNone/>
            </a:pPr>
            <a:r>
              <a:rPr lang="en-US" sz="1600"/>
              <a:t>Example: L = {0, 11}</a:t>
            </a:r>
            <a:endParaRPr/>
          </a:p>
          <a:p>
            <a:pPr indent="0" lvl="0" marL="0" rtl="0" algn="l">
              <a:spcBef>
                <a:spcPts val="320"/>
              </a:spcBef>
              <a:spcAft>
                <a:spcPts val="0"/>
              </a:spcAft>
              <a:buSzPts val="1600"/>
              <a:buNone/>
            </a:pPr>
            <a:r>
              <a:rPr lang="en-US" sz="1600"/>
              <a:t>Where L</a:t>
            </a:r>
            <a:r>
              <a:rPr baseline="30000" lang="en-US" sz="1600"/>
              <a:t>0</a:t>
            </a:r>
            <a:r>
              <a:rPr lang="en-US" sz="1600"/>
              <a:t> ={ε} ; L</a:t>
            </a:r>
            <a:r>
              <a:rPr baseline="30000" lang="en-US" sz="1600"/>
              <a:t>1</a:t>
            </a:r>
            <a:r>
              <a:rPr lang="en-US" sz="1600"/>
              <a:t> = {0,11} ; L</a:t>
            </a:r>
            <a:r>
              <a:rPr baseline="30000" lang="en-US" sz="1600"/>
              <a:t>i</a:t>
            </a:r>
            <a:r>
              <a:rPr lang="en-US" sz="1600"/>
              <a:t> , i&gt;1, LLL…L (Concatenate L i times)</a:t>
            </a:r>
            <a:endParaRPr/>
          </a:p>
          <a:p>
            <a:pPr indent="0" lvl="0" marL="0" rtl="0" algn="l">
              <a:spcBef>
                <a:spcPts val="320"/>
              </a:spcBef>
              <a:spcAft>
                <a:spcPts val="0"/>
              </a:spcAft>
              <a:buSzPts val="1600"/>
              <a:buNone/>
            </a:pPr>
            <a:r>
              <a:t/>
            </a:r>
            <a:endParaRPr sz="1600"/>
          </a:p>
          <a:p>
            <a:pPr indent="0" lvl="0" marL="0" rtl="0" algn="l">
              <a:spcBef>
                <a:spcPts val="360"/>
              </a:spcBef>
              <a:spcAft>
                <a:spcPts val="0"/>
              </a:spcAft>
              <a:buSzPts val="1800"/>
              <a:buNone/>
            </a:pPr>
            <a:r>
              <a:rPr lang="en-US" sz="1800"/>
              <a:t>L</a:t>
            </a:r>
            <a:r>
              <a:rPr baseline="30000" lang="en-US" sz="1800"/>
              <a:t>0</a:t>
            </a:r>
            <a:r>
              <a:rPr lang="en-US" sz="1800"/>
              <a:t> = {ε}</a:t>
            </a:r>
            <a:endParaRPr/>
          </a:p>
          <a:p>
            <a:pPr indent="0" lvl="0" marL="0" rtl="0" algn="l">
              <a:spcBef>
                <a:spcPts val="360"/>
              </a:spcBef>
              <a:spcAft>
                <a:spcPts val="0"/>
              </a:spcAft>
              <a:buSzPts val="1800"/>
              <a:buNone/>
            </a:pPr>
            <a:r>
              <a:rPr lang="en-US" sz="1800"/>
              <a:t>L</a:t>
            </a:r>
            <a:r>
              <a:rPr baseline="30000" lang="en-US" sz="1800"/>
              <a:t>1</a:t>
            </a:r>
            <a:r>
              <a:rPr lang="en-US" sz="1800"/>
              <a:t> = {0,11}</a:t>
            </a:r>
            <a:endParaRPr/>
          </a:p>
          <a:p>
            <a:pPr indent="0" lvl="0" marL="0" rtl="0" algn="l">
              <a:spcBef>
                <a:spcPts val="360"/>
              </a:spcBef>
              <a:spcAft>
                <a:spcPts val="0"/>
              </a:spcAft>
              <a:buSzPts val="1800"/>
              <a:buNone/>
            </a:pPr>
            <a:r>
              <a:rPr lang="en-US" sz="1800"/>
              <a:t>L</a:t>
            </a:r>
            <a:r>
              <a:rPr baseline="30000" lang="en-US" sz="1800"/>
              <a:t>2</a:t>
            </a:r>
            <a:r>
              <a:rPr lang="en-US" sz="1800"/>
              <a:t> = {00, 011, 110, 1111}</a:t>
            </a:r>
            <a:endParaRPr/>
          </a:p>
          <a:p>
            <a:pPr indent="0" lvl="0" marL="0" rtl="0" algn="l">
              <a:spcBef>
                <a:spcPts val="360"/>
              </a:spcBef>
              <a:spcAft>
                <a:spcPts val="0"/>
              </a:spcAft>
              <a:buSzPts val="1800"/>
              <a:buNone/>
            </a:pPr>
            <a:r>
              <a:rPr lang="en-US" sz="1800"/>
              <a:t>L</a:t>
            </a:r>
            <a:r>
              <a:rPr baseline="30000" lang="en-US" sz="1800"/>
              <a:t>3</a:t>
            </a:r>
            <a:r>
              <a:rPr lang="en-US" sz="1800"/>
              <a:t> =L.L</a:t>
            </a:r>
            <a:r>
              <a:rPr baseline="30000" lang="en-US" sz="1800"/>
              <a:t>2</a:t>
            </a:r>
            <a:r>
              <a:rPr lang="en-US" sz="1800"/>
              <a:t> = {000,0011,0110, 01111, 1100,11011, 11110, 111111}</a:t>
            </a:r>
            <a:endParaRPr/>
          </a:p>
          <a:p>
            <a:pPr indent="0" lvl="0" marL="0" rtl="0" algn="l">
              <a:spcBef>
                <a:spcPts val="360"/>
              </a:spcBef>
              <a:spcAft>
                <a:spcPts val="0"/>
              </a:spcAft>
              <a:buSzPts val="1800"/>
              <a:buNone/>
            </a:pPr>
            <a:r>
              <a:rPr lang="en-US" sz="1800"/>
              <a:t>L* = L</a:t>
            </a:r>
            <a:r>
              <a:rPr baseline="30000" lang="en-US" sz="1800"/>
              <a:t>0</a:t>
            </a:r>
            <a:r>
              <a:rPr lang="en-US" sz="1800"/>
              <a:t> U L</a:t>
            </a:r>
            <a:r>
              <a:rPr baseline="30000" lang="en-US" sz="1800"/>
              <a:t>1</a:t>
            </a:r>
            <a:r>
              <a:rPr lang="en-US" sz="1800"/>
              <a:t> U L</a:t>
            </a:r>
            <a:r>
              <a:rPr baseline="30000" lang="en-US" sz="1800"/>
              <a:t>2</a:t>
            </a:r>
            <a:r>
              <a:rPr lang="en-US" sz="1800"/>
              <a:t> U L</a:t>
            </a:r>
            <a:r>
              <a:rPr baseline="30000" lang="en-US" sz="1800"/>
              <a:t>3</a:t>
            </a:r>
            <a:r>
              <a:rPr lang="en-US" sz="1800"/>
              <a:t> ………  </a:t>
            </a:r>
            <a:endParaRPr/>
          </a:p>
          <a:p>
            <a:pPr indent="0" lvl="0" marL="0" rtl="0" algn="l">
              <a:spcBef>
                <a:spcPts val="320"/>
              </a:spcBef>
              <a:spcAft>
                <a:spcPts val="0"/>
              </a:spcAft>
              <a:buSzPts val="1600"/>
              <a:buNone/>
            </a:pPr>
            <a:r>
              <a:rPr lang="en-US" sz="1600"/>
              <a:t>        Each of them is finite, but union is infinite</a:t>
            </a:r>
            <a:endParaRPr/>
          </a:p>
        </p:txBody>
      </p:sp>
      <p:sp>
        <p:nvSpPr>
          <p:cNvPr id="158" name="Google Shape;158;p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59" name="Google Shape;159;p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60" name="Google Shape;160;p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FA to RE by Eliminating States</a:t>
            </a:r>
            <a:endParaRPr sz="2800"/>
          </a:p>
        </p:txBody>
      </p:sp>
      <p:sp>
        <p:nvSpPr>
          <p:cNvPr id="916" name="Google Shape;916;p7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b="1" lang="en-US" sz="2000"/>
              <a:t>Case 2:</a:t>
            </a:r>
            <a:r>
              <a:rPr lang="en-US" sz="2000"/>
              <a:t> With loops between states</a:t>
            </a:r>
            <a:endParaRPr/>
          </a:p>
          <a:p>
            <a:pPr indent="0" lvl="0" marL="0" rtl="0" algn="l">
              <a:spcBef>
                <a:spcPts val="400"/>
              </a:spcBef>
              <a:spcAft>
                <a:spcPts val="0"/>
              </a:spcAft>
              <a:buSzPts val="2000"/>
              <a:buNone/>
            </a:pPr>
            <a:r>
              <a:t/>
            </a:r>
            <a:endParaRPr sz="2000"/>
          </a:p>
        </p:txBody>
      </p:sp>
      <p:sp>
        <p:nvSpPr>
          <p:cNvPr id="917" name="Google Shape;917;p7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918" name="Google Shape;918;p7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919" name="Google Shape;919;p7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920" name="Google Shape;920;p70"/>
          <p:cNvGrpSpPr/>
          <p:nvPr/>
        </p:nvGrpSpPr>
        <p:grpSpPr>
          <a:xfrm>
            <a:off x="239237" y="1240854"/>
            <a:ext cx="4314983" cy="1301112"/>
            <a:chOff x="750888" y="1764208"/>
            <a:chExt cx="3922712" cy="1561334"/>
          </a:xfrm>
        </p:grpSpPr>
        <p:sp>
          <p:nvSpPr>
            <p:cNvPr id="921" name="Google Shape;921;p70"/>
            <p:cNvSpPr/>
            <p:nvPr/>
          </p:nvSpPr>
          <p:spPr>
            <a:xfrm>
              <a:off x="2311400" y="24384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922" name="Google Shape;922;p70"/>
            <p:cNvSpPr/>
            <p:nvPr/>
          </p:nvSpPr>
          <p:spPr>
            <a:xfrm>
              <a:off x="4140200" y="24384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923" name="Google Shape;923;p70"/>
            <p:cNvCxnSpPr/>
            <p:nvPr/>
          </p:nvCxnSpPr>
          <p:spPr>
            <a:xfrm>
              <a:off x="1593851" y="2720976"/>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924" name="Google Shape;924;p70"/>
            <p:cNvSpPr/>
            <p:nvPr/>
          </p:nvSpPr>
          <p:spPr>
            <a:xfrm>
              <a:off x="2387600" y="2473325"/>
              <a:ext cx="310691"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B</a:t>
              </a:r>
              <a:endParaRPr b="1" baseline="-25000" sz="1800">
                <a:solidFill>
                  <a:schemeClr val="dk1"/>
                </a:solidFill>
                <a:latin typeface="Garamond"/>
                <a:ea typeface="Garamond"/>
                <a:cs typeface="Garamond"/>
                <a:sym typeface="Garamond"/>
              </a:endParaRPr>
            </a:p>
          </p:txBody>
        </p:sp>
        <p:sp>
          <p:nvSpPr>
            <p:cNvPr id="925" name="Google Shape;925;p70"/>
            <p:cNvSpPr/>
            <p:nvPr/>
          </p:nvSpPr>
          <p:spPr>
            <a:xfrm>
              <a:off x="4216400" y="2473325"/>
              <a:ext cx="310691"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C</a:t>
              </a:r>
              <a:endParaRPr b="1" baseline="-25000" sz="1800">
                <a:solidFill>
                  <a:schemeClr val="dk1"/>
                </a:solidFill>
                <a:latin typeface="Garamond"/>
                <a:ea typeface="Garamond"/>
                <a:cs typeface="Garamond"/>
                <a:sym typeface="Garamond"/>
              </a:endParaRPr>
            </a:p>
          </p:txBody>
        </p:sp>
        <p:sp>
          <p:nvSpPr>
            <p:cNvPr id="926" name="Google Shape;926;p70"/>
            <p:cNvSpPr/>
            <p:nvPr/>
          </p:nvSpPr>
          <p:spPr>
            <a:xfrm>
              <a:off x="4216400" y="251460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927" name="Google Shape;927;p70"/>
            <p:cNvCxnSpPr/>
            <p:nvPr/>
          </p:nvCxnSpPr>
          <p:spPr>
            <a:xfrm>
              <a:off x="2844800" y="2743200"/>
              <a:ext cx="1295400" cy="0"/>
            </a:xfrm>
            <a:prstGeom prst="straightConnector1">
              <a:avLst/>
            </a:prstGeom>
            <a:noFill/>
            <a:ln cap="flat" cmpd="sng" w="9525">
              <a:solidFill>
                <a:schemeClr val="dk1"/>
              </a:solidFill>
              <a:prstDash val="solid"/>
              <a:round/>
              <a:headEnd len="med" w="med" type="none"/>
              <a:tailEnd len="med" w="med" type="triangle"/>
            </a:ln>
          </p:spPr>
        </p:cxnSp>
        <p:sp>
          <p:nvSpPr>
            <p:cNvPr id="928" name="Google Shape;928;p70"/>
            <p:cNvSpPr txBox="1"/>
            <p:nvPr/>
          </p:nvSpPr>
          <p:spPr>
            <a:xfrm>
              <a:off x="3225800" y="2446338"/>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sz="2000">
                <a:solidFill>
                  <a:schemeClr val="dk1"/>
                </a:solidFill>
                <a:latin typeface="Garamond"/>
                <a:ea typeface="Garamond"/>
                <a:cs typeface="Garamond"/>
                <a:sym typeface="Garamond"/>
              </a:endParaRPr>
            </a:p>
          </p:txBody>
        </p:sp>
        <p:sp>
          <p:nvSpPr>
            <p:cNvPr id="929" name="Google Shape;929;p70"/>
            <p:cNvSpPr/>
            <p:nvPr/>
          </p:nvSpPr>
          <p:spPr>
            <a:xfrm>
              <a:off x="1060450" y="2446338"/>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930" name="Google Shape;930;p70"/>
            <p:cNvCxnSpPr/>
            <p:nvPr/>
          </p:nvCxnSpPr>
          <p:spPr>
            <a:xfrm>
              <a:off x="750888" y="2751138"/>
              <a:ext cx="309562" cy="0"/>
            </a:xfrm>
            <a:prstGeom prst="straightConnector1">
              <a:avLst/>
            </a:prstGeom>
            <a:noFill/>
            <a:ln cap="flat" cmpd="sng" w="9525">
              <a:solidFill>
                <a:schemeClr val="dk1"/>
              </a:solidFill>
              <a:prstDash val="solid"/>
              <a:round/>
              <a:headEnd len="med" w="med" type="none"/>
              <a:tailEnd len="med" w="med" type="triangle"/>
            </a:ln>
          </p:spPr>
        </p:cxnSp>
        <p:sp>
          <p:nvSpPr>
            <p:cNvPr id="931" name="Google Shape;931;p70"/>
            <p:cNvSpPr/>
            <p:nvPr/>
          </p:nvSpPr>
          <p:spPr>
            <a:xfrm>
              <a:off x="1138237" y="2490787"/>
              <a:ext cx="306320"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A</a:t>
              </a:r>
              <a:endParaRPr b="1" baseline="-25000" sz="1800">
                <a:solidFill>
                  <a:schemeClr val="dk1"/>
                </a:solidFill>
                <a:latin typeface="Garamond"/>
                <a:ea typeface="Garamond"/>
                <a:cs typeface="Garamond"/>
                <a:sym typeface="Garamond"/>
              </a:endParaRPr>
            </a:p>
          </p:txBody>
        </p:sp>
        <p:sp>
          <p:nvSpPr>
            <p:cNvPr id="932" name="Google Shape;932;p70"/>
            <p:cNvSpPr txBox="1"/>
            <p:nvPr/>
          </p:nvSpPr>
          <p:spPr>
            <a:xfrm>
              <a:off x="1774063" y="2368489"/>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a:p>
          </p:txBody>
        </p:sp>
        <p:cxnSp>
          <p:nvCxnSpPr>
            <p:cNvPr id="933" name="Google Shape;933;p70"/>
            <p:cNvCxnSpPr/>
            <p:nvPr/>
          </p:nvCxnSpPr>
          <p:spPr>
            <a:xfrm rot="10800000">
              <a:off x="1530023" y="2901623"/>
              <a:ext cx="871865" cy="23625"/>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934" name="Google Shape;934;p70"/>
            <p:cNvSpPr txBox="1"/>
            <p:nvPr/>
          </p:nvSpPr>
          <p:spPr>
            <a:xfrm>
              <a:off x="1781057" y="2882344"/>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sp>
          <p:nvSpPr>
            <p:cNvPr id="935" name="Google Shape;935;p70"/>
            <p:cNvSpPr/>
            <p:nvPr/>
          </p:nvSpPr>
          <p:spPr>
            <a:xfrm>
              <a:off x="1322385" y="2086431"/>
              <a:ext cx="3264629" cy="571560"/>
            </a:xfrm>
            <a:prstGeom prst="arc">
              <a:avLst>
                <a:gd fmla="val 10624739" name="adj1"/>
                <a:gd fmla="val 201400" name="adj2"/>
              </a:avLst>
            </a:prstGeom>
            <a:noFill/>
            <a:ln cap="flat" cmpd="sng" w="19050">
              <a:solidFill>
                <a:schemeClr val="dk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cxnSp>
          <p:nvCxnSpPr>
            <p:cNvPr id="936" name="Google Shape;936;p70"/>
            <p:cNvCxnSpPr>
              <a:stCxn id="922" idx="3"/>
              <a:endCxn id="921" idx="5"/>
            </p:cNvCxnSpPr>
            <p:nvPr/>
          </p:nvCxnSpPr>
          <p:spPr>
            <a:xfrm rot="10800000">
              <a:off x="2766615" y="2893685"/>
              <a:ext cx="14517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937" name="Google Shape;937;p70"/>
            <p:cNvSpPr txBox="1"/>
            <p:nvPr/>
          </p:nvSpPr>
          <p:spPr>
            <a:xfrm>
              <a:off x="3383857" y="2842657"/>
              <a:ext cx="412700"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0,1</a:t>
              </a:r>
              <a:endParaRPr sz="1800">
                <a:solidFill>
                  <a:schemeClr val="dk1"/>
                </a:solidFill>
                <a:latin typeface="Garamond"/>
                <a:ea typeface="Garamond"/>
                <a:cs typeface="Garamond"/>
                <a:sym typeface="Garamond"/>
              </a:endParaRPr>
            </a:p>
          </p:txBody>
        </p:sp>
        <p:sp>
          <p:nvSpPr>
            <p:cNvPr id="938" name="Google Shape;938;p70"/>
            <p:cNvSpPr txBox="1"/>
            <p:nvPr/>
          </p:nvSpPr>
          <p:spPr>
            <a:xfrm>
              <a:off x="2954699" y="1764208"/>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grpSp>
      <p:sp>
        <p:nvSpPr>
          <p:cNvPr id="939" name="Google Shape;939;p70"/>
          <p:cNvSpPr txBox="1"/>
          <p:nvPr/>
        </p:nvSpPr>
        <p:spPr>
          <a:xfrm>
            <a:off x="1015745" y="2549724"/>
            <a:ext cx="314060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Intermediate State here is </a:t>
            </a:r>
            <a:r>
              <a:rPr b="1" lang="en-US" sz="1600">
                <a:solidFill>
                  <a:schemeClr val="dk1"/>
                </a:solidFill>
                <a:latin typeface="Verdana"/>
                <a:ea typeface="Verdana"/>
                <a:cs typeface="Verdana"/>
                <a:sym typeface="Verdana"/>
              </a:rPr>
              <a:t>B</a:t>
            </a:r>
            <a:endParaRPr b="1" sz="1600">
              <a:solidFill>
                <a:schemeClr val="dk1"/>
              </a:solidFill>
              <a:latin typeface="Verdana"/>
              <a:ea typeface="Verdana"/>
              <a:cs typeface="Verdana"/>
              <a:sym typeface="Verdana"/>
            </a:endParaRPr>
          </a:p>
        </p:txBody>
      </p:sp>
      <p:sp>
        <p:nvSpPr>
          <p:cNvPr id="940" name="Google Shape;940;p70"/>
          <p:cNvSpPr txBox="1"/>
          <p:nvPr/>
        </p:nvSpPr>
        <p:spPr>
          <a:xfrm>
            <a:off x="335283" y="2794003"/>
            <a:ext cx="599074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  01			A → A   	A → B →A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AC  1+00		A → C 	 	A → B →C</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CA  (0+1)1		C → A	  	C → B →A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CC  (0+1)0		C → C  		C→  B →C</a:t>
            </a:r>
            <a:endParaRPr/>
          </a:p>
        </p:txBody>
      </p:sp>
      <p:grpSp>
        <p:nvGrpSpPr>
          <p:cNvPr id="941" name="Google Shape;941;p70"/>
          <p:cNvGrpSpPr/>
          <p:nvPr/>
        </p:nvGrpSpPr>
        <p:grpSpPr>
          <a:xfrm>
            <a:off x="489935" y="3861596"/>
            <a:ext cx="3662307" cy="1079463"/>
            <a:chOff x="445395" y="4727198"/>
            <a:chExt cx="3329370" cy="1295356"/>
          </a:xfrm>
        </p:grpSpPr>
        <p:sp>
          <p:nvSpPr>
            <p:cNvPr id="942" name="Google Shape;942;p70"/>
            <p:cNvSpPr/>
            <p:nvPr/>
          </p:nvSpPr>
          <p:spPr>
            <a:xfrm>
              <a:off x="2540893" y="4727198"/>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943" name="Google Shape;943;p70"/>
            <p:cNvSpPr/>
            <p:nvPr/>
          </p:nvSpPr>
          <p:spPr>
            <a:xfrm>
              <a:off x="754957" y="5151121"/>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944" name="Google Shape;944;p70"/>
            <p:cNvSpPr/>
            <p:nvPr/>
          </p:nvSpPr>
          <p:spPr>
            <a:xfrm>
              <a:off x="2583757" y="5151121"/>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945" name="Google Shape;945;p70"/>
            <p:cNvSpPr/>
            <p:nvPr/>
          </p:nvSpPr>
          <p:spPr>
            <a:xfrm>
              <a:off x="831157" y="5186046"/>
              <a:ext cx="306320"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A</a:t>
              </a:r>
              <a:endParaRPr b="1" baseline="-25000" sz="1800">
                <a:solidFill>
                  <a:schemeClr val="dk1"/>
                </a:solidFill>
                <a:latin typeface="Garamond"/>
                <a:ea typeface="Garamond"/>
                <a:cs typeface="Garamond"/>
                <a:sym typeface="Garamond"/>
              </a:endParaRPr>
            </a:p>
          </p:txBody>
        </p:sp>
        <p:sp>
          <p:nvSpPr>
            <p:cNvPr id="946" name="Google Shape;946;p70"/>
            <p:cNvSpPr/>
            <p:nvPr/>
          </p:nvSpPr>
          <p:spPr>
            <a:xfrm>
              <a:off x="2659957" y="5186046"/>
              <a:ext cx="310691"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C</a:t>
              </a:r>
              <a:endParaRPr b="1" baseline="-25000" sz="1800">
                <a:solidFill>
                  <a:schemeClr val="dk1"/>
                </a:solidFill>
                <a:latin typeface="Garamond"/>
                <a:ea typeface="Garamond"/>
                <a:cs typeface="Garamond"/>
                <a:sym typeface="Garamond"/>
              </a:endParaRPr>
            </a:p>
          </p:txBody>
        </p:sp>
        <p:sp>
          <p:nvSpPr>
            <p:cNvPr id="947" name="Google Shape;947;p70"/>
            <p:cNvSpPr/>
            <p:nvPr/>
          </p:nvSpPr>
          <p:spPr>
            <a:xfrm>
              <a:off x="2659957" y="5227321"/>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948" name="Google Shape;948;p70"/>
            <p:cNvCxnSpPr/>
            <p:nvPr/>
          </p:nvCxnSpPr>
          <p:spPr>
            <a:xfrm>
              <a:off x="1288357" y="5455921"/>
              <a:ext cx="1295400" cy="0"/>
            </a:xfrm>
            <a:prstGeom prst="straightConnector1">
              <a:avLst/>
            </a:prstGeom>
            <a:noFill/>
            <a:ln cap="flat" cmpd="sng" w="9525">
              <a:solidFill>
                <a:schemeClr val="dk1"/>
              </a:solidFill>
              <a:prstDash val="solid"/>
              <a:round/>
              <a:headEnd len="med" w="med" type="none"/>
              <a:tailEnd len="med" w="med" type="triangle"/>
            </a:ln>
          </p:spPr>
        </p:cxnSp>
        <p:sp>
          <p:nvSpPr>
            <p:cNvPr id="949" name="Google Shape;949;p70"/>
            <p:cNvSpPr txBox="1"/>
            <p:nvPr/>
          </p:nvSpPr>
          <p:spPr>
            <a:xfrm>
              <a:off x="1669357" y="5159059"/>
              <a:ext cx="651694"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1+00</a:t>
              </a:r>
              <a:endParaRPr sz="2000">
                <a:solidFill>
                  <a:schemeClr val="dk1"/>
                </a:solidFill>
                <a:latin typeface="Garamond"/>
                <a:ea typeface="Garamond"/>
                <a:cs typeface="Garamond"/>
                <a:sym typeface="Garamond"/>
              </a:endParaRPr>
            </a:p>
          </p:txBody>
        </p:sp>
        <p:cxnSp>
          <p:nvCxnSpPr>
            <p:cNvPr id="950" name="Google Shape;950;p70"/>
            <p:cNvCxnSpPr/>
            <p:nvPr/>
          </p:nvCxnSpPr>
          <p:spPr>
            <a:xfrm>
              <a:off x="445395" y="5417821"/>
              <a:ext cx="309562" cy="0"/>
            </a:xfrm>
            <a:prstGeom prst="straightConnector1">
              <a:avLst/>
            </a:prstGeom>
            <a:noFill/>
            <a:ln cap="flat" cmpd="sng" w="9525">
              <a:solidFill>
                <a:schemeClr val="dk1"/>
              </a:solidFill>
              <a:prstDash val="solid"/>
              <a:round/>
              <a:headEnd len="med" w="med" type="none"/>
              <a:tailEnd len="med" w="med" type="triangle"/>
            </a:ln>
          </p:spPr>
        </p:cxnSp>
        <p:cxnSp>
          <p:nvCxnSpPr>
            <p:cNvPr id="951" name="Google Shape;951;p70"/>
            <p:cNvCxnSpPr>
              <a:stCxn id="944" idx="3"/>
              <a:endCxn id="943" idx="5"/>
            </p:cNvCxnSpPr>
            <p:nvPr/>
          </p:nvCxnSpPr>
          <p:spPr>
            <a:xfrm rot="10800000">
              <a:off x="1210172" y="5606406"/>
              <a:ext cx="14517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952" name="Google Shape;952;p70"/>
            <p:cNvSpPr txBox="1"/>
            <p:nvPr/>
          </p:nvSpPr>
          <p:spPr>
            <a:xfrm>
              <a:off x="1589330" y="5542422"/>
              <a:ext cx="788677"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(0+1)1</a:t>
              </a:r>
              <a:endParaRPr sz="2000">
                <a:solidFill>
                  <a:schemeClr val="dk1"/>
                </a:solidFill>
                <a:latin typeface="Garamond"/>
                <a:ea typeface="Garamond"/>
                <a:cs typeface="Garamond"/>
                <a:sym typeface="Garamond"/>
              </a:endParaRPr>
            </a:p>
          </p:txBody>
        </p:sp>
        <p:sp>
          <p:nvSpPr>
            <p:cNvPr id="953" name="Google Shape;953;p70"/>
            <p:cNvSpPr txBox="1"/>
            <p:nvPr/>
          </p:nvSpPr>
          <p:spPr>
            <a:xfrm>
              <a:off x="2986088" y="4761786"/>
              <a:ext cx="788677"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(0+1)0</a:t>
              </a:r>
              <a:endParaRPr sz="2000">
                <a:solidFill>
                  <a:schemeClr val="dk1"/>
                </a:solidFill>
                <a:latin typeface="Garamond"/>
                <a:ea typeface="Garamond"/>
                <a:cs typeface="Garamond"/>
                <a:sym typeface="Garamond"/>
              </a:endParaRPr>
            </a:p>
          </p:txBody>
        </p:sp>
        <p:sp>
          <p:nvSpPr>
            <p:cNvPr id="954" name="Google Shape;954;p70"/>
            <p:cNvSpPr/>
            <p:nvPr/>
          </p:nvSpPr>
          <p:spPr>
            <a:xfrm>
              <a:off x="722914" y="4747201"/>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955" name="Google Shape;955;p70"/>
            <p:cNvSpPr txBox="1"/>
            <p:nvPr/>
          </p:nvSpPr>
          <p:spPr>
            <a:xfrm>
              <a:off x="1168109" y="4781788"/>
              <a:ext cx="386469"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01</a:t>
              </a:r>
              <a:endParaRPr sz="2000">
                <a:solidFill>
                  <a:schemeClr val="dk1"/>
                </a:solidFill>
                <a:latin typeface="Garamond"/>
                <a:ea typeface="Garamond"/>
                <a:cs typeface="Garamond"/>
                <a:sym typeface="Garamond"/>
              </a:endParaRPr>
            </a:p>
          </p:txBody>
        </p:sp>
      </p:grpSp>
      <p:pic>
        <p:nvPicPr>
          <p:cNvPr id="956" name="Google Shape;956;p70"/>
          <p:cNvPicPr preferRelativeResize="0"/>
          <p:nvPr/>
        </p:nvPicPr>
        <p:blipFill rotWithShape="1">
          <a:blip r:embed="rId3">
            <a:alphaModFix/>
          </a:blip>
          <a:srcRect b="0" l="0" r="0" t="0"/>
          <a:stretch/>
        </p:blipFill>
        <p:spPr>
          <a:xfrm>
            <a:off x="7309716" y="4673601"/>
            <a:ext cx="2514600" cy="484188"/>
          </a:xfrm>
          <a:prstGeom prst="rect">
            <a:avLst/>
          </a:prstGeom>
          <a:noFill/>
          <a:ln>
            <a:noFill/>
          </a:ln>
        </p:spPr>
      </p:pic>
      <p:pic>
        <p:nvPicPr>
          <p:cNvPr id="957" name="Google Shape;957;p70"/>
          <p:cNvPicPr preferRelativeResize="0"/>
          <p:nvPr/>
        </p:nvPicPr>
        <p:blipFill rotWithShape="1">
          <a:blip r:embed="rId4">
            <a:alphaModFix/>
          </a:blip>
          <a:srcRect b="0" l="0" r="0" t="0"/>
          <a:stretch/>
        </p:blipFill>
        <p:spPr>
          <a:xfrm>
            <a:off x="7309718" y="3829842"/>
            <a:ext cx="2329584" cy="636089"/>
          </a:xfrm>
          <a:prstGeom prst="rect">
            <a:avLst/>
          </a:prstGeom>
          <a:noFill/>
          <a:ln>
            <a:noFill/>
          </a:ln>
        </p:spPr>
      </p:pic>
      <p:pic>
        <p:nvPicPr>
          <p:cNvPr id="958" name="Google Shape;958;p70"/>
          <p:cNvPicPr preferRelativeResize="0"/>
          <p:nvPr/>
        </p:nvPicPr>
        <p:blipFill rotWithShape="1">
          <a:blip r:embed="rId5">
            <a:alphaModFix/>
          </a:blip>
          <a:srcRect b="0" l="0" r="0" t="0"/>
          <a:stretch/>
        </p:blipFill>
        <p:spPr>
          <a:xfrm>
            <a:off x="200974" y="4910688"/>
            <a:ext cx="6085526" cy="62879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7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Converting FA to RE by Eliminating States</a:t>
            </a:r>
            <a:br>
              <a:rPr lang="en-US" sz="2400"/>
            </a:br>
            <a:r>
              <a:rPr lang="en-US" sz="2400"/>
              <a:t>Rough Slide </a:t>
            </a:r>
            <a:endParaRPr/>
          </a:p>
        </p:txBody>
      </p:sp>
      <p:sp>
        <p:nvSpPr>
          <p:cNvPr id="964" name="Google Shape;964;p7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b="1" lang="en-US" sz="2000"/>
              <a:t>Case 2:</a:t>
            </a:r>
            <a:r>
              <a:rPr lang="en-US" sz="2000"/>
              <a:t> With loops between states</a:t>
            </a:r>
            <a:endParaRPr/>
          </a:p>
          <a:p>
            <a:pPr indent="0" lvl="0" marL="0" rtl="0" algn="l">
              <a:spcBef>
                <a:spcPts val="400"/>
              </a:spcBef>
              <a:spcAft>
                <a:spcPts val="0"/>
              </a:spcAft>
              <a:buSzPts val="2000"/>
              <a:buNone/>
            </a:pPr>
            <a:r>
              <a:t/>
            </a:r>
            <a:endParaRPr sz="2000"/>
          </a:p>
        </p:txBody>
      </p:sp>
      <p:sp>
        <p:nvSpPr>
          <p:cNvPr id="965" name="Google Shape;965;p7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966" name="Google Shape;966;p7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967" name="Google Shape;967;p7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68" name="Google Shape;968;p71"/>
          <p:cNvSpPr txBox="1"/>
          <p:nvPr/>
        </p:nvSpPr>
        <p:spPr>
          <a:xfrm>
            <a:off x="1015745" y="2549724"/>
            <a:ext cx="314060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Intermediate State here is </a:t>
            </a:r>
            <a:r>
              <a:rPr b="1" lang="en-US" sz="1600">
                <a:solidFill>
                  <a:schemeClr val="dk1"/>
                </a:solidFill>
                <a:latin typeface="Verdana"/>
                <a:ea typeface="Verdana"/>
                <a:cs typeface="Verdana"/>
                <a:sym typeface="Verdana"/>
              </a:rPr>
              <a:t>B</a:t>
            </a:r>
            <a:endParaRPr b="1" sz="1600">
              <a:solidFill>
                <a:schemeClr val="dk1"/>
              </a:solidFill>
              <a:latin typeface="Verdana"/>
              <a:ea typeface="Verdana"/>
              <a:cs typeface="Verdana"/>
              <a:sym typeface="Verdana"/>
            </a:endParaRPr>
          </a:p>
        </p:txBody>
      </p:sp>
      <p:sp>
        <p:nvSpPr>
          <p:cNvPr id="969" name="Google Shape;969;p71"/>
          <p:cNvSpPr txBox="1"/>
          <p:nvPr/>
        </p:nvSpPr>
        <p:spPr>
          <a:xfrm>
            <a:off x="335283" y="2794002"/>
            <a:ext cx="5990743"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  			A → A   	A → B →A</a:t>
            </a:r>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AC  			A → C 	 	A → B →C</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CA  			C → A	  	C → B →A</a:t>
            </a:r>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CC  			C → C  		C→  B →C</a:t>
            </a:r>
            <a:endParaRPr/>
          </a:p>
        </p:txBody>
      </p:sp>
      <p:pic>
        <p:nvPicPr>
          <p:cNvPr id="970" name="Google Shape;970;p71"/>
          <p:cNvPicPr preferRelativeResize="0"/>
          <p:nvPr/>
        </p:nvPicPr>
        <p:blipFill rotWithShape="1">
          <a:blip r:embed="rId3">
            <a:alphaModFix/>
          </a:blip>
          <a:srcRect b="0" l="0" r="0" t="0"/>
          <a:stretch/>
        </p:blipFill>
        <p:spPr>
          <a:xfrm>
            <a:off x="7309716" y="4673601"/>
            <a:ext cx="2514600" cy="484188"/>
          </a:xfrm>
          <a:prstGeom prst="rect">
            <a:avLst/>
          </a:prstGeom>
          <a:noFill/>
          <a:ln>
            <a:noFill/>
          </a:ln>
        </p:spPr>
      </p:pic>
      <p:pic>
        <p:nvPicPr>
          <p:cNvPr id="971" name="Google Shape;971;p71"/>
          <p:cNvPicPr preferRelativeResize="0"/>
          <p:nvPr/>
        </p:nvPicPr>
        <p:blipFill rotWithShape="1">
          <a:blip r:embed="rId4">
            <a:alphaModFix/>
          </a:blip>
          <a:srcRect b="0" l="0" r="0" t="0"/>
          <a:stretch/>
        </p:blipFill>
        <p:spPr>
          <a:xfrm>
            <a:off x="7309718" y="3829842"/>
            <a:ext cx="2329584" cy="636089"/>
          </a:xfrm>
          <a:prstGeom prst="rect">
            <a:avLst/>
          </a:prstGeom>
          <a:noFill/>
          <a:ln>
            <a:noFill/>
          </a:ln>
        </p:spPr>
      </p:pic>
      <p:grpSp>
        <p:nvGrpSpPr>
          <p:cNvPr id="972" name="Google Shape;972;p71"/>
          <p:cNvGrpSpPr/>
          <p:nvPr/>
        </p:nvGrpSpPr>
        <p:grpSpPr>
          <a:xfrm>
            <a:off x="239237" y="1421705"/>
            <a:ext cx="4314983" cy="1087188"/>
            <a:chOff x="217488" y="1706046"/>
            <a:chExt cx="3922712" cy="1304626"/>
          </a:xfrm>
        </p:grpSpPr>
        <p:sp>
          <p:nvSpPr>
            <p:cNvPr id="973" name="Google Shape;973;p71"/>
            <p:cNvSpPr/>
            <p:nvPr/>
          </p:nvSpPr>
          <p:spPr>
            <a:xfrm>
              <a:off x="1778000" y="2163217"/>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974" name="Google Shape;974;p71"/>
            <p:cNvSpPr/>
            <p:nvPr/>
          </p:nvSpPr>
          <p:spPr>
            <a:xfrm>
              <a:off x="3606800" y="2163217"/>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975" name="Google Shape;975;p71"/>
            <p:cNvCxnSpPr/>
            <p:nvPr/>
          </p:nvCxnSpPr>
          <p:spPr>
            <a:xfrm>
              <a:off x="1060451" y="2445793"/>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976" name="Google Shape;976;p71"/>
            <p:cNvSpPr/>
            <p:nvPr/>
          </p:nvSpPr>
          <p:spPr>
            <a:xfrm>
              <a:off x="1854200" y="2198142"/>
              <a:ext cx="310691"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B</a:t>
              </a:r>
              <a:endParaRPr b="1" baseline="-25000" sz="1800">
                <a:solidFill>
                  <a:schemeClr val="dk1"/>
                </a:solidFill>
                <a:latin typeface="Garamond"/>
                <a:ea typeface="Garamond"/>
                <a:cs typeface="Garamond"/>
                <a:sym typeface="Garamond"/>
              </a:endParaRPr>
            </a:p>
          </p:txBody>
        </p:sp>
        <p:sp>
          <p:nvSpPr>
            <p:cNvPr id="977" name="Google Shape;977;p71"/>
            <p:cNvSpPr/>
            <p:nvPr/>
          </p:nvSpPr>
          <p:spPr>
            <a:xfrm>
              <a:off x="3683000" y="2198142"/>
              <a:ext cx="310691"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C</a:t>
              </a:r>
              <a:endParaRPr b="1" baseline="-25000" sz="1800">
                <a:solidFill>
                  <a:schemeClr val="dk1"/>
                </a:solidFill>
                <a:latin typeface="Garamond"/>
                <a:ea typeface="Garamond"/>
                <a:cs typeface="Garamond"/>
                <a:sym typeface="Garamond"/>
              </a:endParaRPr>
            </a:p>
          </p:txBody>
        </p:sp>
        <p:sp>
          <p:nvSpPr>
            <p:cNvPr id="978" name="Google Shape;978;p71"/>
            <p:cNvSpPr/>
            <p:nvPr/>
          </p:nvSpPr>
          <p:spPr>
            <a:xfrm>
              <a:off x="3683000" y="2239417"/>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979" name="Google Shape;979;p71"/>
            <p:cNvCxnSpPr/>
            <p:nvPr/>
          </p:nvCxnSpPr>
          <p:spPr>
            <a:xfrm>
              <a:off x="2311400" y="2468017"/>
              <a:ext cx="1295400" cy="0"/>
            </a:xfrm>
            <a:prstGeom prst="straightConnector1">
              <a:avLst/>
            </a:prstGeom>
            <a:noFill/>
            <a:ln cap="flat" cmpd="sng" w="9525">
              <a:solidFill>
                <a:schemeClr val="dk1"/>
              </a:solidFill>
              <a:prstDash val="solid"/>
              <a:round/>
              <a:headEnd len="med" w="med" type="none"/>
              <a:tailEnd len="med" w="med" type="triangle"/>
            </a:ln>
          </p:spPr>
        </p:cxnSp>
        <p:sp>
          <p:nvSpPr>
            <p:cNvPr id="980" name="Google Shape;980;p71"/>
            <p:cNvSpPr txBox="1"/>
            <p:nvPr/>
          </p:nvSpPr>
          <p:spPr>
            <a:xfrm>
              <a:off x="2692400" y="2171155"/>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981" name="Google Shape;981;p71"/>
            <p:cNvSpPr/>
            <p:nvPr/>
          </p:nvSpPr>
          <p:spPr>
            <a:xfrm>
              <a:off x="527050" y="2171155"/>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982" name="Google Shape;982;p71"/>
            <p:cNvCxnSpPr/>
            <p:nvPr/>
          </p:nvCxnSpPr>
          <p:spPr>
            <a:xfrm>
              <a:off x="217488" y="2475955"/>
              <a:ext cx="309562" cy="0"/>
            </a:xfrm>
            <a:prstGeom prst="straightConnector1">
              <a:avLst/>
            </a:prstGeom>
            <a:noFill/>
            <a:ln cap="flat" cmpd="sng" w="9525">
              <a:solidFill>
                <a:schemeClr val="dk1"/>
              </a:solidFill>
              <a:prstDash val="solid"/>
              <a:round/>
              <a:headEnd len="med" w="med" type="none"/>
              <a:tailEnd len="med" w="med" type="triangle"/>
            </a:ln>
          </p:spPr>
        </p:cxnSp>
        <p:sp>
          <p:nvSpPr>
            <p:cNvPr id="983" name="Google Shape;983;p71"/>
            <p:cNvSpPr/>
            <p:nvPr/>
          </p:nvSpPr>
          <p:spPr>
            <a:xfrm>
              <a:off x="604837" y="2215605"/>
              <a:ext cx="306320"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A</a:t>
              </a:r>
              <a:endParaRPr b="1" baseline="-25000" sz="1800">
                <a:solidFill>
                  <a:schemeClr val="dk1"/>
                </a:solidFill>
                <a:latin typeface="Garamond"/>
                <a:ea typeface="Garamond"/>
                <a:cs typeface="Garamond"/>
                <a:sym typeface="Garamond"/>
              </a:endParaRPr>
            </a:p>
          </p:txBody>
        </p:sp>
        <p:sp>
          <p:nvSpPr>
            <p:cNvPr id="984" name="Google Shape;984;p71"/>
            <p:cNvSpPr txBox="1"/>
            <p:nvPr/>
          </p:nvSpPr>
          <p:spPr>
            <a:xfrm>
              <a:off x="1240663" y="2093307"/>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a:p>
          </p:txBody>
        </p:sp>
        <p:cxnSp>
          <p:nvCxnSpPr>
            <p:cNvPr id="985" name="Google Shape;985;p71"/>
            <p:cNvCxnSpPr>
              <a:stCxn id="974" idx="3"/>
              <a:endCxn id="973" idx="5"/>
            </p:cNvCxnSpPr>
            <p:nvPr/>
          </p:nvCxnSpPr>
          <p:spPr>
            <a:xfrm rot="10800000">
              <a:off x="2233215" y="2618502"/>
              <a:ext cx="14517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986" name="Google Shape;986;p71"/>
            <p:cNvSpPr txBox="1"/>
            <p:nvPr/>
          </p:nvSpPr>
          <p:spPr>
            <a:xfrm>
              <a:off x="2850457" y="2567473"/>
              <a:ext cx="266973"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sz="1800">
                <a:solidFill>
                  <a:schemeClr val="dk1"/>
                </a:solidFill>
                <a:latin typeface="Garamond"/>
                <a:ea typeface="Garamond"/>
                <a:cs typeface="Garamond"/>
                <a:sym typeface="Garamond"/>
              </a:endParaRPr>
            </a:p>
          </p:txBody>
        </p:sp>
        <p:sp>
          <p:nvSpPr>
            <p:cNvPr id="987" name="Google Shape;987;p71"/>
            <p:cNvSpPr txBox="1"/>
            <p:nvPr/>
          </p:nvSpPr>
          <p:spPr>
            <a:xfrm>
              <a:off x="304800" y="1733507"/>
              <a:ext cx="266973"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sp>
          <p:nvSpPr>
            <p:cNvPr id="988" name="Google Shape;988;p71"/>
            <p:cNvSpPr/>
            <p:nvPr/>
          </p:nvSpPr>
          <p:spPr>
            <a:xfrm>
              <a:off x="521717" y="1732320"/>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989" name="Google Shape;989;p71"/>
            <p:cNvSpPr txBox="1"/>
            <p:nvPr/>
          </p:nvSpPr>
          <p:spPr>
            <a:xfrm>
              <a:off x="1494080" y="1715498"/>
              <a:ext cx="266973"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990" name="Google Shape;990;p71"/>
            <p:cNvSpPr/>
            <p:nvPr/>
          </p:nvSpPr>
          <p:spPr>
            <a:xfrm>
              <a:off x="1725285" y="1714312"/>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991" name="Google Shape;991;p71"/>
            <p:cNvSpPr txBox="1"/>
            <p:nvPr/>
          </p:nvSpPr>
          <p:spPr>
            <a:xfrm>
              <a:off x="3361307" y="1706046"/>
              <a:ext cx="266973"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992" name="Google Shape;992;p71"/>
            <p:cNvSpPr/>
            <p:nvPr/>
          </p:nvSpPr>
          <p:spPr>
            <a:xfrm>
              <a:off x="3606800" y="1719147"/>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993" name="Google Shape;993;p71"/>
          <p:cNvSpPr txBox="1"/>
          <p:nvPr/>
        </p:nvSpPr>
        <p:spPr>
          <a:xfrm>
            <a:off x="7455209" y="2831854"/>
            <a:ext cx="21346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Note:</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 means no Path</a:t>
            </a:r>
            <a:endParaRPr sz="1800">
              <a:solidFill>
                <a:schemeClr val="dk1"/>
              </a:solidFill>
              <a:latin typeface="Verdana"/>
              <a:ea typeface="Verdana"/>
              <a:cs typeface="Verdana"/>
              <a:sym typeface="Verdan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7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FA to RE by Eliminating States</a:t>
            </a:r>
            <a:endParaRPr sz="2800"/>
          </a:p>
        </p:txBody>
      </p:sp>
      <p:sp>
        <p:nvSpPr>
          <p:cNvPr id="999" name="Google Shape;999;p7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b="1" lang="en-US" sz="2000"/>
              <a:t>Case 2:</a:t>
            </a:r>
            <a:r>
              <a:rPr lang="en-US" sz="2000"/>
              <a:t> With loops between states</a:t>
            </a:r>
            <a:endParaRPr/>
          </a:p>
          <a:p>
            <a:pPr indent="0" lvl="0" marL="0" rtl="0" algn="l">
              <a:spcBef>
                <a:spcPts val="400"/>
              </a:spcBef>
              <a:spcAft>
                <a:spcPts val="0"/>
              </a:spcAft>
              <a:buSzPts val="2000"/>
              <a:buNone/>
            </a:pPr>
            <a:r>
              <a:t/>
            </a:r>
            <a:endParaRPr sz="2000"/>
          </a:p>
        </p:txBody>
      </p:sp>
      <p:sp>
        <p:nvSpPr>
          <p:cNvPr id="1000" name="Google Shape;1000;p7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001" name="Google Shape;1001;p7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002" name="Google Shape;1002;p7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3" name="Google Shape;1003;p72"/>
          <p:cNvSpPr txBox="1"/>
          <p:nvPr/>
        </p:nvSpPr>
        <p:spPr>
          <a:xfrm>
            <a:off x="1015745" y="2549724"/>
            <a:ext cx="314060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Intermediate State here is </a:t>
            </a:r>
            <a:r>
              <a:rPr b="1" lang="en-US" sz="1600">
                <a:solidFill>
                  <a:schemeClr val="dk1"/>
                </a:solidFill>
                <a:latin typeface="Verdana"/>
                <a:ea typeface="Verdana"/>
                <a:cs typeface="Verdana"/>
                <a:sym typeface="Verdana"/>
              </a:rPr>
              <a:t>B</a:t>
            </a:r>
            <a:endParaRPr b="1" sz="1600">
              <a:solidFill>
                <a:schemeClr val="dk1"/>
              </a:solidFill>
              <a:latin typeface="Verdana"/>
              <a:ea typeface="Verdana"/>
              <a:cs typeface="Verdana"/>
              <a:sym typeface="Verdana"/>
            </a:endParaRPr>
          </a:p>
        </p:txBody>
      </p:sp>
      <p:sp>
        <p:nvSpPr>
          <p:cNvPr id="1004" name="Google Shape;1004;p72"/>
          <p:cNvSpPr txBox="1"/>
          <p:nvPr/>
        </p:nvSpPr>
        <p:spPr>
          <a:xfrm>
            <a:off x="335283" y="2794003"/>
            <a:ext cx="599074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  1			A → A   	A → B →A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AC  00*1		A → C 	 	A → B →C</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CA  </a:t>
            </a:r>
            <a:r>
              <a:rPr b="1" lang="en-US" sz="1800">
                <a:solidFill>
                  <a:schemeClr val="dk1"/>
                </a:solidFill>
                <a:latin typeface="Verdana"/>
                <a:ea typeface="Verdana"/>
                <a:cs typeface="Verdana"/>
                <a:sym typeface="Verdana"/>
              </a:rPr>
              <a:t>∅</a:t>
            </a:r>
            <a:r>
              <a:rPr lang="en-US" sz="1800">
                <a:solidFill>
                  <a:schemeClr val="dk1"/>
                </a:solidFill>
                <a:latin typeface="Verdana"/>
                <a:ea typeface="Verdana"/>
                <a:cs typeface="Verdana"/>
                <a:sym typeface="Verdana"/>
              </a:rPr>
              <a:t>			C → A	  	C → B →A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CC  0+10*1		C → C  		C→  B →C</a:t>
            </a:r>
            <a:endParaRPr/>
          </a:p>
        </p:txBody>
      </p:sp>
      <p:grpSp>
        <p:nvGrpSpPr>
          <p:cNvPr id="1005" name="Google Shape;1005;p72"/>
          <p:cNvGrpSpPr/>
          <p:nvPr/>
        </p:nvGrpSpPr>
        <p:grpSpPr>
          <a:xfrm>
            <a:off x="489935" y="3939334"/>
            <a:ext cx="3740855" cy="797769"/>
            <a:chOff x="445395" y="4727198"/>
            <a:chExt cx="3400777" cy="957323"/>
          </a:xfrm>
        </p:grpSpPr>
        <p:sp>
          <p:nvSpPr>
            <p:cNvPr id="1006" name="Google Shape;1006;p72"/>
            <p:cNvSpPr/>
            <p:nvPr/>
          </p:nvSpPr>
          <p:spPr>
            <a:xfrm>
              <a:off x="2540893" y="4727198"/>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007" name="Google Shape;1007;p72"/>
            <p:cNvSpPr/>
            <p:nvPr/>
          </p:nvSpPr>
          <p:spPr>
            <a:xfrm>
              <a:off x="754957" y="5151121"/>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008" name="Google Shape;1008;p72"/>
            <p:cNvSpPr/>
            <p:nvPr/>
          </p:nvSpPr>
          <p:spPr>
            <a:xfrm>
              <a:off x="2583757" y="5151121"/>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009" name="Google Shape;1009;p72"/>
            <p:cNvSpPr/>
            <p:nvPr/>
          </p:nvSpPr>
          <p:spPr>
            <a:xfrm>
              <a:off x="831157" y="5186046"/>
              <a:ext cx="306320"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A</a:t>
              </a:r>
              <a:endParaRPr b="1" baseline="-25000" sz="1800">
                <a:solidFill>
                  <a:schemeClr val="dk1"/>
                </a:solidFill>
                <a:latin typeface="Garamond"/>
                <a:ea typeface="Garamond"/>
                <a:cs typeface="Garamond"/>
                <a:sym typeface="Garamond"/>
              </a:endParaRPr>
            </a:p>
          </p:txBody>
        </p:sp>
        <p:sp>
          <p:nvSpPr>
            <p:cNvPr id="1010" name="Google Shape;1010;p72"/>
            <p:cNvSpPr/>
            <p:nvPr/>
          </p:nvSpPr>
          <p:spPr>
            <a:xfrm>
              <a:off x="2659957" y="5186046"/>
              <a:ext cx="310691"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C</a:t>
              </a:r>
              <a:endParaRPr b="1" baseline="-25000" sz="1800">
                <a:solidFill>
                  <a:schemeClr val="dk1"/>
                </a:solidFill>
                <a:latin typeface="Garamond"/>
                <a:ea typeface="Garamond"/>
                <a:cs typeface="Garamond"/>
                <a:sym typeface="Garamond"/>
              </a:endParaRPr>
            </a:p>
          </p:txBody>
        </p:sp>
        <p:sp>
          <p:nvSpPr>
            <p:cNvPr id="1011" name="Google Shape;1011;p72"/>
            <p:cNvSpPr/>
            <p:nvPr/>
          </p:nvSpPr>
          <p:spPr>
            <a:xfrm>
              <a:off x="2659957" y="5227321"/>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012" name="Google Shape;1012;p72"/>
            <p:cNvCxnSpPr/>
            <p:nvPr/>
          </p:nvCxnSpPr>
          <p:spPr>
            <a:xfrm>
              <a:off x="1288357" y="5455921"/>
              <a:ext cx="1295400" cy="0"/>
            </a:xfrm>
            <a:prstGeom prst="straightConnector1">
              <a:avLst/>
            </a:prstGeom>
            <a:noFill/>
            <a:ln cap="flat" cmpd="sng" w="9525">
              <a:solidFill>
                <a:schemeClr val="dk1"/>
              </a:solidFill>
              <a:prstDash val="solid"/>
              <a:round/>
              <a:headEnd len="med" w="med" type="none"/>
              <a:tailEnd len="med" w="med" type="triangle"/>
            </a:ln>
          </p:spPr>
        </p:cxnSp>
        <p:sp>
          <p:nvSpPr>
            <p:cNvPr id="1013" name="Google Shape;1013;p72"/>
            <p:cNvSpPr txBox="1"/>
            <p:nvPr/>
          </p:nvSpPr>
          <p:spPr>
            <a:xfrm>
              <a:off x="1669357" y="5159059"/>
              <a:ext cx="594860"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00*1</a:t>
              </a:r>
              <a:endParaRPr sz="2000">
                <a:solidFill>
                  <a:schemeClr val="dk1"/>
                </a:solidFill>
                <a:latin typeface="Garamond"/>
                <a:ea typeface="Garamond"/>
                <a:cs typeface="Garamond"/>
                <a:sym typeface="Garamond"/>
              </a:endParaRPr>
            </a:p>
          </p:txBody>
        </p:sp>
        <p:cxnSp>
          <p:nvCxnSpPr>
            <p:cNvPr id="1014" name="Google Shape;1014;p72"/>
            <p:cNvCxnSpPr/>
            <p:nvPr/>
          </p:nvCxnSpPr>
          <p:spPr>
            <a:xfrm>
              <a:off x="445395" y="5417821"/>
              <a:ext cx="309562" cy="0"/>
            </a:xfrm>
            <a:prstGeom prst="straightConnector1">
              <a:avLst/>
            </a:prstGeom>
            <a:noFill/>
            <a:ln cap="flat" cmpd="sng" w="9525">
              <a:solidFill>
                <a:schemeClr val="dk1"/>
              </a:solidFill>
              <a:prstDash val="solid"/>
              <a:round/>
              <a:headEnd len="med" w="med" type="none"/>
              <a:tailEnd len="med" w="med" type="triangle"/>
            </a:ln>
          </p:spPr>
        </p:cxnSp>
        <p:sp>
          <p:nvSpPr>
            <p:cNvPr id="1015" name="Google Shape;1015;p72"/>
            <p:cNvSpPr txBox="1"/>
            <p:nvPr/>
          </p:nvSpPr>
          <p:spPr>
            <a:xfrm>
              <a:off x="2986088" y="4761786"/>
              <a:ext cx="860084"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0+10*1</a:t>
              </a:r>
              <a:endParaRPr sz="2000">
                <a:solidFill>
                  <a:schemeClr val="dk1"/>
                </a:solidFill>
                <a:latin typeface="Garamond"/>
                <a:ea typeface="Garamond"/>
                <a:cs typeface="Garamond"/>
                <a:sym typeface="Garamond"/>
              </a:endParaRPr>
            </a:p>
          </p:txBody>
        </p:sp>
        <p:sp>
          <p:nvSpPr>
            <p:cNvPr id="1016" name="Google Shape;1016;p72"/>
            <p:cNvSpPr/>
            <p:nvPr/>
          </p:nvSpPr>
          <p:spPr>
            <a:xfrm>
              <a:off x="722914" y="4747201"/>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017" name="Google Shape;1017;p72"/>
            <p:cNvSpPr txBox="1"/>
            <p:nvPr/>
          </p:nvSpPr>
          <p:spPr>
            <a:xfrm>
              <a:off x="1168109" y="4781788"/>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grpSp>
      <p:pic>
        <p:nvPicPr>
          <p:cNvPr id="1018" name="Google Shape;1018;p72"/>
          <p:cNvPicPr preferRelativeResize="0"/>
          <p:nvPr/>
        </p:nvPicPr>
        <p:blipFill rotWithShape="1">
          <a:blip r:embed="rId3">
            <a:alphaModFix/>
          </a:blip>
          <a:srcRect b="0" l="0" r="0" t="0"/>
          <a:stretch/>
        </p:blipFill>
        <p:spPr>
          <a:xfrm>
            <a:off x="7309716" y="4673601"/>
            <a:ext cx="2514600" cy="484188"/>
          </a:xfrm>
          <a:prstGeom prst="rect">
            <a:avLst/>
          </a:prstGeom>
          <a:noFill/>
          <a:ln>
            <a:noFill/>
          </a:ln>
        </p:spPr>
      </p:pic>
      <p:pic>
        <p:nvPicPr>
          <p:cNvPr id="1019" name="Google Shape;1019;p72"/>
          <p:cNvPicPr preferRelativeResize="0"/>
          <p:nvPr/>
        </p:nvPicPr>
        <p:blipFill rotWithShape="1">
          <a:blip r:embed="rId4">
            <a:alphaModFix/>
          </a:blip>
          <a:srcRect b="0" l="0" r="0" t="0"/>
          <a:stretch/>
        </p:blipFill>
        <p:spPr>
          <a:xfrm>
            <a:off x="7309718" y="3829842"/>
            <a:ext cx="2329584" cy="636089"/>
          </a:xfrm>
          <a:prstGeom prst="rect">
            <a:avLst/>
          </a:prstGeom>
          <a:noFill/>
          <a:ln>
            <a:noFill/>
          </a:ln>
        </p:spPr>
      </p:pic>
      <p:grpSp>
        <p:nvGrpSpPr>
          <p:cNvPr id="1020" name="Google Shape;1020;p72"/>
          <p:cNvGrpSpPr/>
          <p:nvPr/>
        </p:nvGrpSpPr>
        <p:grpSpPr>
          <a:xfrm>
            <a:off x="239237" y="1421705"/>
            <a:ext cx="4314983" cy="1087188"/>
            <a:chOff x="217488" y="1706046"/>
            <a:chExt cx="3922712" cy="1304626"/>
          </a:xfrm>
        </p:grpSpPr>
        <p:sp>
          <p:nvSpPr>
            <p:cNvPr id="1021" name="Google Shape;1021;p72"/>
            <p:cNvSpPr/>
            <p:nvPr/>
          </p:nvSpPr>
          <p:spPr>
            <a:xfrm>
              <a:off x="1778000" y="2163217"/>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022" name="Google Shape;1022;p72"/>
            <p:cNvSpPr/>
            <p:nvPr/>
          </p:nvSpPr>
          <p:spPr>
            <a:xfrm>
              <a:off x="3606800" y="2163217"/>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023" name="Google Shape;1023;p72"/>
            <p:cNvCxnSpPr/>
            <p:nvPr/>
          </p:nvCxnSpPr>
          <p:spPr>
            <a:xfrm>
              <a:off x="1060451" y="2445793"/>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1024" name="Google Shape;1024;p72"/>
            <p:cNvSpPr/>
            <p:nvPr/>
          </p:nvSpPr>
          <p:spPr>
            <a:xfrm>
              <a:off x="1854200" y="2198142"/>
              <a:ext cx="310691"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B</a:t>
              </a:r>
              <a:endParaRPr b="1" baseline="-25000" sz="1800">
                <a:solidFill>
                  <a:schemeClr val="dk1"/>
                </a:solidFill>
                <a:latin typeface="Garamond"/>
                <a:ea typeface="Garamond"/>
                <a:cs typeface="Garamond"/>
                <a:sym typeface="Garamond"/>
              </a:endParaRPr>
            </a:p>
          </p:txBody>
        </p:sp>
        <p:sp>
          <p:nvSpPr>
            <p:cNvPr id="1025" name="Google Shape;1025;p72"/>
            <p:cNvSpPr/>
            <p:nvPr/>
          </p:nvSpPr>
          <p:spPr>
            <a:xfrm>
              <a:off x="3683000" y="2198142"/>
              <a:ext cx="310691"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C</a:t>
              </a:r>
              <a:endParaRPr b="1" baseline="-25000" sz="1800">
                <a:solidFill>
                  <a:schemeClr val="dk1"/>
                </a:solidFill>
                <a:latin typeface="Garamond"/>
                <a:ea typeface="Garamond"/>
                <a:cs typeface="Garamond"/>
                <a:sym typeface="Garamond"/>
              </a:endParaRPr>
            </a:p>
          </p:txBody>
        </p:sp>
        <p:sp>
          <p:nvSpPr>
            <p:cNvPr id="1026" name="Google Shape;1026;p72"/>
            <p:cNvSpPr/>
            <p:nvPr/>
          </p:nvSpPr>
          <p:spPr>
            <a:xfrm>
              <a:off x="3683000" y="2239417"/>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027" name="Google Shape;1027;p72"/>
            <p:cNvCxnSpPr/>
            <p:nvPr/>
          </p:nvCxnSpPr>
          <p:spPr>
            <a:xfrm>
              <a:off x="2311400" y="2468017"/>
              <a:ext cx="1295400" cy="0"/>
            </a:xfrm>
            <a:prstGeom prst="straightConnector1">
              <a:avLst/>
            </a:prstGeom>
            <a:noFill/>
            <a:ln cap="flat" cmpd="sng" w="9525">
              <a:solidFill>
                <a:schemeClr val="dk1"/>
              </a:solidFill>
              <a:prstDash val="solid"/>
              <a:round/>
              <a:headEnd len="med" w="med" type="none"/>
              <a:tailEnd len="med" w="med" type="triangle"/>
            </a:ln>
          </p:spPr>
        </p:cxnSp>
        <p:sp>
          <p:nvSpPr>
            <p:cNvPr id="1028" name="Google Shape;1028;p72"/>
            <p:cNvSpPr txBox="1"/>
            <p:nvPr/>
          </p:nvSpPr>
          <p:spPr>
            <a:xfrm>
              <a:off x="2692400" y="2171155"/>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1029" name="Google Shape;1029;p72"/>
            <p:cNvSpPr/>
            <p:nvPr/>
          </p:nvSpPr>
          <p:spPr>
            <a:xfrm>
              <a:off x="527050" y="2171155"/>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030" name="Google Shape;1030;p72"/>
            <p:cNvCxnSpPr/>
            <p:nvPr/>
          </p:nvCxnSpPr>
          <p:spPr>
            <a:xfrm>
              <a:off x="217488" y="2475955"/>
              <a:ext cx="309562" cy="0"/>
            </a:xfrm>
            <a:prstGeom prst="straightConnector1">
              <a:avLst/>
            </a:prstGeom>
            <a:noFill/>
            <a:ln cap="flat" cmpd="sng" w="9525">
              <a:solidFill>
                <a:schemeClr val="dk1"/>
              </a:solidFill>
              <a:prstDash val="solid"/>
              <a:round/>
              <a:headEnd len="med" w="med" type="none"/>
              <a:tailEnd len="med" w="med" type="triangle"/>
            </a:ln>
          </p:spPr>
        </p:cxnSp>
        <p:sp>
          <p:nvSpPr>
            <p:cNvPr id="1031" name="Google Shape;1031;p72"/>
            <p:cNvSpPr/>
            <p:nvPr/>
          </p:nvSpPr>
          <p:spPr>
            <a:xfrm>
              <a:off x="604837" y="2215605"/>
              <a:ext cx="306320"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A</a:t>
              </a:r>
              <a:endParaRPr b="1" baseline="-25000" sz="1800">
                <a:solidFill>
                  <a:schemeClr val="dk1"/>
                </a:solidFill>
                <a:latin typeface="Garamond"/>
                <a:ea typeface="Garamond"/>
                <a:cs typeface="Garamond"/>
                <a:sym typeface="Garamond"/>
              </a:endParaRPr>
            </a:p>
          </p:txBody>
        </p:sp>
        <p:sp>
          <p:nvSpPr>
            <p:cNvPr id="1032" name="Google Shape;1032;p72"/>
            <p:cNvSpPr txBox="1"/>
            <p:nvPr/>
          </p:nvSpPr>
          <p:spPr>
            <a:xfrm>
              <a:off x="1240663" y="2093307"/>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a:p>
          </p:txBody>
        </p:sp>
        <p:cxnSp>
          <p:nvCxnSpPr>
            <p:cNvPr id="1033" name="Google Shape;1033;p72"/>
            <p:cNvCxnSpPr>
              <a:stCxn id="1022" idx="3"/>
              <a:endCxn id="1021" idx="5"/>
            </p:cNvCxnSpPr>
            <p:nvPr/>
          </p:nvCxnSpPr>
          <p:spPr>
            <a:xfrm rot="10800000">
              <a:off x="2233215" y="2618502"/>
              <a:ext cx="14517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034" name="Google Shape;1034;p72"/>
            <p:cNvSpPr txBox="1"/>
            <p:nvPr/>
          </p:nvSpPr>
          <p:spPr>
            <a:xfrm>
              <a:off x="2850457" y="2567473"/>
              <a:ext cx="266973"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sz="1800">
                <a:solidFill>
                  <a:schemeClr val="dk1"/>
                </a:solidFill>
                <a:latin typeface="Garamond"/>
                <a:ea typeface="Garamond"/>
                <a:cs typeface="Garamond"/>
                <a:sym typeface="Garamond"/>
              </a:endParaRPr>
            </a:p>
          </p:txBody>
        </p:sp>
        <p:sp>
          <p:nvSpPr>
            <p:cNvPr id="1035" name="Google Shape;1035;p72"/>
            <p:cNvSpPr txBox="1"/>
            <p:nvPr/>
          </p:nvSpPr>
          <p:spPr>
            <a:xfrm>
              <a:off x="304800" y="1733507"/>
              <a:ext cx="266973"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sp>
          <p:nvSpPr>
            <p:cNvPr id="1036" name="Google Shape;1036;p72"/>
            <p:cNvSpPr/>
            <p:nvPr/>
          </p:nvSpPr>
          <p:spPr>
            <a:xfrm>
              <a:off x="521717" y="1732320"/>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037" name="Google Shape;1037;p72"/>
            <p:cNvSpPr txBox="1"/>
            <p:nvPr/>
          </p:nvSpPr>
          <p:spPr>
            <a:xfrm>
              <a:off x="1494080" y="1715498"/>
              <a:ext cx="266973"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038" name="Google Shape;1038;p72"/>
            <p:cNvSpPr/>
            <p:nvPr/>
          </p:nvSpPr>
          <p:spPr>
            <a:xfrm>
              <a:off x="1725285" y="1714312"/>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039" name="Google Shape;1039;p72"/>
            <p:cNvSpPr txBox="1"/>
            <p:nvPr/>
          </p:nvSpPr>
          <p:spPr>
            <a:xfrm>
              <a:off x="3361307" y="1706046"/>
              <a:ext cx="266973"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040" name="Google Shape;1040;p72"/>
            <p:cNvSpPr/>
            <p:nvPr/>
          </p:nvSpPr>
          <p:spPr>
            <a:xfrm>
              <a:off x="3606800" y="1719147"/>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1041" name="Google Shape;1041;p72"/>
          <p:cNvSpPr txBox="1"/>
          <p:nvPr/>
        </p:nvSpPr>
        <p:spPr>
          <a:xfrm>
            <a:off x="7455209" y="2831854"/>
            <a:ext cx="21346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Note:</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 means no Path</a:t>
            </a:r>
            <a:endParaRPr sz="1800">
              <a:solidFill>
                <a:schemeClr val="dk1"/>
              </a:solidFill>
              <a:latin typeface="Verdana"/>
              <a:ea typeface="Verdana"/>
              <a:cs typeface="Verdana"/>
              <a:sym typeface="Verdana"/>
            </a:endParaRPr>
          </a:p>
        </p:txBody>
      </p:sp>
      <p:sp>
        <p:nvSpPr>
          <p:cNvPr id="1042" name="Google Shape;1042;p72"/>
          <p:cNvSpPr txBox="1"/>
          <p:nvPr/>
        </p:nvSpPr>
        <p:spPr>
          <a:xfrm>
            <a:off x="167642" y="4850012"/>
            <a:ext cx="55474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Final Regular Expression = 1*00*1(0+10*1)*</a:t>
            </a:r>
            <a:endParaRPr sz="1800">
              <a:solidFill>
                <a:schemeClr val="dk1"/>
              </a:solidFill>
              <a:latin typeface="Verdana"/>
              <a:ea typeface="Verdana"/>
              <a:cs typeface="Verdana"/>
              <a:sym typeface="Verdan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7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FA to RE by Eliminating States</a:t>
            </a:r>
            <a:endParaRPr sz="2800"/>
          </a:p>
        </p:txBody>
      </p:sp>
      <p:sp>
        <p:nvSpPr>
          <p:cNvPr id="1048" name="Google Shape;1048;p7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200"/>
              <a:buNone/>
            </a:pPr>
            <a:r>
              <a:rPr b="1" lang="en-US" sz="3200"/>
              <a:t>Case 2:</a:t>
            </a:r>
            <a:r>
              <a:rPr lang="en-US" sz="3200"/>
              <a:t> With loops between states</a:t>
            </a:r>
            <a:endParaRPr/>
          </a:p>
          <a:p>
            <a:pPr indent="0" lvl="0" marL="0" rtl="0" algn="l">
              <a:spcBef>
                <a:spcPts val="600"/>
              </a:spcBef>
              <a:spcAft>
                <a:spcPts val="0"/>
              </a:spcAft>
              <a:buSzPts val="3000"/>
              <a:buNone/>
            </a:pPr>
            <a:r>
              <a:t/>
            </a:r>
            <a:endParaRPr/>
          </a:p>
        </p:txBody>
      </p:sp>
      <p:sp>
        <p:nvSpPr>
          <p:cNvPr id="1049" name="Google Shape;1049;p7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050" name="Google Shape;1050;p7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051" name="Google Shape;1051;p7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052" name="Google Shape;1052;p73"/>
          <p:cNvGrpSpPr/>
          <p:nvPr/>
        </p:nvGrpSpPr>
        <p:grpSpPr>
          <a:xfrm>
            <a:off x="487204" y="1547548"/>
            <a:ext cx="4845092" cy="1071168"/>
            <a:chOff x="442911" y="2167323"/>
            <a:chExt cx="4404630" cy="1285402"/>
          </a:xfrm>
        </p:grpSpPr>
        <p:sp>
          <p:nvSpPr>
            <p:cNvPr id="1053" name="Google Shape;1053;p73"/>
            <p:cNvSpPr/>
            <p:nvPr/>
          </p:nvSpPr>
          <p:spPr>
            <a:xfrm>
              <a:off x="2003423" y="2611393"/>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054" name="Google Shape;1054;p73"/>
            <p:cNvSpPr/>
            <p:nvPr/>
          </p:nvSpPr>
          <p:spPr>
            <a:xfrm>
              <a:off x="3832223" y="2611393"/>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055" name="Google Shape;1055;p73"/>
            <p:cNvCxnSpPr/>
            <p:nvPr/>
          </p:nvCxnSpPr>
          <p:spPr>
            <a:xfrm>
              <a:off x="1285874" y="2893969"/>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1056" name="Google Shape;1056;p73"/>
            <p:cNvSpPr/>
            <p:nvPr/>
          </p:nvSpPr>
          <p:spPr>
            <a:xfrm>
              <a:off x="2079623" y="2646318"/>
              <a:ext cx="310691"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B</a:t>
              </a:r>
              <a:endParaRPr b="1" baseline="-25000" sz="1800">
                <a:solidFill>
                  <a:schemeClr val="dk1"/>
                </a:solidFill>
                <a:latin typeface="Garamond"/>
                <a:ea typeface="Garamond"/>
                <a:cs typeface="Garamond"/>
                <a:sym typeface="Garamond"/>
              </a:endParaRPr>
            </a:p>
          </p:txBody>
        </p:sp>
        <p:sp>
          <p:nvSpPr>
            <p:cNvPr id="1057" name="Google Shape;1057;p73"/>
            <p:cNvSpPr/>
            <p:nvPr/>
          </p:nvSpPr>
          <p:spPr>
            <a:xfrm>
              <a:off x="3908423" y="2646318"/>
              <a:ext cx="310691"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C</a:t>
              </a:r>
              <a:endParaRPr b="1" baseline="-25000" sz="1800">
                <a:solidFill>
                  <a:schemeClr val="dk1"/>
                </a:solidFill>
                <a:latin typeface="Garamond"/>
                <a:ea typeface="Garamond"/>
                <a:cs typeface="Garamond"/>
                <a:sym typeface="Garamond"/>
              </a:endParaRPr>
            </a:p>
          </p:txBody>
        </p:sp>
        <p:sp>
          <p:nvSpPr>
            <p:cNvPr id="1058" name="Google Shape;1058;p73"/>
            <p:cNvSpPr/>
            <p:nvPr/>
          </p:nvSpPr>
          <p:spPr>
            <a:xfrm>
              <a:off x="3908423" y="2687593"/>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059" name="Google Shape;1059;p73"/>
            <p:cNvCxnSpPr/>
            <p:nvPr/>
          </p:nvCxnSpPr>
          <p:spPr>
            <a:xfrm>
              <a:off x="2536823" y="2916193"/>
              <a:ext cx="1295400" cy="0"/>
            </a:xfrm>
            <a:prstGeom prst="straightConnector1">
              <a:avLst/>
            </a:prstGeom>
            <a:noFill/>
            <a:ln cap="flat" cmpd="sng" w="9525">
              <a:solidFill>
                <a:schemeClr val="dk1"/>
              </a:solidFill>
              <a:prstDash val="solid"/>
              <a:round/>
              <a:headEnd len="med" w="med" type="none"/>
              <a:tailEnd len="med" w="med" type="triangle"/>
            </a:ln>
          </p:spPr>
        </p:cxnSp>
        <p:sp>
          <p:nvSpPr>
            <p:cNvPr id="1060" name="Google Shape;1060;p73"/>
            <p:cNvSpPr txBox="1"/>
            <p:nvPr/>
          </p:nvSpPr>
          <p:spPr>
            <a:xfrm>
              <a:off x="2917823" y="2619331"/>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1061" name="Google Shape;1061;p73"/>
            <p:cNvSpPr/>
            <p:nvPr/>
          </p:nvSpPr>
          <p:spPr>
            <a:xfrm>
              <a:off x="752473" y="2619331"/>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062" name="Google Shape;1062;p73"/>
            <p:cNvCxnSpPr/>
            <p:nvPr/>
          </p:nvCxnSpPr>
          <p:spPr>
            <a:xfrm>
              <a:off x="442911" y="2924131"/>
              <a:ext cx="309562" cy="0"/>
            </a:xfrm>
            <a:prstGeom prst="straightConnector1">
              <a:avLst/>
            </a:prstGeom>
            <a:noFill/>
            <a:ln cap="flat" cmpd="sng" w="9525">
              <a:solidFill>
                <a:schemeClr val="dk1"/>
              </a:solidFill>
              <a:prstDash val="solid"/>
              <a:round/>
              <a:headEnd len="med" w="med" type="none"/>
              <a:tailEnd len="med" w="med" type="triangle"/>
            </a:ln>
          </p:spPr>
        </p:cxnSp>
        <p:sp>
          <p:nvSpPr>
            <p:cNvPr id="1063" name="Google Shape;1063;p73"/>
            <p:cNvSpPr/>
            <p:nvPr/>
          </p:nvSpPr>
          <p:spPr>
            <a:xfrm>
              <a:off x="830260" y="2663780"/>
              <a:ext cx="306320"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A</a:t>
              </a:r>
              <a:endParaRPr b="1" baseline="-25000" sz="1800">
                <a:solidFill>
                  <a:schemeClr val="dk1"/>
                </a:solidFill>
                <a:latin typeface="Garamond"/>
                <a:ea typeface="Garamond"/>
                <a:cs typeface="Garamond"/>
                <a:sym typeface="Garamond"/>
              </a:endParaRPr>
            </a:p>
          </p:txBody>
        </p:sp>
        <p:sp>
          <p:nvSpPr>
            <p:cNvPr id="1064" name="Google Shape;1064;p73"/>
            <p:cNvSpPr txBox="1"/>
            <p:nvPr/>
          </p:nvSpPr>
          <p:spPr>
            <a:xfrm>
              <a:off x="1466086" y="2541483"/>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cxnSp>
          <p:nvCxnSpPr>
            <p:cNvPr id="1065" name="Google Shape;1065;p73"/>
            <p:cNvCxnSpPr>
              <a:stCxn id="1053" idx="3"/>
            </p:cNvCxnSpPr>
            <p:nvPr/>
          </p:nvCxnSpPr>
          <p:spPr>
            <a:xfrm rot="10800000">
              <a:off x="1255038" y="3066678"/>
              <a:ext cx="8265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066" name="Google Shape;1066;p73"/>
            <p:cNvSpPr txBox="1"/>
            <p:nvPr/>
          </p:nvSpPr>
          <p:spPr>
            <a:xfrm>
              <a:off x="1471697" y="3009526"/>
              <a:ext cx="266973"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067" name="Google Shape;1067;p73"/>
            <p:cNvSpPr txBox="1"/>
            <p:nvPr/>
          </p:nvSpPr>
          <p:spPr>
            <a:xfrm>
              <a:off x="530223" y="2181683"/>
              <a:ext cx="266973"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068" name="Google Shape;1068;p73"/>
            <p:cNvSpPr/>
            <p:nvPr/>
          </p:nvSpPr>
          <p:spPr>
            <a:xfrm>
              <a:off x="747140" y="2180496"/>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069" name="Google Shape;1069;p73"/>
            <p:cNvSpPr txBox="1"/>
            <p:nvPr/>
          </p:nvSpPr>
          <p:spPr>
            <a:xfrm>
              <a:off x="4341575" y="2168960"/>
              <a:ext cx="505966" cy="443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0+1</a:t>
              </a:r>
              <a:endParaRPr sz="1800">
                <a:solidFill>
                  <a:schemeClr val="dk1"/>
                </a:solidFill>
                <a:latin typeface="Garamond"/>
                <a:ea typeface="Garamond"/>
                <a:cs typeface="Garamond"/>
                <a:sym typeface="Garamond"/>
              </a:endParaRPr>
            </a:p>
          </p:txBody>
        </p:sp>
        <p:sp>
          <p:nvSpPr>
            <p:cNvPr id="1070" name="Google Shape;1070;p73"/>
            <p:cNvSpPr/>
            <p:nvPr/>
          </p:nvSpPr>
          <p:spPr>
            <a:xfrm>
              <a:off x="3832223" y="2167323"/>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nvGrpSpPr>
          <p:cNvPr id="1071" name="Google Shape;1071;p73"/>
          <p:cNvGrpSpPr/>
          <p:nvPr/>
        </p:nvGrpSpPr>
        <p:grpSpPr>
          <a:xfrm>
            <a:off x="1578138" y="3429003"/>
            <a:ext cx="3391400" cy="797769"/>
            <a:chOff x="445395" y="4727198"/>
            <a:chExt cx="3083091" cy="957323"/>
          </a:xfrm>
        </p:grpSpPr>
        <p:sp>
          <p:nvSpPr>
            <p:cNvPr id="1072" name="Google Shape;1072;p73"/>
            <p:cNvSpPr/>
            <p:nvPr/>
          </p:nvSpPr>
          <p:spPr>
            <a:xfrm>
              <a:off x="2540893" y="4727198"/>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073" name="Google Shape;1073;p73"/>
            <p:cNvSpPr/>
            <p:nvPr/>
          </p:nvSpPr>
          <p:spPr>
            <a:xfrm>
              <a:off x="754957" y="5151121"/>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074" name="Google Shape;1074;p73"/>
            <p:cNvSpPr/>
            <p:nvPr/>
          </p:nvSpPr>
          <p:spPr>
            <a:xfrm>
              <a:off x="2583757" y="5151121"/>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075" name="Google Shape;1075;p73"/>
            <p:cNvSpPr/>
            <p:nvPr/>
          </p:nvSpPr>
          <p:spPr>
            <a:xfrm>
              <a:off x="831157" y="5186046"/>
              <a:ext cx="306320"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A</a:t>
              </a:r>
              <a:endParaRPr b="1" baseline="-25000" sz="1800">
                <a:solidFill>
                  <a:schemeClr val="dk1"/>
                </a:solidFill>
                <a:latin typeface="Garamond"/>
                <a:ea typeface="Garamond"/>
                <a:cs typeface="Garamond"/>
                <a:sym typeface="Garamond"/>
              </a:endParaRPr>
            </a:p>
          </p:txBody>
        </p:sp>
        <p:sp>
          <p:nvSpPr>
            <p:cNvPr id="1076" name="Google Shape;1076;p73"/>
            <p:cNvSpPr/>
            <p:nvPr/>
          </p:nvSpPr>
          <p:spPr>
            <a:xfrm>
              <a:off x="2659957" y="5186046"/>
              <a:ext cx="310691"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C</a:t>
              </a:r>
              <a:endParaRPr b="1" baseline="-25000" sz="1800">
                <a:solidFill>
                  <a:schemeClr val="dk1"/>
                </a:solidFill>
                <a:latin typeface="Garamond"/>
                <a:ea typeface="Garamond"/>
                <a:cs typeface="Garamond"/>
                <a:sym typeface="Garamond"/>
              </a:endParaRPr>
            </a:p>
          </p:txBody>
        </p:sp>
        <p:sp>
          <p:nvSpPr>
            <p:cNvPr id="1077" name="Google Shape;1077;p73"/>
            <p:cNvSpPr/>
            <p:nvPr/>
          </p:nvSpPr>
          <p:spPr>
            <a:xfrm>
              <a:off x="2659957" y="5227321"/>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078" name="Google Shape;1078;p73"/>
            <p:cNvCxnSpPr/>
            <p:nvPr/>
          </p:nvCxnSpPr>
          <p:spPr>
            <a:xfrm>
              <a:off x="1288357" y="5455921"/>
              <a:ext cx="1295400" cy="0"/>
            </a:xfrm>
            <a:prstGeom prst="straightConnector1">
              <a:avLst/>
            </a:prstGeom>
            <a:noFill/>
            <a:ln cap="flat" cmpd="sng" w="9525">
              <a:solidFill>
                <a:schemeClr val="dk1"/>
              </a:solidFill>
              <a:prstDash val="solid"/>
              <a:round/>
              <a:headEnd len="med" w="med" type="none"/>
              <a:tailEnd len="med" w="med" type="triangle"/>
            </a:ln>
          </p:spPr>
        </p:cxnSp>
        <p:sp>
          <p:nvSpPr>
            <p:cNvPr id="1079" name="Google Shape;1079;p73"/>
            <p:cNvSpPr txBox="1"/>
            <p:nvPr/>
          </p:nvSpPr>
          <p:spPr>
            <a:xfrm>
              <a:off x="1669357" y="5159059"/>
              <a:ext cx="386469"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11</a:t>
              </a:r>
              <a:endParaRPr sz="2000">
                <a:solidFill>
                  <a:schemeClr val="dk1"/>
                </a:solidFill>
                <a:latin typeface="Garamond"/>
                <a:ea typeface="Garamond"/>
                <a:cs typeface="Garamond"/>
                <a:sym typeface="Garamond"/>
              </a:endParaRPr>
            </a:p>
          </p:txBody>
        </p:sp>
        <p:cxnSp>
          <p:nvCxnSpPr>
            <p:cNvPr id="1080" name="Google Shape;1080;p73"/>
            <p:cNvCxnSpPr/>
            <p:nvPr/>
          </p:nvCxnSpPr>
          <p:spPr>
            <a:xfrm>
              <a:off x="445395" y="5417821"/>
              <a:ext cx="309562" cy="0"/>
            </a:xfrm>
            <a:prstGeom prst="straightConnector1">
              <a:avLst/>
            </a:prstGeom>
            <a:noFill/>
            <a:ln cap="flat" cmpd="sng" w="9525">
              <a:solidFill>
                <a:schemeClr val="dk1"/>
              </a:solidFill>
              <a:prstDash val="solid"/>
              <a:round/>
              <a:headEnd len="med" w="med" type="none"/>
              <a:tailEnd len="med" w="med" type="triangle"/>
            </a:ln>
          </p:spPr>
        </p:cxnSp>
        <p:sp>
          <p:nvSpPr>
            <p:cNvPr id="1081" name="Google Shape;1081;p73"/>
            <p:cNvSpPr txBox="1"/>
            <p:nvPr/>
          </p:nvSpPr>
          <p:spPr>
            <a:xfrm>
              <a:off x="2986088" y="4761786"/>
              <a:ext cx="542398"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0+1</a:t>
              </a:r>
              <a:endParaRPr sz="2000">
                <a:solidFill>
                  <a:schemeClr val="dk1"/>
                </a:solidFill>
                <a:latin typeface="Garamond"/>
                <a:ea typeface="Garamond"/>
                <a:cs typeface="Garamond"/>
                <a:sym typeface="Garamond"/>
              </a:endParaRPr>
            </a:p>
          </p:txBody>
        </p:sp>
        <p:sp>
          <p:nvSpPr>
            <p:cNvPr id="1082" name="Google Shape;1082;p73"/>
            <p:cNvSpPr/>
            <p:nvPr/>
          </p:nvSpPr>
          <p:spPr>
            <a:xfrm>
              <a:off x="722914" y="4747201"/>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083" name="Google Shape;1083;p73"/>
            <p:cNvSpPr txBox="1"/>
            <p:nvPr/>
          </p:nvSpPr>
          <p:spPr>
            <a:xfrm>
              <a:off x="1168109" y="4781788"/>
              <a:ext cx="651694"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0+10</a:t>
              </a:r>
              <a:endParaRPr sz="2000">
                <a:solidFill>
                  <a:schemeClr val="dk1"/>
                </a:solidFill>
                <a:latin typeface="Garamond"/>
                <a:ea typeface="Garamond"/>
                <a:cs typeface="Garamond"/>
                <a:sym typeface="Garamond"/>
              </a:endParaRPr>
            </a:p>
          </p:txBody>
        </p:sp>
      </p:grpSp>
      <p:sp>
        <p:nvSpPr>
          <p:cNvPr id="1084" name="Google Shape;1084;p73"/>
          <p:cNvSpPr txBox="1"/>
          <p:nvPr/>
        </p:nvSpPr>
        <p:spPr>
          <a:xfrm>
            <a:off x="1384513" y="4686945"/>
            <a:ext cx="28023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RE=(0+10)*11(0+1)*</a:t>
            </a:r>
            <a:endParaRPr sz="1800">
              <a:solidFill>
                <a:schemeClr val="dk1"/>
              </a:solidFill>
              <a:latin typeface="Verdana"/>
              <a:ea typeface="Verdana"/>
              <a:cs typeface="Verdana"/>
              <a:sym typeface="Verdana"/>
            </a:endParaRPr>
          </a:p>
        </p:txBody>
      </p:sp>
      <p:pic>
        <p:nvPicPr>
          <p:cNvPr id="1085" name="Google Shape;1085;p73"/>
          <p:cNvPicPr preferRelativeResize="0"/>
          <p:nvPr/>
        </p:nvPicPr>
        <p:blipFill rotWithShape="1">
          <a:blip r:embed="rId3">
            <a:alphaModFix/>
          </a:blip>
          <a:srcRect b="0" l="0" r="0" t="0"/>
          <a:stretch/>
        </p:blipFill>
        <p:spPr>
          <a:xfrm>
            <a:off x="7309716" y="4673601"/>
            <a:ext cx="2514600" cy="484188"/>
          </a:xfrm>
          <a:prstGeom prst="rect">
            <a:avLst/>
          </a:prstGeom>
          <a:noFill/>
          <a:ln>
            <a:noFill/>
          </a:ln>
        </p:spPr>
      </p:pic>
      <p:pic>
        <p:nvPicPr>
          <p:cNvPr id="1086" name="Google Shape;1086;p73"/>
          <p:cNvPicPr preferRelativeResize="0"/>
          <p:nvPr/>
        </p:nvPicPr>
        <p:blipFill rotWithShape="1">
          <a:blip r:embed="rId4">
            <a:alphaModFix/>
          </a:blip>
          <a:srcRect b="0" l="0" r="0" t="0"/>
          <a:stretch/>
        </p:blipFill>
        <p:spPr>
          <a:xfrm>
            <a:off x="7309718" y="3829842"/>
            <a:ext cx="2329584" cy="63608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7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FA to RE by Eliminating States</a:t>
            </a:r>
            <a:endParaRPr sz="2800"/>
          </a:p>
        </p:txBody>
      </p:sp>
      <p:sp>
        <p:nvSpPr>
          <p:cNvPr id="1092" name="Google Shape;1092;p74"/>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200"/>
              <a:buNone/>
            </a:pPr>
            <a:r>
              <a:rPr b="1" lang="en-US" sz="3200"/>
              <a:t>Case 2:</a:t>
            </a:r>
            <a:r>
              <a:rPr lang="en-US" sz="3200"/>
              <a:t> With loops between states</a:t>
            </a:r>
            <a:endParaRPr/>
          </a:p>
          <a:p>
            <a:pPr indent="0" lvl="0" marL="0" rtl="0" algn="l">
              <a:spcBef>
                <a:spcPts val="600"/>
              </a:spcBef>
              <a:spcAft>
                <a:spcPts val="0"/>
              </a:spcAft>
              <a:buSzPts val="3000"/>
              <a:buNone/>
            </a:pPr>
            <a:r>
              <a:t/>
            </a:r>
            <a:endParaRPr/>
          </a:p>
        </p:txBody>
      </p:sp>
      <p:sp>
        <p:nvSpPr>
          <p:cNvPr id="1093" name="Google Shape;1093;p7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094" name="Google Shape;1094;p7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095" name="Google Shape;1095;p7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96" name="Google Shape;1096;p74"/>
          <p:cNvPicPr preferRelativeResize="0"/>
          <p:nvPr/>
        </p:nvPicPr>
        <p:blipFill rotWithShape="1">
          <a:blip r:embed="rId3">
            <a:alphaModFix/>
          </a:blip>
          <a:srcRect b="0" l="0" r="0" t="0"/>
          <a:stretch/>
        </p:blipFill>
        <p:spPr>
          <a:xfrm>
            <a:off x="586740" y="1587500"/>
            <a:ext cx="5485898" cy="3556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7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p75"/>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103" name="Google Shape;1103;p7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104" name="Google Shape;1104;p7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105" name="Google Shape;1105;p7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06" name="Google Shape;1106;p75"/>
          <p:cNvPicPr preferRelativeResize="0"/>
          <p:nvPr/>
        </p:nvPicPr>
        <p:blipFill rotWithShape="1">
          <a:blip r:embed="rId3">
            <a:alphaModFix/>
          </a:blip>
          <a:srcRect b="0" l="0" r="0" t="0"/>
          <a:stretch/>
        </p:blipFill>
        <p:spPr>
          <a:xfrm>
            <a:off x="581501" y="46302"/>
            <a:ext cx="6505284" cy="1710532"/>
          </a:xfrm>
          <a:prstGeom prst="rect">
            <a:avLst/>
          </a:prstGeom>
          <a:noFill/>
          <a:ln>
            <a:noFill/>
          </a:ln>
        </p:spPr>
      </p:pic>
      <p:pic>
        <p:nvPicPr>
          <p:cNvPr id="1107" name="Google Shape;1107;p75"/>
          <p:cNvPicPr preferRelativeResize="0"/>
          <p:nvPr/>
        </p:nvPicPr>
        <p:blipFill rotWithShape="1">
          <a:blip r:embed="rId4">
            <a:alphaModFix/>
          </a:blip>
          <a:srcRect b="0" l="0" r="0" t="0"/>
          <a:stretch/>
        </p:blipFill>
        <p:spPr>
          <a:xfrm>
            <a:off x="632143" y="2010833"/>
            <a:ext cx="3646170" cy="2039938"/>
          </a:xfrm>
          <a:prstGeom prst="rect">
            <a:avLst/>
          </a:prstGeom>
          <a:noFill/>
          <a:ln>
            <a:noFill/>
          </a:ln>
        </p:spPr>
      </p:pic>
      <p:pic>
        <p:nvPicPr>
          <p:cNvPr id="1108" name="Google Shape;1108;p75"/>
          <p:cNvPicPr preferRelativeResize="0"/>
          <p:nvPr/>
        </p:nvPicPr>
        <p:blipFill rotWithShape="1">
          <a:blip r:embed="rId5">
            <a:alphaModFix/>
          </a:blip>
          <a:srcRect b="0" l="0" r="0" t="0"/>
          <a:stretch/>
        </p:blipFill>
        <p:spPr>
          <a:xfrm>
            <a:off x="4262597" y="4071937"/>
            <a:ext cx="3796106" cy="152929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7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pic>
        <p:nvPicPr>
          <p:cNvPr id="1114" name="Google Shape;1114;p76"/>
          <p:cNvPicPr preferRelativeResize="0"/>
          <p:nvPr>
            <p:ph idx="1" type="body"/>
          </p:nvPr>
        </p:nvPicPr>
        <p:blipFill rotWithShape="1">
          <a:blip r:embed="rId3">
            <a:alphaModFix/>
          </a:blip>
          <a:srcRect b="0" l="5182" r="0" t="0"/>
          <a:stretch/>
        </p:blipFill>
        <p:spPr>
          <a:xfrm>
            <a:off x="335282" y="1"/>
            <a:ext cx="6569393" cy="5340614"/>
          </a:xfrm>
          <a:prstGeom prst="rect">
            <a:avLst/>
          </a:prstGeom>
          <a:noFill/>
          <a:ln>
            <a:noFill/>
          </a:ln>
        </p:spPr>
      </p:pic>
      <p:sp>
        <p:nvSpPr>
          <p:cNvPr id="1115" name="Google Shape;1115;p7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116" name="Google Shape;1116;p7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117" name="Google Shape;1117;p7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77"/>
          <p:cNvSpPr txBox="1"/>
          <p:nvPr>
            <p:ph type="ctrTitle"/>
          </p:nvPr>
        </p:nvSpPr>
        <p:spPr>
          <a:xfrm>
            <a:off x="754380" y="825500"/>
            <a:ext cx="854964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Finite Automata to Regular Expressions</a:t>
            </a:r>
            <a:endParaRPr/>
          </a:p>
        </p:txBody>
      </p:sp>
      <p:sp>
        <p:nvSpPr>
          <p:cNvPr id="1124" name="Google Shape;1124;p77"/>
          <p:cNvSpPr txBox="1"/>
          <p:nvPr>
            <p:ph idx="1" type="subTitle"/>
          </p:nvPr>
        </p:nvSpPr>
        <p:spPr>
          <a:xfrm>
            <a:off x="1005840" y="2667000"/>
            <a:ext cx="7711440" cy="133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Font typeface="Noto Sans Symbols"/>
              <a:buNone/>
            </a:pPr>
            <a:r>
              <a:rPr lang="en-US" sz="1600"/>
              <a:t>Two methods</a:t>
            </a:r>
            <a:endParaRPr/>
          </a:p>
          <a:p>
            <a:pPr indent="0" lvl="0" marL="0" rtl="0" algn="l">
              <a:spcBef>
                <a:spcPts val="320"/>
              </a:spcBef>
              <a:spcAft>
                <a:spcPts val="0"/>
              </a:spcAft>
              <a:buSzPts val="1600"/>
              <a:buFont typeface="Noto Sans Symbols"/>
              <a:buNone/>
            </a:pPr>
            <a:r>
              <a:rPr lang="en-US" sz="1600"/>
              <a:t>1. By Kleene’s Theorem</a:t>
            </a:r>
            <a:endParaRPr/>
          </a:p>
          <a:p>
            <a:pPr indent="0" lvl="0" marL="0" rtl="0" algn="l">
              <a:spcBef>
                <a:spcPts val="320"/>
              </a:spcBef>
              <a:spcAft>
                <a:spcPts val="0"/>
              </a:spcAft>
              <a:buSzPts val="1600"/>
              <a:buFont typeface="Noto Sans Symbols"/>
              <a:buNone/>
            </a:pPr>
            <a:r>
              <a:rPr lang="en-US" sz="1600"/>
              <a:t>2. By Eliminating States</a:t>
            </a:r>
            <a:endParaRPr/>
          </a:p>
          <a:p>
            <a:pPr indent="0" lvl="0" marL="0" rtl="0" algn="l">
              <a:spcBef>
                <a:spcPts val="320"/>
              </a:spcBef>
              <a:spcAft>
                <a:spcPts val="0"/>
              </a:spcAft>
              <a:buSzPts val="1600"/>
              <a:buFont typeface="Noto Sans Symbols"/>
              <a:buNone/>
            </a:pPr>
            <a:r>
              <a:rPr lang="en-US" sz="1600"/>
              <a:t>       i. Without loops between States</a:t>
            </a:r>
            <a:endParaRPr/>
          </a:p>
          <a:p>
            <a:pPr indent="0" lvl="0" marL="0" rtl="0" algn="l">
              <a:spcBef>
                <a:spcPts val="320"/>
              </a:spcBef>
              <a:spcAft>
                <a:spcPts val="0"/>
              </a:spcAft>
              <a:buSzPts val="1600"/>
              <a:buFont typeface="Noto Sans Symbols"/>
              <a:buNone/>
            </a:pPr>
            <a:r>
              <a:rPr lang="en-US" sz="1600"/>
              <a:t>       ii. With loops between States</a:t>
            </a:r>
            <a:endParaRPr/>
          </a:p>
        </p:txBody>
      </p:sp>
      <p:sp>
        <p:nvSpPr>
          <p:cNvPr id="1125" name="Google Shape;1125;p77"/>
          <p:cNvSpPr txBox="1"/>
          <p:nvPr>
            <p:ph idx="10" type="dt"/>
          </p:nvPr>
        </p:nvSpPr>
        <p:spPr>
          <a:xfrm>
            <a:off x="754380" y="5207000"/>
            <a:ext cx="2095500" cy="38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126" name="Google Shape;1126;p77"/>
          <p:cNvSpPr txBox="1"/>
          <p:nvPr>
            <p:ph idx="11" type="ftr"/>
          </p:nvPr>
        </p:nvSpPr>
        <p:spPr>
          <a:xfrm>
            <a:off x="3436620" y="5207000"/>
            <a:ext cx="3185160" cy="38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127" name="Google Shape;1127;p77"/>
          <p:cNvSpPr txBox="1"/>
          <p:nvPr>
            <p:ph idx="12" type="sldNum"/>
          </p:nvPr>
        </p:nvSpPr>
        <p:spPr>
          <a:xfrm>
            <a:off x="7208520" y="5207000"/>
            <a:ext cx="20955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7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Converting FA to Regular Expression using Kleene’s Theorem</a:t>
            </a:r>
            <a:endParaRPr sz="2400"/>
          </a:p>
        </p:txBody>
      </p:sp>
      <p:sp>
        <p:nvSpPr>
          <p:cNvPr id="1133" name="Google Shape;1133;p78"/>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1800"/>
              <a:buNone/>
            </a:pPr>
            <a:r>
              <a:rPr lang="en-US" sz="1800"/>
              <a:t>Let M= </a:t>
            </a:r>
            <a:r>
              <a:rPr lang="en-US" sz="1800">
                <a:latin typeface="Garamond"/>
                <a:ea typeface="Garamond"/>
                <a:cs typeface="Garamond"/>
                <a:sym typeface="Garamond"/>
              </a:rPr>
              <a:t>(</a:t>
            </a:r>
            <a:r>
              <a:rPr i="1" lang="en-US" sz="1800">
                <a:latin typeface="Garamond"/>
                <a:ea typeface="Garamond"/>
                <a:cs typeface="Garamond"/>
                <a:sym typeface="Garamond"/>
              </a:rPr>
              <a:t>Q</a:t>
            </a:r>
            <a:r>
              <a:rPr lang="en-US" sz="1800">
                <a:latin typeface="Garamond"/>
                <a:ea typeface="Garamond"/>
                <a:cs typeface="Garamond"/>
                <a:sym typeface="Garamond"/>
              </a:rPr>
              <a:t>, </a:t>
            </a:r>
            <a:r>
              <a:rPr lang="en-US" sz="1800">
                <a:latin typeface="Noto Sans Symbols"/>
                <a:ea typeface="Noto Sans Symbols"/>
                <a:cs typeface="Noto Sans Symbols"/>
                <a:sym typeface="Noto Sans Symbols"/>
              </a:rPr>
              <a:t>Σ</a:t>
            </a:r>
            <a:r>
              <a:rPr lang="en-US" sz="1800">
                <a:latin typeface="Garamond"/>
                <a:ea typeface="Garamond"/>
                <a:cs typeface="Garamond"/>
                <a:sym typeface="Garamond"/>
              </a:rPr>
              <a:t>, </a:t>
            </a:r>
            <a:r>
              <a:rPr lang="en-US" sz="1800">
                <a:latin typeface="Noto Sans Symbols"/>
                <a:ea typeface="Noto Sans Symbols"/>
                <a:cs typeface="Noto Sans Symbols"/>
                <a:sym typeface="Noto Sans Symbols"/>
              </a:rPr>
              <a:t>δ</a:t>
            </a:r>
            <a:r>
              <a:rPr lang="en-US" sz="1800">
                <a:latin typeface="Garamond"/>
                <a:ea typeface="Garamond"/>
                <a:cs typeface="Garamond"/>
                <a:sym typeface="Garamond"/>
              </a:rPr>
              <a:t>, q, </a:t>
            </a:r>
            <a:r>
              <a:rPr i="1" lang="en-US" sz="1800">
                <a:latin typeface="Garamond"/>
                <a:ea typeface="Garamond"/>
                <a:cs typeface="Garamond"/>
                <a:sym typeface="Garamond"/>
              </a:rPr>
              <a:t>F</a:t>
            </a:r>
            <a:r>
              <a:rPr lang="en-US" sz="1800">
                <a:latin typeface="Garamond"/>
                <a:ea typeface="Garamond"/>
                <a:cs typeface="Garamond"/>
                <a:sym typeface="Garamond"/>
              </a:rPr>
              <a:t>) </a:t>
            </a:r>
            <a:r>
              <a:rPr lang="en-US" sz="1800">
                <a:latin typeface="Times New Roman"/>
                <a:ea typeface="Times New Roman"/>
                <a:cs typeface="Times New Roman"/>
                <a:sym typeface="Times New Roman"/>
              </a:rPr>
              <a:t>be the finite automata recognizing the language L=L(M). Then there exists an equivalent Regular Expression (RE) R for the regular language such that L = L(R)</a:t>
            </a:r>
            <a:endParaRPr/>
          </a:p>
          <a:p>
            <a:pPr indent="0" lvl="0" marL="0" rtl="0" algn="just">
              <a:spcBef>
                <a:spcPts val="360"/>
              </a:spcBef>
              <a:spcAft>
                <a:spcPts val="0"/>
              </a:spcAft>
              <a:buSzPts val="1800"/>
              <a:buNone/>
            </a:pPr>
            <a:r>
              <a:rPr lang="en-US" sz="1800">
                <a:latin typeface="Times New Roman"/>
                <a:ea typeface="Times New Roman"/>
                <a:cs typeface="Times New Roman"/>
                <a:sym typeface="Times New Roman"/>
              </a:rPr>
              <a:t>Let Q={q</a:t>
            </a:r>
            <a:r>
              <a:rPr baseline="-25000" lang="en-US" sz="1800">
                <a:latin typeface="Times New Roman"/>
                <a:ea typeface="Times New Roman"/>
                <a:cs typeface="Times New Roman"/>
                <a:sym typeface="Times New Roman"/>
              </a:rPr>
              <a:t>1 </a:t>
            </a:r>
            <a:r>
              <a:rPr lang="en-US" sz="1800">
                <a:latin typeface="Times New Roman"/>
                <a:ea typeface="Times New Roman"/>
                <a:cs typeface="Times New Roman"/>
                <a:sym typeface="Times New Roman"/>
              </a:rPr>
              <a:t>, q</a:t>
            </a:r>
            <a:r>
              <a:rPr baseline="-25000" lang="en-US" sz="1800">
                <a:latin typeface="Times New Roman"/>
                <a:ea typeface="Times New Roman"/>
                <a:cs typeface="Times New Roman"/>
                <a:sym typeface="Times New Roman"/>
              </a:rPr>
              <a:t>2 </a:t>
            </a:r>
            <a:r>
              <a:rPr lang="en-US" sz="1800">
                <a:latin typeface="Times New Roman"/>
                <a:ea typeface="Times New Roman"/>
                <a:cs typeface="Times New Roman"/>
                <a:sym typeface="Times New Roman"/>
              </a:rPr>
              <a:t>, q</a:t>
            </a:r>
            <a:r>
              <a:rPr baseline="-25000" lang="en-US" sz="1800">
                <a:latin typeface="Times New Roman"/>
                <a:ea typeface="Times New Roman"/>
                <a:cs typeface="Times New Roman"/>
                <a:sym typeface="Times New Roman"/>
              </a:rPr>
              <a:t>3</a:t>
            </a:r>
            <a:r>
              <a:rPr lang="en-US" sz="1800">
                <a:latin typeface="Times New Roman"/>
                <a:ea typeface="Times New Roman"/>
                <a:cs typeface="Times New Roman"/>
                <a:sym typeface="Times New Roman"/>
              </a:rPr>
              <a:t>…q</a:t>
            </a:r>
            <a:r>
              <a:rPr baseline="-25000" lang="en-US" sz="1800">
                <a:latin typeface="Times New Roman"/>
                <a:ea typeface="Times New Roman"/>
                <a:cs typeface="Times New Roman"/>
                <a:sym typeface="Times New Roman"/>
              </a:rPr>
              <a:t>n</a:t>
            </a:r>
            <a:r>
              <a:rPr lang="en-US" sz="1800">
                <a:latin typeface="Times New Roman"/>
                <a:ea typeface="Times New Roman"/>
                <a:cs typeface="Times New Roman"/>
                <a:sym typeface="Times New Roman"/>
              </a:rPr>
              <a:t>} states of the machine M with n states. By renaming the states, we can refer then as first n positive integers i.e., Q={1, 2, 3…n} </a:t>
            </a:r>
            <a:endParaRPr sz="1800">
              <a:latin typeface="Times New Roman"/>
              <a:ea typeface="Times New Roman"/>
              <a:cs typeface="Times New Roman"/>
              <a:sym typeface="Times New Roman"/>
            </a:endParaRPr>
          </a:p>
          <a:p>
            <a:pPr indent="0" lvl="0" marL="0" rtl="0" algn="just">
              <a:spcBef>
                <a:spcPts val="360"/>
              </a:spcBef>
              <a:spcAft>
                <a:spcPts val="0"/>
              </a:spcAft>
              <a:buSzPts val="1800"/>
              <a:buNone/>
            </a:pPr>
            <a:r>
              <a:rPr lang="en-US" sz="1800">
                <a:latin typeface="Times New Roman"/>
                <a:ea typeface="Times New Roman"/>
                <a:cs typeface="Times New Roman"/>
                <a:sym typeface="Times New Roman"/>
              </a:rPr>
              <a:t>Let us use,</a:t>
            </a:r>
            <a:endParaRPr/>
          </a:p>
          <a:p>
            <a:pPr indent="0" lvl="0" marL="0" rtl="0" algn="just">
              <a:spcBef>
                <a:spcPts val="480"/>
              </a:spcBef>
              <a:spcAft>
                <a:spcPts val="0"/>
              </a:spcAft>
              <a:buSzPts val="2400"/>
              <a:buNone/>
            </a:pPr>
            <a:r>
              <a:rPr lang="en-US" sz="2400">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a:t>
            </a:r>
            <a:r>
              <a:rPr baseline="-25000" lang="en-US" sz="2400">
                <a:solidFill>
                  <a:srgbClr val="0000FF"/>
                </a:solidFill>
                <a:latin typeface="Times New Roman"/>
                <a:ea typeface="Times New Roman"/>
                <a:cs typeface="Times New Roman"/>
                <a:sym typeface="Times New Roman"/>
              </a:rPr>
              <a:t>ij </a:t>
            </a:r>
            <a:r>
              <a:rPr lang="en-US" sz="1800">
                <a:latin typeface="Times New Roman"/>
                <a:ea typeface="Times New Roman"/>
                <a:cs typeface="Times New Roman"/>
                <a:sym typeface="Times New Roman"/>
              </a:rPr>
              <a:t>, to represent the a regular expression </a:t>
            </a:r>
            <a:endParaRPr/>
          </a:p>
          <a:p>
            <a:pPr indent="0" lvl="0" marL="0" rtl="0" algn="just">
              <a:spcBef>
                <a:spcPts val="360"/>
              </a:spcBef>
              <a:spcAft>
                <a:spcPts val="0"/>
              </a:spcAft>
              <a:buSzPts val="1800"/>
              <a:buNone/>
            </a:pPr>
            <a:r>
              <a:t/>
            </a:r>
            <a:endParaRPr sz="1800">
              <a:latin typeface="Times New Roman"/>
              <a:ea typeface="Times New Roman"/>
              <a:cs typeface="Times New Roman"/>
              <a:sym typeface="Times New Roman"/>
            </a:endParaRPr>
          </a:p>
          <a:p>
            <a:pPr indent="0" lvl="0" marL="0" rtl="0" algn="just">
              <a:spcBef>
                <a:spcPts val="400"/>
              </a:spcBef>
              <a:spcAft>
                <a:spcPts val="0"/>
              </a:spcAft>
              <a:buSzPts val="2000"/>
              <a:buNone/>
            </a:pPr>
            <a:r>
              <a:rPr lang="en-US" sz="2000">
                <a:latin typeface="Times New Roman"/>
                <a:ea typeface="Times New Roman"/>
                <a:cs typeface="Times New Roman"/>
                <a:sym typeface="Times New Roman"/>
              </a:rPr>
              <a:t>R</a:t>
            </a:r>
            <a:r>
              <a:rPr baseline="30000" lang="en-US" sz="2000">
                <a:solidFill>
                  <a:srgbClr val="C00000"/>
                </a:solidFill>
                <a:latin typeface="Times New Roman"/>
                <a:ea typeface="Times New Roman"/>
                <a:cs typeface="Times New Roman"/>
                <a:sym typeface="Times New Roman"/>
              </a:rPr>
              <a:t>k</a:t>
            </a:r>
            <a:r>
              <a:rPr baseline="-25000" lang="en-US" sz="2000">
                <a:latin typeface="Times New Roman"/>
                <a:ea typeface="Times New Roman"/>
                <a:cs typeface="Times New Roman"/>
                <a:sym typeface="Times New Roman"/>
              </a:rPr>
              <a:t>ij</a:t>
            </a:r>
            <a:r>
              <a:rPr baseline="-25000" lang="en-US" sz="1800">
                <a:latin typeface="Times New Roman"/>
                <a:ea typeface="Times New Roman"/>
                <a:cs typeface="Times New Roman"/>
                <a:sym typeface="Times New Roman"/>
              </a:rPr>
              <a:t>  </a:t>
            </a:r>
            <a:r>
              <a:rPr lang="en-US" sz="1800">
                <a:latin typeface="Times New Roman"/>
                <a:ea typeface="Times New Roman"/>
                <a:cs typeface="Times New Roman"/>
                <a:sym typeface="Times New Roman"/>
              </a:rPr>
              <a:t>= { w </a:t>
            </a:r>
            <a:r>
              <a:rPr b="1" lang="en-US" sz="1800"/>
              <a:t>∈ </a:t>
            </a:r>
            <a:r>
              <a:rPr lang="en-US" sz="1800">
                <a:latin typeface="Noto Sans Symbols"/>
                <a:ea typeface="Noto Sans Symbols"/>
                <a:cs typeface="Noto Sans Symbols"/>
                <a:sym typeface="Noto Sans Symbols"/>
              </a:rPr>
              <a:t>Σ</a:t>
            </a:r>
            <a:r>
              <a:rPr baseline="30000" lang="en-US" sz="1800">
                <a:latin typeface="Noto Sans Symbols"/>
                <a:ea typeface="Noto Sans Symbols"/>
                <a:cs typeface="Noto Sans Symbols"/>
                <a:sym typeface="Noto Sans Symbols"/>
              </a:rPr>
              <a:t>*</a:t>
            </a:r>
            <a:r>
              <a:rPr lang="en-US" sz="1800">
                <a:latin typeface="Times New Roman"/>
                <a:ea typeface="Times New Roman"/>
                <a:cs typeface="Times New Roman"/>
                <a:sym typeface="Times New Roman"/>
              </a:rPr>
              <a:t>, w is the label of a path from </a:t>
            </a:r>
            <a:endParaRPr/>
          </a:p>
          <a:p>
            <a:pPr indent="0" lvl="0" marL="0" rtl="0" algn="just">
              <a:spcBef>
                <a:spcPts val="360"/>
              </a:spcBef>
              <a:spcAft>
                <a:spcPts val="0"/>
              </a:spcAft>
              <a:buSzPts val="1800"/>
              <a:buNone/>
            </a:pPr>
            <a:r>
              <a:rPr lang="en-US" sz="1800">
                <a:latin typeface="Times New Roman"/>
                <a:ea typeface="Times New Roman"/>
                <a:cs typeface="Times New Roman"/>
                <a:sym typeface="Times New Roman"/>
              </a:rPr>
              <a:t>	state </a:t>
            </a:r>
            <a:r>
              <a:rPr lang="en-US" sz="1800">
                <a:solidFill>
                  <a:srgbClr val="0000FF"/>
                </a:solidFill>
                <a:latin typeface="Times New Roman"/>
                <a:ea typeface="Times New Roman"/>
                <a:cs typeface="Times New Roman"/>
                <a:sym typeface="Times New Roman"/>
              </a:rPr>
              <a:t>i</a:t>
            </a:r>
            <a:r>
              <a:rPr lang="en-US" sz="1800">
                <a:latin typeface="Times New Roman"/>
                <a:ea typeface="Times New Roman"/>
                <a:cs typeface="Times New Roman"/>
                <a:sym typeface="Times New Roman"/>
              </a:rPr>
              <a:t> to state </a:t>
            </a:r>
            <a:r>
              <a:rPr lang="en-US" sz="1800">
                <a:solidFill>
                  <a:srgbClr val="0000FF"/>
                </a:solidFill>
                <a:latin typeface="Times New Roman"/>
                <a:ea typeface="Times New Roman"/>
                <a:cs typeface="Times New Roman"/>
                <a:sym typeface="Times New Roman"/>
              </a:rPr>
              <a:t>j</a:t>
            </a:r>
            <a:r>
              <a:rPr lang="en-US" sz="1800">
                <a:latin typeface="Times New Roman"/>
                <a:ea typeface="Times New Roman"/>
                <a:cs typeface="Times New Roman"/>
                <a:sym typeface="Times New Roman"/>
              </a:rPr>
              <a:t> that goes through </a:t>
            </a:r>
            <a:endParaRPr/>
          </a:p>
          <a:p>
            <a:pPr indent="0" lvl="0" marL="0" rtl="0" algn="just">
              <a:spcBef>
                <a:spcPts val="360"/>
              </a:spcBef>
              <a:spcAft>
                <a:spcPts val="0"/>
              </a:spcAft>
              <a:buSzPts val="1800"/>
              <a:buNone/>
            </a:pPr>
            <a:r>
              <a:rPr lang="en-US" sz="1800">
                <a:latin typeface="Times New Roman"/>
                <a:ea typeface="Times New Roman"/>
                <a:cs typeface="Times New Roman"/>
                <a:sym typeface="Times New Roman"/>
              </a:rPr>
              <a:t>	an intermediate state whose number </a:t>
            </a:r>
            <a:endParaRPr/>
          </a:p>
          <a:p>
            <a:pPr indent="0" lvl="0" marL="0" rtl="0" algn="just">
              <a:spcBef>
                <a:spcPts val="360"/>
              </a:spcBef>
              <a:spcAft>
                <a:spcPts val="0"/>
              </a:spcAft>
              <a:buSzPts val="1800"/>
              <a:buNone/>
            </a:pPr>
            <a:r>
              <a:rPr lang="en-US" sz="1800">
                <a:latin typeface="Times New Roman"/>
                <a:ea typeface="Times New Roman"/>
                <a:cs typeface="Times New Roman"/>
                <a:sym typeface="Times New Roman"/>
              </a:rPr>
              <a:t>	is not greater than </a:t>
            </a:r>
            <a:r>
              <a:rPr lang="en-US" sz="1800">
                <a:solidFill>
                  <a:srgbClr val="C00000"/>
                </a:solidFill>
                <a:latin typeface="Times New Roman"/>
                <a:ea typeface="Times New Roman"/>
                <a:cs typeface="Times New Roman"/>
                <a:sym typeface="Times New Roman"/>
              </a:rPr>
              <a:t>k</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p:txBody>
      </p:sp>
      <p:sp>
        <p:nvSpPr>
          <p:cNvPr id="1134" name="Google Shape;1134;p7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135" name="Google Shape;1135;p7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136" name="Google Shape;1136;p7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137" name="Google Shape;1137;p78"/>
          <p:cNvGrpSpPr/>
          <p:nvPr/>
        </p:nvGrpSpPr>
        <p:grpSpPr>
          <a:xfrm>
            <a:off x="5590789" y="3673007"/>
            <a:ext cx="4091463" cy="1464040"/>
            <a:chOff x="5348288" y="2950051"/>
            <a:chExt cx="3719512" cy="1756847"/>
          </a:xfrm>
        </p:grpSpPr>
        <p:sp>
          <p:nvSpPr>
            <p:cNvPr id="1138" name="Google Shape;1138;p78"/>
            <p:cNvSpPr/>
            <p:nvPr/>
          </p:nvSpPr>
          <p:spPr>
            <a:xfrm>
              <a:off x="5348288" y="3841751"/>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39" name="Google Shape;1139;p78"/>
            <p:cNvSpPr/>
            <p:nvPr/>
          </p:nvSpPr>
          <p:spPr>
            <a:xfrm>
              <a:off x="5586839" y="3886200"/>
              <a:ext cx="217425" cy="4555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25000" lang="en-US" sz="2800">
                  <a:solidFill>
                    <a:srgbClr val="0000FF"/>
                  </a:solidFill>
                  <a:latin typeface="Garamond"/>
                  <a:ea typeface="Garamond"/>
                  <a:cs typeface="Garamond"/>
                  <a:sym typeface="Garamond"/>
                </a:rPr>
                <a:t>i</a:t>
              </a:r>
              <a:endParaRPr baseline="-25000" sz="2800">
                <a:solidFill>
                  <a:srgbClr val="0000FF"/>
                </a:solidFill>
                <a:latin typeface="Garamond"/>
                <a:ea typeface="Garamond"/>
                <a:cs typeface="Garamond"/>
                <a:sym typeface="Garamond"/>
              </a:endParaRPr>
            </a:p>
          </p:txBody>
        </p:sp>
        <p:sp>
          <p:nvSpPr>
            <p:cNvPr id="1140" name="Google Shape;1140;p78"/>
            <p:cNvSpPr/>
            <p:nvPr/>
          </p:nvSpPr>
          <p:spPr>
            <a:xfrm>
              <a:off x="7046831" y="3403600"/>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1141" name="Google Shape;1141;p78"/>
            <p:cNvCxnSpPr>
              <a:stCxn id="1138" idx="6"/>
            </p:cNvCxnSpPr>
            <p:nvPr/>
          </p:nvCxnSpPr>
          <p:spPr>
            <a:xfrm>
              <a:off x="5881688" y="4108451"/>
              <a:ext cx="1206300" cy="44400"/>
            </a:xfrm>
            <a:prstGeom prst="straightConnector1">
              <a:avLst/>
            </a:prstGeom>
            <a:solidFill>
              <a:schemeClr val="accent1"/>
            </a:solidFill>
            <a:ln cap="flat" cmpd="sng" w="9525">
              <a:solidFill>
                <a:schemeClr val="dk1"/>
              </a:solidFill>
              <a:prstDash val="dash"/>
              <a:round/>
              <a:headEnd len="sm" w="sm" type="none"/>
              <a:tailEnd len="med" w="med" type="stealth"/>
            </a:ln>
          </p:spPr>
        </p:cxnSp>
        <p:sp>
          <p:nvSpPr>
            <p:cNvPr id="1142" name="Google Shape;1142;p78"/>
            <p:cNvSpPr/>
            <p:nvPr/>
          </p:nvSpPr>
          <p:spPr>
            <a:xfrm>
              <a:off x="7081316" y="3874206"/>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43" name="Google Shape;1143;p78"/>
            <p:cNvSpPr/>
            <p:nvPr/>
          </p:nvSpPr>
          <p:spPr>
            <a:xfrm>
              <a:off x="7162800" y="3904367"/>
              <a:ext cx="269887" cy="4555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25000" lang="en-US" sz="2800">
                  <a:solidFill>
                    <a:srgbClr val="C00000"/>
                  </a:solidFill>
                  <a:latin typeface="Garamond"/>
                  <a:ea typeface="Garamond"/>
                  <a:cs typeface="Garamond"/>
                  <a:sym typeface="Garamond"/>
                </a:rPr>
                <a:t>k</a:t>
              </a:r>
              <a:endParaRPr/>
            </a:p>
          </p:txBody>
        </p:sp>
        <p:cxnSp>
          <p:nvCxnSpPr>
            <p:cNvPr id="1144" name="Google Shape;1144;p78"/>
            <p:cNvCxnSpPr>
              <a:endCxn id="1145" idx="2"/>
            </p:cNvCxnSpPr>
            <p:nvPr/>
          </p:nvCxnSpPr>
          <p:spPr>
            <a:xfrm flipH="1" rot="10800000">
              <a:off x="7620000" y="4152900"/>
              <a:ext cx="914400" cy="23700"/>
            </a:xfrm>
            <a:prstGeom prst="straightConnector1">
              <a:avLst/>
            </a:prstGeom>
            <a:solidFill>
              <a:schemeClr val="accent1"/>
            </a:solidFill>
            <a:ln cap="flat" cmpd="sng" w="9525">
              <a:solidFill>
                <a:schemeClr val="dk1"/>
              </a:solidFill>
              <a:prstDash val="dash"/>
              <a:round/>
              <a:headEnd len="sm" w="sm" type="none"/>
              <a:tailEnd len="med" w="med" type="stealth"/>
            </a:ln>
          </p:spPr>
        </p:cxnSp>
        <p:sp>
          <p:nvSpPr>
            <p:cNvPr id="1145" name="Google Shape;1145;p78"/>
            <p:cNvSpPr/>
            <p:nvPr/>
          </p:nvSpPr>
          <p:spPr>
            <a:xfrm>
              <a:off x="8534400" y="38862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46" name="Google Shape;1146;p78"/>
            <p:cNvSpPr/>
            <p:nvPr/>
          </p:nvSpPr>
          <p:spPr>
            <a:xfrm>
              <a:off x="8711039" y="3930648"/>
              <a:ext cx="217425" cy="4555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25000" lang="en-US" sz="2800">
                  <a:solidFill>
                    <a:srgbClr val="0000FF"/>
                  </a:solidFill>
                  <a:latin typeface="Garamond"/>
                  <a:ea typeface="Garamond"/>
                  <a:cs typeface="Garamond"/>
                  <a:sym typeface="Garamond"/>
                </a:rPr>
                <a:t>j</a:t>
              </a:r>
              <a:endParaRPr baseline="-25000" sz="2800">
                <a:solidFill>
                  <a:srgbClr val="0000FF"/>
                </a:solidFill>
                <a:latin typeface="Garamond"/>
                <a:ea typeface="Garamond"/>
                <a:cs typeface="Garamond"/>
                <a:sym typeface="Garamond"/>
              </a:endParaRPr>
            </a:p>
          </p:txBody>
        </p:sp>
        <p:sp>
          <p:nvSpPr>
            <p:cNvPr id="1147" name="Google Shape;1147;p78"/>
            <p:cNvSpPr txBox="1"/>
            <p:nvPr/>
          </p:nvSpPr>
          <p:spPr>
            <a:xfrm>
              <a:off x="6065795" y="4113579"/>
              <a:ext cx="733301"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R</a:t>
              </a:r>
              <a:r>
                <a:rPr baseline="30000" lang="en-US" sz="18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ik</a:t>
              </a:r>
              <a:endParaRPr sz="1800">
                <a:solidFill>
                  <a:schemeClr val="dk1"/>
                </a:solidFill>
                <a:latin typeface="Garamond"/>
                <a:ea typeface="Garamond"/>
                <a:cs typeface="Garamond"/>
                <a:sym typeface="Garamond"/>
              </a:endParaRPr>
            </a:p>
          </p:txBody>
        </p:sp>
        <p:sp>
          <p:nvSpPr>
            <p:cNvPr id="1148" name="Google Shape;1148;p78"/>
            <p:cNvSpPr txBox="1"/>
            <p:nvPr/>
          </p:nvSpPr>
          <p:spPr>
            <a:xfrm>
              <a:off x="7003077" y="2950051"/>
              <a:ext cx="77410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R</a:t>
              </a:r>
              <a:r>
                <a:rPr baseline="30000" lang="en-US" sz="18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kk</a:t>
              </a:r>
              <a:endParaRPr sz="1800">
                <a:solidFill>
                  <a:schemeClr val="dk1"/>
                </a:solidFill>
                <a:latin typeface="Garamond"/>
                <a:ea typeface="Garamond"/>
                <a:cs typeface="Garamond"/>
                <a:sym typeface="Garamond"/>
              </a:endParaRPr>
            </a:p>
          </p:txBody>
        </p:sp>
        <p:sp>
          <p:nvSpPr>
            <p:cNvPr id="1149" name="Google Shape;1149;p78"/>
            <p:cNvSpPr txBox="1"/>
            <p:nvPr/>
          </p:nvSpPr>
          <p:spPr>
            <a:xfrm>
              <a:off x="7629525" y="4152900"/>
              <a:ext cx="733301"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R</a:t>
              </a:r>
              <a:r>
                <a:rPr baseline="30000" lang="en-US" sz="18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kj</a:t>
              </a:r>
              <a:endParaRPr sz="1800">
                <a:solidFill>
                  <a:schemeClr val="dk1"/>
                </a:solidFill>
                <a:latin typeface="Garamond"/>
                <a:ea typeface="Garamond"/>
                <a:cs typeface="Garamond"/>
                <a:sym typeface="Garamond"/>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7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Converting FA to Regular Expression using Kleene’s Theorem (Contd…)</a:t>
            </a:r>
            <a:endParaRPr sz="2400"/>
          </a:p>
        </p:txBody>
      </p:sp>
      <p:sp>
        <p:nvSpPr>
          <p:cNvPr id="1155" name="Google Shape;1155;p7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1800"/>
              <a:buNone/>
            </a:pPr>
            <a:r>
              <a:rPr b="1" lang="en-US" sz="1800">
                <a:latin typeface="Times New Roman"/>
                <a:ea typeface="Times New Roman"/>
                <a:cs typeface="Times New Roman"/>
                <a:sym typeface="Times New Roman"/>
              </a:rPr>
              <a:t>I. </a:t>
            </a:r>
            <a:r>
              <a:rPr lang="en-US" sz="1800">
                <a:latin typeface="Times New Roman"/>
                <a:ea typeface="Times New Roman"/>
                <a:cs typeface="Times New Roman"/>
                <a:sym typeface="Times New Roman"/>
              </a:rPr>
              <a:t>RE passing through intermediate states</a:t>
            </a:r>
            <a:endParaRPr/>
          </a:p>
          <a:p>
            <a:pPr indent="0" lvl="0" marL="0" rtl="0" algn="just">
              <a:spcBef>
                <a:spcPts val="480"/>
              </a:spcBef>
              <a:spcAft>
                <a:spcPts val="0"/>
              </a:spcAft>
              <a:buSzPts val="2000"/>
              <a:buNone/>
            </a:pPr>
            <a:r>
              <a:rPr lang="en-US" sz="2000">
                <a:latin typeface="Times New Roman"/>
                <a:ea typeface="Times New Roman"/>
                <a:cs typeface="Times New Roman"/>
                <a:sym typeface="Times New Roman"/>
              </a:rPr>
              <a:t>R</a:t>
            </a:r>
            <a:r>
              <a:rPr baseline="30000" lang="en-US" sz="2000">
                <a:solidFill>
                  <a:srgbClr val="C00000"/>
                </a:solidFill>
                <a:latin typeface="Times New Roman"/>
                <a:ea typeface="Times New Roman"/>
                <a:cs typeface="Times New Roman"/>
                <a:sym typeface="Times New Roman"/>
              </a:rPr>
              <a:t>k</a:t>
            </a:r>
            <a:r>
              <a:rPr baseline="-25000" lang="en-US" sz="2000">
                <a:solidFill>
                  <a:srgbClr val="0000FF"/>
                </a:solidFill>
                <a:latin typeface="Times New Roman"/>
                <a:ea typeface="Times New Roman"/>
                <a:cs typeface="Times New Roman"/>
                <a:sym typeface="Times New Roman"/>
              </a:rPr>
              <a:t>ij</a:t>
            </a:r>
            <a:r>
              <a:rPr baseline="-25000" lang="en-US" sz="2000">
                <a:latin typeface="Times New Roman"/>
                <a:ea typeface="Times New Roman"/>
                <a:cs typeface="Times New Roman"/>
                <a:sym typeface="Times New Roman"/>
              </a:rPr>
              <a:t> </a:t>
            </a:r>
            <a:r>
              <a:rPr lang="en-US" sz="2000">
                <a:latin typeface="Times New Roman"/>
                <a:ea typeface="Times New Roman"/>
                <a:cs typeface="Times New Roman"/>
                <a:sym typeface="Times New Roman"/>
              </a:rPr>
              <a:t>= R</a:t>
            </a:r>
            <a:r>
              <a:rPr baseline="30000" lang="en-US" sz="2000">
                <a:solidFill>
                  <a:srgbClr val="C00000"/>
                </a:solidFill>
                <a:latin typeface="Times New Roman"/>
                <a:ea typeface="Times New Roman"/>
                <a:cs typeface="Times New Roman"/>
                <a:sym typeface="Times New Roman"/>
              </a:rPr>
              <a:t>(k-1)</a:t>
            </a:r>
            <a:r>
              <a:rPr baseline="-25000" lang="en-US" sz="2000">
                <a:solidFill>
                  <a:srgbClr val="0000FF"/>
                </a:solidFill>
                <a:latin typeface="Times New Roman"/>
                <a:ea typeface="Times New Roman"/>
                <a:cs typeface="Times New Roman"/>
                <a:sym typeface="Times New Roman"/>
              </a:rPr>
              <a:t>ij</a:t>
            </a:r>
            <a:r>
              <a:rPr baseline="-25000" lang="en-US" sz="2000">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a:t>
            </a:r>
            <a:r>
              <a:rPr lang="en-US" sz="2000">
                <a:latin typeface="Times New Roman"/>
                <a:ea typeface="Times New Roman"/>
                <a:cs typeface="Times New Roman"/>
                <a:sym typeface="Times New Roman"/>
              </a:rPr>
              <a:t>R</a:t>
            </a:r>
            <a:r>
              <a:rPr baseline="30000" lang="en-US" sz="2000">
                <a:solidFill>
                  <a:srgbClr val="C00000"/>
                </a:solidFill>
                <a:latin typeface="Times New Roman"/>
                <a:ea typeface="Times New Roman"/>
                <a:cs typeface="Times New Roman"/>
                <a:sym typeface="Times New Roman"/>
              </a:rPr>
              <a:t>(k-1)</a:t>
            </a:r>
            <a:r>
              <a:rPr baseline="-25000" lang="en-US" sz="2000">
                <a:solidFill>
                  <a:srgbClr val="0000FF"/>
                </a:solidFill>
                <a:latin typeface="Times New Roman"/>
                <a:ea typeface="Times New Roman"/>
                <a:cs typeface="Times New Roman"/>
                <a:sym typeface="Times New Roman"/>
              </a:rPr>
              <a:t>ik </a:t>
            </a:r>
            <a:r>
              <a:rPr b="1" baseline="30000" lang="en-US" sz="24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R</a:t>
            </a:r>
            <a:r>
              <a:rPr baseline="30000" lang="en-US" sz="2000">
                <a:solidFill>
                  <a:srgbClr val="C00000"/>
                </a:solidFill>
                <a:latin typeface="Times New Roman"/>
                <a:ea typeface="Times New Roman"/>
                <a:cs typeface="Times New Roman"/>
                <a:sym typeface="Times New Roman"/>
              </a:rPr>
              <a:t>(k-1)</a:t>
            </a:r>
            <a:r>
              <a:rPr baseline="-25000" lang="en-US" sz="2000">
                <a:solidFill>
                  <a:srgbClr val="0000FF"/>
                </a:solidFill>
                <a:latin typeface="Times New Roman"/>
                <a:ea typeface="Times New Roman"/>
                <a:cs typeface="Times New Roman"/>
                <a:sym typeface="Times New Roman"/>
              </a:rPr>
              <a:t>kk</a:t>
            </a:r>
            <a:r>
              <a:rPr lang="en-US" sz="2000">
                <a:solidFill>
                  <a:schemeClr val="dk1"/>
                </a:solidFill>
                <a:latin typeface="Times New Roman"/>
                <a:ea typeface="Times New Roman"/>
                <a:cs typeface="Times New Roman"/>
                <a:sym typeface="Times New Roman"/>
              </a:rPr>
              <a:t>)</a:t>
            </a:r>
            <a:r>
              <a:rPr baseline="30000" lang="en-US" sz="20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a:t>
            </a:r>
            <a:r>
              <a:rPr b="1" baseline="30000" lang="en-US" sz="2000">
                <a:solidFill>
                  <a:schemeClr val="dk1"/>
                </a:solidFill>
                <a:latin typeface="Times New Roman"/>
                <a:ea typeface="Times New Roman"/>
                <a:cs typeface="Times New Roman"/>
                <a:sym typeface="Times New Roman"/>
              </a:rPr>
              <a:t>.</a:t>
            </a:r>
            <a:r>
              <a:rPr baseline="-25000" lang="en-US" sz="2000">
                <a:solidFill>
                  <a:srgbClr val="0000FF"/>
                </a:solidFill>
                <a:latin typeface="Times New Roman"/>
                <a:ea typeface="Times New Roman"/>
                <a:cs typeface="Times New Roman"/>
                <a:sym typeface="Times New Roman"/>
              </a:rPr>
              <a:t> </a:t>
            </a:r>
            <a:r>
              <a:rPr lang="en-US" sz="2000">
                <a:latin typeface="Times New Roman"/>
                <a:ea typeface="Times New Roman"/>
                <a:cs typeface="Times New Roman"/>
                <a:sym typeface="Times New Roman"/>
              </a:rPr>
              <a:t>R</a:t>
            </a:r>
            <a:r>
              <a:rPr baseline="30000" lang="en-US" sz="2000">
                <a:solidFill>
                  <a:srgbClr val="C00000"/>
                </a:solidFill>
                <a:latin typeface="Times New Roman"/>
                <a:ea typeface="Times New Roman"/>
                <a:cs typeface="Times New Roman"/>
                <a:sym typeface="Times New Roman"/>
              </a:rPr>
              <a:t>(k-1)</a:t>
            </a:r>
            <a:r>
              <a:rPr baseline="-25000" lang="en-US" sz="2000">
                <a:solidFill>
                  <a:srgbClr val="0000FF"/>
                </a:solidFill>
                <a:latin typeface="Times New Roman"/>
                <a:ea typeface="Times New Roman"/>
                <a:cs typeface="Times New Roman"/>
                <a:sym typeface="Times New Roman"/>
              </a:rPr>
              <a:t>kj</a:t>
            </a:r>
            <a:endParaRPr sz="2000">
              <a:latin typeface="Times New Roman"/>
              <a:ea typeface="Times New Roman"/>
              <a:cs typeface="Times New Roman"/>
              <a:sym typeface="Times New Roman"/>
            </a:endParaRPr>
          </a:p>
          <a:p>
            <a:pPr indent="0" lvl="0" marL="0" rtl="0" algn="just">
              <a:spcBef>
                <a:spcPts val="360"/>
              </a:spcBef>
              <a:spcAft>
                <a:spcPts val="0"/>
              </a:spcAft>
              <a:buSzPts val="1800"/>
              <a:buNone/>
            </a:pPr>
            <a:r>
              <a:t/>
            </a:r>
            <a:endParaRPr sz="1800">
              <a:latin typeface="Garamond"/>
              <a:ea typeface="Garamond"/>
              <a:cs typeface="Garamond"/>
              <a:sym typeface="Garamond"/>
            </a:endParaRPr>
          </a:p>
          <a:p>
            <a:pPr indent="0" lvl="0" marL="0" rtl="0" algn="just">
              <a:spcBef>
                <a:spcPts val="360"/>
              </a:spcBef>
              <a:spcAft>
                <a:spcPts val="0"/>
              </a:spcAft>
              <a:buSzPts val="1800"/>
              <a:buNone/>
            </a:pPr>
            <a:r>
              <a:rPr baseline="30000" lang="en-US" sz="1800">
                <a:latin typeface="Times New Roman"/>
                <a:ea typeface="Times New Roman"/>
                <a:cs typeface="Times New Roman"/>
                <a:sym typeface="Times New Roman"/>
              </a:rPr>
              <a:t> </a:t>
            </a:r>
            <a:endParaRPr/>
          </a:p>
          <a:p>
            <a:pPr indent="0" lvl="0" marL="0" rtl="0" algn="just">
              <a:spcBef>
                <a:spcPts val="360"/>
              </a:spcBef>
              <a:spcAft>
                <a:spcPts val="0"/>
              </a:spcAft>
              <a:buSzPts val="1800"/>
              <a:buNone/>
            </a:pPr>
            <a:r>
              <a:t/>
            </a:r>
            <a:endParaRPr baseline="30000" sz="1800">
              <a:latin typeface="Times New Roman"/>
              <a:ea typeface="Times New Roman"/>
              <a:cs typeface="Times New Roman"/>
              <a:sym typeface="Times New Roman"/>
            </a:endParaRPr>
          </a:p>
          <a:p>
            <a:pPr indent="0" lvl="0" marL="0" rtl="0" algn="just">
              <a:spcBef>
                <a:spcPts val="360"/>
              </a:spcBef>
              <a:spcAft>
                <a:spcPts val="0"/>
              </a:spcAft>
              <a:buSzPts val="1800"/>
              <a:buNone/>
            </a:pPr>
            <a:r>
              <a:rPr b="1" lang="en-US" sz="1800">
                <a:latin typeface="Times New Roman"/>
                <a:ea typeface="Times New Roman"/>
                <a:cs typeface="Times New Roman"/>
                <a:sym typeface="Times New Roman"/>
              </a:rPr>
              <a:t>II. </a:t>
            </a:r>
            <a:r>
              <a:rPr lang="en-US" sz="1800">
                <a:latin typeface="Times New Roman"/>
                <a:ea typeface="Times New Roman"/>
                <a:cs typeface="Times New Roman"/>
                <a:sym typeface="Times New Roman"/>
              </a:rPr>
              <a:t>RE for direct edge </a:t>
            </a:r>
            <a:r>
              <a:rPr lang="en-US" sz="1800">
                <a:solidFill>
                  <a:srgbClr val="0000FF"/>
                </a:solidFill>
                <a:latin typeface="Times New Roman"/>
                <a:ea typeface="Times New Roman"/>
                <a:cs typeface="Times New Roman"/>
                <a:sym typeface="Times New Roman"/>
              </a:rPr>
              <a:t>i</a:t>
            </a:r>
            <a:r>
              <a:rPr lang="en-US" sz="1800"/>
              <a:t>≠</a:t>
            </a:r>
            <a:r>
              <a:rPr lang="en-US" sz="1800">
                <a:solidFill>
                  <a:srgbClr val="0000FF"/>
                </a:solidFill>
              </a:rPr>
              <a:t>j</a:t>
            </a:r>
            <a:endParaRPr/>
          </a:p>
          <a:p>
            <a:pPr indent="0" lvl="0" marL="0" rtl="0" algn="just">
              <a:spcBef>
                <a:spcPts val="360"/>
              </a:spcBef>
              <a:spcAft>
                <a:spcPts val="0"/>
              </a:spcAft>
              <a:buSzPts val="1800"/>
              <a:buNone/>
            </a:pPr>
            <a:r>
              <a:t/>
            </a:r>
            <a:endParaRPr sz="1800">
              <a:solidFill>
                <a:srgbClr val="0000FF"/>
              </a:solidFill>
              <a:latin typeface="Times New Roman"/>
              <a:ea typeface="Times New Roman"/>
              <a:cs typeface="Times New Roman"/>
              <a:sym typeface="Times New Roman"/>
            </a:endParaRPr>
          </a:p>
        </p:txBody>
      </p:sp>
      <p:sp>
        <p:nvSpPr>
          <p:cNvPr id="1156" name="Google Shape;1156;p7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157" name="Google Shape;1157;p7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158" name="Google Shape;1158;p7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159" name="Google Shape;1159;p79"/>
          <p:cNvGrpSpPr/>
          <p:nvPr/>
        </p:nvGrpSpPr>
        <p:grpSpPr>
          <a:xfrm>
            <a:off x="5221610" y="889002"/>
            <a:ext cx="4091463" cy="1464040"/>
            <a:chOff x="5348288" y="2950051"/>
            <a:chExt cx="3719512" cy="1756847"/>
          </a:xfrm>
        </p:grpSpPr>
        <p:sp>
          <p:nvSpPr>
            <p:cNvPr id="1160" name="Google Shape;1160;p79"/>
            <p:cNvSpPr/>
            <p:nvPr/>
          </p:nvSpPr>
          <p:spPr>
            <a:xfrm>
              <a:off x="5348288" y="3841751"/>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61" name="Google Shape;1161;p79"/>
            <p:cNvSpPr/>
            <p:nvPr/>
          </p:nvSpPr>
          <p:spPr>
            <a:xfrm>
              <a:off x="5586839" y="3886200"/>
              <a:ext cx="217425" cy="4555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25000" lang="en-US" sz="2800">
                  <a:solidFill>
                    <a:srgbClr val="0000FF"/>
                  </a:solidFill>
                  <a:latin typeface="Garamond"/>
                  <a:ea typeface="Garamond"/>
                  <a:cs typeface="Garamond"/>
                  <a:sym typeface="Garamond"/>
                </a:rPr>
                <a:t>i</a:t>
              </a:r>
              <a:endParaRPr baseline="-25000" sz="2800">
                <a:solidFill>
                  <a:srgbClr val="0000FF"/>
                </a:solidFill>
                <a:latin typeface="Garamond"/>
                <a:ea typeface="Garamond"/>
                <a:cs typeface="Garamond"/>
                <a:sym typeface="Garamond"/>
              </a:endParaRPr>
            </a:p>
          </p:txBody>
        </p:sp>
        <p:sp>
          <p:nvSpPr>
            <p:cNvPr id="1162" name="Google Shape;1162;p79"/>
            <p:cNvSpPr/>
            <p:nvPr/>
          </p:nvSpPr>
          <p:spPr>
            <a:xfrm>
              <a:off x="7046831" y="3403600"/>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1163" name="Google Shape;1163;p79"/>
            <p:cNvCxnSpPr>
              <a:stCxn id="1160" idx="6"/>
            </p:cNvCxnSpPr>
            <p:nvPr/>
          </p:nvCxnSpPr>
          <p:spPr>
            <a:xfrm>
              <a:off x="5881688" y="4108451"/>
              <a:ext cx="1206300" cy="44400"/>
            </a:xfrm>
            <a:prstGeom prst="straightConnector1">
              <a:avLst/>
            </a:prstGeom>
            <a:solidFill>
              <a:schemeClr val="accent1"/>
            </a:solidFill>
            <a:ln cap="flat" cmpd="sng" w="9525">
              <a:solidFill>
                <a:schemeClr val="dk1"/>
              </a:solidFill>
              <a:prstDash val="dash"/>
              <a:round/>
              <a:headEnd len="sm" w="sm" type="none"/>
              <a:tailEnd len="med" w="med" type="stealth"/>
            </a:ln>
          </p:spPr>
        </p:cxnSp>
        <p:sp>
          <p:nvSpPr>
            <p:cNvPr id="1164" name="Google Shape;1164;p79"/>
            <p:cNvSpPr/>
            <p:nvPr/>
          </p:nvSpPr>
          <p:spPr>
            <a:xfrm>
              <a:off x="7081316" y="3874206"/>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65" name="Google Shape;1165;p79"/>
            <p:cNvSpPr/>
            <p:nvPr/>
          </p:nvSpPr>
          <p:spPr>
            <a:xfrm>
              <a:off x="7162800" y="3904367"/>
              <a:ext cx="269887" cy="4555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25000" lang="en-US" sz="2800">
                  <a:solidFill>
                    <a:srgbClr val="C00000"/>
                  </a:solidFill>
                  <a:latin typeface="Garamond"/>
                  <a:ea typeface="Garamond"/>
                  <a:cs typeface="Garamond"/>
                  <a:sym typeface="Garamond"/>
                </a:rPr>
                <a:t>k</a:t>
              </a:r>
              <a:endParaRPr/>
            </a:p>
          </p:txBody>
        </p:sp>
        <p:cxnSp>
          <p:nvCxnSpPr>
            <p:cNvPr id="1166" name="Google Shape;1166;p79"/>
            <p:cNvCxnSpPr>
              <a:endCxn id="1167" idx="2"/>
            </p:cNvCxnSpPr>
            <p:nvPr/>
          </p:nvCxnSpPr>
          <p:spPr>
            <a:xfrm flipH="1" rot="10800000">
              <a:off x="7620000" y="4152900"/>
              <a:ext cx="914400" cy="23700"/>
            </a:xfrm>
            <a:prstGeom prst="straightConnector1">
              <a:avLst/>
            </a:prstGeom>
            <a:solidFill>
              <a:schemeClr val="accent1"/>
            </a:solidFill>
            <a:ln cap="flat" cmpd="sng" w="9525">
              <a:solidFill>
                <a:schemeClr val="dk1"/>
              </a:solidFill>
              <a:prstDash val="dash"/>
              <a:round/>
              <a:headEnd len="sm" w="sm" type="none"/>
              <a:tailEnd len="med" w="med" type="stealth"/>
            </a:ln>
          </p:spPr>
        </p:cxnSp>
        <p:sp>
          <p:nvSpPr>
            <p:cNvPr id="1167" name="Google Shape;1167;p79"/>
            <p:cNvSpPr/>
            <p:nvPr/>
          </p:nvSpPr>
          <p:spPr>
            <a:xfrm>
              <a:off x="8534400" y="38862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68" name="Google Shape;1168;p79"/>
            <p:cNvSpPr/>
            <p:nvPr/>
          </p:nvSpPr>
          <p:spPr>
            <a:xfrm>
              <a:off x="8711039" y="3930648"/>
              <a:ext cx="217425" cy="4555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25000" lang="en-US" sz="2800">
                  <a:solidFill>
                    <a:srgbClr val="0000FF"/>
                  </a:solidFill>
                  <a:latin typeface="Garamond"/>
                  <a:ea typeface="Garamond"/>
                  <a:cs typeface="Garamond"/>
                  <a:sym typeface="Garamond"/>
                </a:rPr>
                <a:t>j</a:t>
              </a:r>
              <a:endParaRPr baseline="-25000" sz="2800">
                <a:solidFill>
                  <a:srgbClr val="0000FF"/>
                </a:solidFill>
                <a:latin typeface="Garamond"/>
                <a:ea typeface="Garamond"/>
                <a:cs typeface="Garamond"/>
                <a:sym typeface="Garamond"/>
              </a:endParaRPr>
            </a:p>
          </p:txBody>
        </p:sp>
        <p:sp>
          <p:nvSpPr>
            <p:cNvPr id="1169" name="Google Shape;1169;p79"/>
            <p:cNvSpPr txBox="1"/>
            <p:nvPr/>
          </p:nvSpPr>
          <p:spPr>
            <a:xfrm>
              <a:off x="6065795" y="4113579"/>
              <a:ext cx="733301"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R</a:t>
              </a:r>
              <a:r>
                <a:rPr baseline="30000" lang="en-US" sz="18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ik</a:t>
              </a:r>
              <a:endParaRPr sz="1800">
                <a:solidFill>
                  <a:schemeClr val="dk1"/>
                </a:solidFill>
                <a:latin typeface="Garamond"/>
                <a:ea typeface="Garamond"/>
                <a:cs typeface="Garamond"/>
                <a:sym typeface="Garamond"/>
              </a:endParaRPr>
            </a:p>
          </p:txBody>
        </p:sp>
        <p:sp>
          <p:nvSpPr>
            <p:cNvPr id="1170" name="Google Shape;1170;p79"/>
            <p:cNvSpPr txBox="1"/>
            <p:nvPr/>
          </p:nvSpPr>
          <p:spPr>
            <a:xfrm>
              <a:off x="7003077" y="2950051"/>
              <a:ext cx="77410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R</a:t>
              </a:r>
              <a:r>
                <a:rPr baseline="30000" lang="en-US" sz="18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kk</a:t>
              </a:r>
              <a:endParaRPr sz="1800">
                <a:solidFill>
                  <a:schemeClr val="dk1"/>
                </a:solidFill>
                <a:latin typeface="Garamond"/>
                <a:ea typeface="Garamond"/>
                <a:cs typeface="Garamond"/>
                <a:sym typeface="Garamond"/>
              </a:endParaRPr>
            </a:p>
          </p:txBody>
        </p:sp>
        <p:sp>
          <p:nvSpPr>
            <p:cNvPr id="1171" name="Google Shape;1171;p79"/>
            <p:cNvSpPr txBox="1"/>
            <p:nvPr/>
          </p:nvSpPr>
          <p:spPr>
            <a:xfrm>
              <a:off x="7629525" y="4152900"/>
              <a:ext cx="733301"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R</a:t>
              </a:r>
              <a:r>
                <a:rPr baseline="30000" lang="en-US" sz="18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kj</a:t>
              </a:r>
              <a:endParaRPr sz="1800">
                <a:solidFill>
                  <a:schemeClr val="dk1"/>
                </a:solidFill>
                <a:latin typeface="Garamond"/>
                <a:ea typeface="Garamond"/>
                <a:cs typeface="Garamond"/>
                <a:sym typeface="Garamond"/>
              </a:endParaRPr>
            </a:p>
          </p:txBody>
        </p:sp>
      </p:grpSp>
      <p:graphicFrame>
        <p:nvGraphicFramePr>
          <p:cNvPr id="1172" name="Google Shape;1172;p79"/>
          <p:cNvGraphicFramePr/>
          <p:nvPr/>
        </p:nvGraphicFramePr>
        <p:xfrm>
          <a:off x="623412" y="2476500"/>
          <a:ext cx="3000000" cy="3000000"/>
        </p:xfrm>
        <a:graphic>
          <a:graphicData uri="http://schemas.openxmlformats.org/drawingml/2006/table">
            <a:tbl>
              <a:tblPr bandRow="1" firstRow="1">
                <a:noFill/>
                <a:tableStyleId>{B01C3A2E-80D2-47BE-8E92-7927E1F9FCD7}</a:tableStyleId>
              </a:tblPr>
              <a:tblGrid>
                <a:gridCol w="2697475"/>
                <a:gridCol w="2415550"/>
                <a:gridCol w="3567775"/>
              </a:tblGrid>
              <a:tr h="455825">
                <a:tc>
                  <a:txBody>
                    <a:bodyPr/>
                    <a:lstStyle/>
                    <a:p>
                      <a:pPr indent="0" lvl="0" marL="0" marR="0" rtl="0" algn="l">
                        <a:spcBef>
                          <a:spcPts val="0"/>
                        </a:spcBef>
                        <a:spcAft>
                          <a:spcPts val="0"/>
                        </a:spcAft>
                        <a:buNone/>
                      </a:pPr>
                      <a:r>
                        <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500">
                          <a:solidFill>
                            <a:schemeClr val="dk1"/>
                          </a:solidFill>
                        </a:rPr>
                        <a:t>    </a:t>
                      </a:r>
                      <a:r>
                        <a:rPr b="0" lang="en-US" sz="1500">
                          <a:solidFill>
                            <a:schemeClr val="dk1"/>
                          </a:solidFill>
                        </a:rPr>
                        <a:t>Description</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500">
                          <a:solidFill>
                            <a:schemeClr val="dk1"/>
                          </a:solidFill>
                        </a:rPr>
                        <a:t>Example</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71800">
                <a:tc>
                  <a:txBody>
                    <a:bodyPr/>
                    <a:lstStyle/>
                    <a:p>
                      <a:pPr indent="0" lvl="0" marL="0" marR="0" rtl="0" algn="l">
                        <a:spcBef>
                          <a:spcPts val="0"/>
                        </a:spcBef>
                        <a:spcAft>
                          <a:spcPts val="0"/>
                        </a:spcAft>
                        <a:buNone/>
                      </a:pPr>
                      <a:r>
                        <a:rPr lang="en-US" sz="1500"/>
                        <a:t>R</a:t>
                      </a:r>
                      <a:r>
                        <a:rPr baseline="30000" lang="en-US" sz="1500"/>
                        <a:t>0</a:t>
                      </a:r>
                      <a:r>
                        <a:rPr baseline="-25000" lang="en-US" sz="1500"/>
                        <a:t>ij</a:t>
                      </a:r>
                      <a:r>
                        <a:rPr lang="en-US" sz="1500"/>
                        <a:t> = </a:t>
                      </a:r>
                      <a:r>
                        <a:rPr b="0" i="0" lang="en-US" sz="1500">
                          <a:solidFill>
                            <a:schemeClr val="dk1"/>
                          </a:solidFill>
                          <a:latin typeface="Verdana"/>
                          <a:ea typeface="Verdana"/>
                          <a:cs typeface="Verdana"/>
                          <a:sym typeface="Verdana"/>
                        </a:rPr>
                        <a:t>∅</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300"/>
                        <a:t> For no input symbol</a:t>
                      </a:r>
                      <a:endParaRPr sz="13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96575">
                <a:tc>
                  <a:txBody>
                    <a:bodyPr/>
                    <a:lstStyle/>
                    <a:p>
                      <a:pPr indent="0" lvl="0" marL="0" marR="0" rtl="0" algn="l">
                        <a:lnSpc>
                          <a:spcPct val="100000"/>
                        </a:lnSpc>
                        <a:spcBef>
                          <a:spcPts val="0"/>
                        </a:spcBef>
                        <a:spcAft>
                          <a:spcPts val="0"/>
                        </a:spcAft>
                        <a:buClr>
                          <a:schemeClr val="dk1"/>
                        </a:buClr>
                        <a:buSzPts val="1500"/>
                        <a:buFont typeface="Verdana"/>
                        <a:buNone/>
                      </a:pPr>
                      <a:r>
                        <a:rPr lang="en-US" sz="1500"/>
                        <a:t>R</a:t>
                      </a:r>
                      <a:r>
                        <a:rPr baseline="30000" lang="en-US" sz="1500"/>
                        <a:t>0</a:t>
                      </a:r>
                      <a:r>
                        <a:rPr baseline="-25000" lang="en-US" sz="1500"/>
                        <a:t>ij</a:t>
                      </a:r>
                      <a:r>
                        <a:rPr lang="en-US" sz="1500"/>
                        <a:t> = </a:t>
                      </a:r>
                      <a:r>
                        <a:rPr b="0" i="0" lang="en-US" sz="1500">
                          <a:solidFill>
                            <a:schemeClr val="dk1"/>
                          </a:solidFill>
                          <a:latin typeface="Verdana"/>
                          <a:ea typeface="Verdana"/>
                          <a:cs typeface="Verdana"/>
                          <a:sym typeface="Verdana"/>
                        </a:rPr>
                        <a:t>a</a:t>
                      </a:r>
                      <a:endParaRPr sz="1500"/>
                    </a:p>
                    <a:p>
                      <a:pPr indent="0" lvl="0" marL="0" marR="0" rtl="0" algn="l">
                        <a:spcBef>
                          <a:spcPts val="0"/>
                        </a:spcBef>
                        <a:spcAft>
                          <a:spcPts val="0"/>
                        </a:spcAft>
                        <a:buNone/>
                      </a:pPr>
                      <a:r>
                        <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300"/>
                        <a:t>For exactly one input symbol</a:t>
                      </a:r>
                      <a:endParaRPr sz="13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500"/>
                    </a:p>
                    <a:p>
                      <a:pPr indent="0" lvl="0" marL="0" marR="0" rtl="0" algn="l">
                        <a:spcBef>
                          <a:spcPts val="0"/>
                        </a:spcBef>
                        <a:spcAft>
                          <a:spcPts val="0"/>
                        </a:spcAft>
                        <a:buNone/>
                      </a:pPr>
                      <a:r>
                        <a:t/>
                      </a:r>
                      <a:endParaRPr sz="1500"/>
                    </a:p>
                    <a:p>
                      <a:pPr indent="0" lvl="0" marL="0" marR="0" rtl="0" algn="l">
                        <a:spcBef>
                          <a:spcPts val="0"/>
                        </a:spcBef>
                        <a:spcAft>
                          <a:spcPts val="0"/>
                        </a:spcAft>
                        <a:buNone/>
                      </a:pPr>
                      <a:r>
                        <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96575">
                <a:tc>
                  <a:txBody>
                    <a:bodyPr/>
                    <a:lstStyle/>
                    <a:p>
                      <a:pPr indent="0" lvl="0" marL="0" marR="0" rtl="0" algn="l">
                        <a:lnSpc>
                          <a:spcPct val="100000"/>
                        </a:lnSpc>
                        <a:spcBef>
                          <a:spcPts val="0"/>
                        </a:spcBef>
                        <a:spcAft>
                          <a:spcPts val="0"/>
                        </a:spcAft>
                        <a:buClr>
                          <a:schemeClr val="dk1"/>
                        </a:buClr>
                        <a:buSzPts val="1500"/>
                        <a:buFont typeface="Verdana"/>
                        <a:buNone/>
                      </a:pPr>
                      <a:r>
                        <a:rPr lang="en-US" sz="1500"/>
                        <a:t>R</a:t>
                      </a:r>
                      <a:r>
                        <a:rPr baseline="30000" lang="en-US" sz="1500"/>
                        <a:t>0</a:t>
                      </a:r>
                      <a:r>
                        <a:rPr baseline="-25000" lang="en-US" sz="1500"/>
                        <a:t>ij</a:t>
                      </a:r>
                      <a:r>
                        <a:rPr lang="en-US" sz="1500"/>
                        <a:t> = </a:t>
                      </a:r>
                      <a:r>
                        <a:rPr b="0" i="0" lang="en-US" sz="1500">
                          <a:solidFill>
                            <a:schemeClr val="dk1"/>
                          </a:solidFill>
                          <a:latin typeface="Verdana"/>
                          <a:ea typeface="Verdana"/>
                          <a:cs typeface="Verdana"/>
                          <a:sym typeface="Verdana"/>
                        </a:rPr>
                        <a:t>a</a:t>
                      </a:r>
                      <a:r>
                        <a:rPr b="0" baseline="-25000" i="0" lang="en-US" sz="1500">
                          <a:solidFill>
                            <a:schemeClr val="dk1"/>
                          </a:solidFill>
                          <a:latin typeface="Verdana"/>
                          <a:ea typeface="Verdana"/>
                          <a:cs typeface="Verdana"/>
                          <a:sym typeface="Verdana"/>
                        </a:rPr>
                        <a:t>1</a:t>
                      </a:r>
                      <a:r>
                        <a:rPr b="0" i="0" lang="en-US" sz="1500">
                          <a:solidFill>
                            <a:schemeClr val="dk1"/>
                          </a:solidFill>
                          <a:latin typeface="Verdana"/>
                          <a:ea typeface="Verdana"/>
                          <a:cs typeface="Verdana"/>
                          <a:sym typeface="Verdana"/>
                        </a:rPr>
                        <a:t>+a</a:t>
                      </a:r>
                      <a:r>
                        <a:rPr b="0" baseline="-25000" i="0" lang="en-US" sz="1500">
                          <a:solidFill>
                            <a:schemeClr val="dk1"/>
                          </a:solidFill>
                          <a:latin typeface="Verdana"/>
                          <a:ea typeface="Verdana"/>
                          <a:cs typeface="Verdana"/>
                          <a:sym typeface="Verdana"/>
                        </a:rPr>
                        <a:t>2</a:t>
                      </a:r>
                      <a:r>
                        <a:rPr b="0" i="0" lang="en-US" sz="1500">
                          <a:solidFill>
                            <a:schemeClr val="dk1"/>
                          </a:solidFill>
                          <a:latin typeface="Verdana"/>
                          <a:ea typeface="Verdana"/>
                          <a:cs typeface="Verdana"/>
                          <a:sym typeface="Verdana"/>
                        </a:rPr>
                        <a:t>+…a</a:t>
                      </a:r>
                      <a:r>
                        <a:rPr b="0" baseline="-25000" i="0" lang="en-US" sz="1500">
                          <a:solidFill>
                            <a:schemeClr val="dk1"/>
                          </a:solidFill>
                          <a:latin typeface="Verdana"/>
                          <a:ea typeface="Verdana"/>
                          <a:cs typeface="Verdana"/>
                          <a:sym typeface="Verdana"/>
                        </a:rPr>
                        <a:t>m</a:t>
                      </a:r>
                      <a:endParaRPr baseline="-25000" sz="1500"/>
                    </a:p>
                    <a:p>
                      <a:pPr indent="0" lvl="0" marL="0" marR="0" rtl="0" algn="l">
                        <a:spcBef>
                          <a:spcPts val="0"/>
                        </a:spcBef>
                        <a:spcAft>
                          <a:spcPts val="0"/>
                        </a:spcAft>
                        <a:buNone/>
                      </a:pPr>
                      <a:r>
                        <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300"/>
                        <a:t>For transition from state i to state j</a:t>
                      </a:r>
                      <a:r>
                        <a:rPr lang="en-US" sz="1300"/>
                        <a:t> </a:t>
                      </a:r>
                      <a:r>
                        <a:rPr lang="en-US" sz="1300"/>
                        <a:t>on input symbols a</a:t>
                      </a:r>
                      <a:r>
                        <a:rPr baseline="-25000" lang="en-US" sz="1300"/>
                        <a:t>1</a:t>
                      </a:r>
                      <a:r>
                        <a:rPr lang="en-US" sz="1300"/>
                        <a:t>, a</a:t>
                      </a:r>
                      <a:r>
                        <a:rPr baseline="-25000" lang="en-US" sz="1300"/>
                        <a:t>2</a:t>
                      </a:r>
                      <a:r>
                        <a:rPr lang="en-US" sz="1300"/>
                        <a:t>, …a</a:t>
                      </a:r>
                      <a:r>
                        <a:rPr baseline="-25000" lang="en-US" sz="1300"/>
                        <a:t>m</a:t>
                      </a:r>
                      <a:r>
                        <a:rPr lang="en-US" sz="1300"/>
                        <a:t> </a:t>
                      </a:r>
                      <a:endParaRPr sz="13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500"/>
                    </a:p>
                    <a:p>
                      <a:pPr indent="0" lvl="0" marL="0" marR="0" rtl="0" algn="l">
                        <a:spcBef>
                          <a:spcPts val="0"/>
                        </a:spcBef>
                        <a:spcAft>
                          <a:spcPts val="0"/>
                        </a:spcAft>
                        <a:buNone/>
                      </a:pPr>
                      <a:r>
                        <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1173" name="Google Shape;1173;p79"/>
          <p:cNvGrpSpPr/>
          <p:nvPr/>
        </p:nvGrpSpPr>
        <p:grpSpPr>
          <a:xfrm>
            <a:off x="5867400" y="3302002"/>
            <a:ext cx="2303303" cy="451115"/>
            <a:chOff x="5334000" y="3962400"/>
            <a:chExt cx="2093912" cy="541338"/>
          </a:xfrm>
        </p:grpSpPr>
        <p:sp>
          <p:nvSpPr>
            <p:cNvPr id="1174" name="Google Shape;1174;p79"/>
            <p:cNvSpPr/>
            <p:nvPr/>
          </p:nvSpPr>
          <p:spPr>
            <a:xfrm>
              <a:off x="6894512" y="396240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75" name="Google Shape;1175;p79"/>
            <p:cNvSpPr/>
            <p:nvPr/>
          </p:nvSpPr>
          <p:spPr>
            <a:xfrm>
              <a:off x="6970712" y="3997325"/>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176" name="Google Shape;1176;p79"/>
            <p:cNvSpPr/>
            <p:nvPr/>
          </p:nvSpPr>
          <p:spPr>
            <a:xfrm>
              <a:off x="5643562" y="3970338"/>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177" name="Google Shape;1177;p79"/>
            <p:cNvCxnSpPr/>
            <p:nvPr/>
          </p:nvCxnSpPr>
          <p:spPr>
            <a:xfrm>
              <a:off x="5334000" y="4275138"/>
              <a:ext cx="309562" cy="0"/>
            </a:xfrm>
            <a:prstGeom prst="straightConnector1">
              <a:avLst/>
            </a:prstGeom>
            <a:noFill/>
            <a:ln cap="flat" cmpd="sng" w="9525">
              <a:solidFill>
                <a:schemeClr val="dk1"/>
              </a:solidFill>
              <a:prstDash val="solid"/>
              <a:round/>
              <a:headEnd len="med" w="med" type="none"/>
              <a:tailEnd len="med" w="med" type="triangle"/>
            </a:ln>
          </p:spPr>
        </p:cxnSp>
        <p:sp>
          <p:nvSpPr>
            <p:cNvPr id="1178" name="Google Shape;1178;p79"/>
            <p:cNvSpPr/>
            <p:nvPr/>
          </p:nvSpPr>
          <p:spPr>
            <a:xfrm>
              <a:off x="5721349" y="4014787"/>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sp>
          <p:nvSpPr>
            <p:cNvPr id="1179" name="Google Shape;1179;p79"/>
            <p:cNvSpPr/>
            <p:nvPr/>
          </p:nvSpPr>
          <p:spPr>
            <a:xfrm>
              <a:off x="6985521" y="403860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grpSp>
        <p:nvGrpSpPr>
          <p:cNvPr id="1180" name="Google Shape;1180;p79"/>
          <p:cNvGrpSpPr/>
          <p:nvPr/>
        </p:nvGrpSpPr>
        <p:grpSpPr>
          <a:xfrm>
            <a:off x="5851684" y="4005794"/>
            <a:ext cx="2303303" cy="451115"/>
            <a:chOff x="5319712" y="4806950"/>
            <a:chExt cx="2093912" cy="541338"/>
          </a:xfrm>
        </p:grpSpPr>
        <p:cxnSp>
          <p:nvCxnSpPr>
            <p:cNvPr id="1181" name="Google Shape;1181;p79"/>
            <p:cNvCxnSpPr>
              <a:endCxn id="1182" idx="2"/>
            </p:cNvCxnSpPr>
            <p:nvPr/>
          </p:nvCxnSpPr>
          <p:spPr>
            <a:xfrm>
              <a:off x="6177024" y="5073650"/>
              <a:ext cx="7032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182" name="Google Shape;1182;p79"/>
            <p:cNvSpPr/>
            <p:nvPr/>
          </p:nvSpPr>
          <p:spPr>
            <a:xfrm>
              <a:off x="6880224" y="480695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83" name="Google Shape;1183;p79"/>
            <p:cNvSpPr/>
            <p:nvPr/>
          </p:nvSpPr>
          <p:spPr>
            <a:xfrm>
              <a:off x="6956424" y="4841875"/>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184" name="Google Shape;1184;p79"/>
            <p:cNvSpPr/>
            <p:nvPr/>
          </p:nvSpPr>
          <p:spPr>
            <a:xfrm>
              <a:off x="5629274" y="4814888"/>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185" name="Google Shape;1185;p79"/>
            <p:cNvCxnSpPr/>
            <p:nvPr/>
          </p:nvCxnSpPr>
          <p:spPr>
            <a:xfrm>
              <a:off x="5319712" y="5119688"/>
              <a:ext cx="309562" cy="0"/>
            </a:xfrm>
            <a:prstGeom prst="straightConnector1">
              <a:avLst/>
            </a:prstGeom>
            <a:noFill/>
            <a:ln cap="flat" cmpd="sng" w="9525">
              <a:solidFill>
                <a:schemeClr val="dk1"/>
              </a:solidFill>
              <a:prstDash val="solid"/>
              <a:round/>
              <a:headEnd len="med" w="med" type="none"/>
              <a:tailEnd len="med" w="med" type="triangle"/>
            </a:ln>
          </p:spPr>
        </p:cxnSp>
        <p:sp>
          <p:nvSpPr>
            <p:cNvPr id="1186" name="Google Shape;1186;p79"/>
            <p:cNvSpPr/>
            <p:nvPr/>
          </p:nvSpPr>
          <p:spPr>
            <a:xfrm>
              <a:off x="5707061" y="4859337"/>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sp>
          <p:nvSpPr>
            <p:cNvPr id="1187" name="Google Shape;1187;p79"/>
            <p:cNvSpPr/>
            <p:nvPr/>
          </p:nvSpPr>
          <p:spPr>
            <a:xfrm>
              <a:off x="6971233" y="488315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1188" name="Google Shape;1188;p79"/>
          <p:cNvSpPr txBox="1"/>
          <p:nvPr/>
        </p:nvSpPr>
        <p:spPr>
          <a:xfrm>
            <a:off x="7000236" y="3958630"/>
            <a:ext cx="322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sz="1800">
              <a:solidFill>
                <a:schemeClr val="dk1"/>
              </a:solidFill>
              <a:latin typeface="Verdana"/>
              <a:ea typeface="Verdana"/>
              <a:cs typeface="Verdana"/>
              <a:sym typeface="Verdana"/>
            </a:endParaRPr>
          </a:p>
        </p:txBody>
      </p:sp>
      <p:grpSp>
        <p:nvGrpSpPr>
          <p:cNvPr id="1189" name="Google Shape;1189;p79"/>
          <p:cNvGrpSpPr/>
          <p:nvPr/>
        </p:nvGrpSpPr>
        <p:grpSpPr>
          <a:xfrm>
            <a:off x="5784153" y="4755887"/>
            <a:ext cx="2303303" cy="451115"/>
            <a:chOff x="5319712" y="4806950"/>
            <a:chExt cx="2093912" cy="541338"/>
          </a:xfrm>
        </p:grpSpPr>
        <p:cxnSp>
          <p:nvCxnSpPr>
            <p:cNvPr id="1190" name="Google Shape;1190;p79"/>
            <p:cNvCxnSpPr>
              <a:endCxn id="1191" idx="2"/>
            </p:cNvCxnSpPr>
            <p:nvPr/>
          </p:nvCxnSpPr>
          <p:spPr>
            <a:xfrm>
              <a:off x="6177024" y="5073650"/>
              <a:ext cx="7032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191" name="Google Shape;1191;p79"/>
            <p:cNvSpPr/>
            <p:nvPr/>
          </p:nvSpPr>
          <p:spPr>
            <a:xfrm>
              <a:off x="6880224" y="480695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92" name="Google Shape;1192;p79"/>
            <p:cNvSpPr/>
            <p:nvPr/>
          </p:nvSpPr>
          <p:spPr>
            <a:xfrm>
              <a:off x="6956424" y="4841875"/>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193" name="Google Shape;1193;p79"/>
            <p:cNvSpPr/>
            <p:nvPr/>
          </p:nvSpPr>
          <p:spPr>
            <a:xfrm>
              <a:off x="5629274" y="4814888"/>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194" name="Google Shape;1194;p79"/>
            <p:cNvCxnSpPr/>
            <p:nvPr/>
          </p:nvCxnSpPr>
          <p:spPr>
            <a:xfrm>
              <a:off x="5319712" y="5119688"/>
              <a:ext cx="309562" cy="0"/>
            </a:xfrm>
            <a:prstGeom prst="straightConnector1">
              <a:avLst/>
            </a:prstGeom>
            <a:noFill/>
            <a:ln cap="flat" cmpd="sng" w="9525">
              <a:solidFill>
                <a:schemeClr val="dk1"/>
              </a:solidFill>
              <a:prstDash val="solid"/>
              <a:round/>
              <a:headEnd len="med" w="med" type="none"/>
              <a:tailEnd len="med" w="med" type="triangle"/>
            </a:ln>
          </p:spPr>
        </p:cxnSp>
        <p:sp>
          <p:nvSpPr>
            <p:cNvPr id="1195" name="Google Shape;1195;p79"/>
            <p:cNvSpPr/>
            <p:nvPr/>
          </p:nvSpPr>
          <p:spPr>
            <a:xfrm>
              <a:off x="5707061" y="4859337"/>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sp>
          <p:nvSpPr>
            <p:cNvPr id="1196" name="Google Shape;1196;p79"/>
            <p:cNvSpPr/>
            <p:nvPr/>
          </p:nvSpPr>
          <p:spPr>
            <a:xfrm>
              <a:off x="6971233" y="488315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1197" name="Google Shape;1197;p79"/>
          <p:cNvSpPr txBox="1"/>
          <p:nvPr/>
        </p:nvSpPr>
        <p:spPr>
          <a:xfrm>
            <a:off x="6898161" y="4651838"/>
            <a:ext cx="322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sz="1800">
              <a:solidFill>
                <a:schemeClr val="dk1"/>
              </a:solidFill>
              <a:latin typeface="Verdana"/>
              <a:ea typeface="Verdana"/>
              <a:cs typeface="Verdana"/>
              <a:sym typeface="Verdana"/>
            </a:endParaRPr>
          </a:p>
        </p:txBody>
      </p:sp>
      <p:cxnSp>
        <p:nvCxnSpPr>
          <p:cNvPr id="1198" name="Google Shape;1198;p79"/>
          <p:cNvCxnSpPr>
            <a:endCxn id="1191" idx="3"/>
          </p:cNvCxnSpPr>
          <p:nvPr/>
        </p:nvCxnSpPr>
        <p:spPr>
          <a:xfrm>
            <a:off x="6645242" y="5104991"/>
            <a:ext cx="941400" cy="30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199" name="Google Shape;1199;p79"/>
          <p:cNvSpPr txBox="1"/>
          <p:nvPr/>
        </p:nvSpPr>
        <p:spPr>
          <a:xfrm>
            <a:off x="6826676" y="5027942"/>
            <a:ext cx="3289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67" name="Google Shape;167;p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68" name="Google Shape;168;p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9" name="Google Shape;169;p8"/>
          <p:cNvPicPr preferRelativeResize="0"/>
          <p:nvPr/>
        </p:nvPicPr>
        <p:blipFill rotWithShape="1">
          <a:blip r:embed="rId3">
            <a:alphaModFix/>
          </a:blip>
          <a:srcRect b="0" l="0" r="3487" t="3876"/>
          <a:stretch/>
        </p:blipFill>
        <p:spPr>
          <a:xfrm rot="-5400000">
            <a:off x="635505" y="253336"/>
            <a:ext cx="5016500" cy="494639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8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1800"/>
              <a:buNone/>
            </a:pPr>
            <a:r>
              <a:rPr baseline="30000" lang="en-US" sz="1800">
                <a:latin typeface="Times New Roman"/>
                <a:ea typeface="Times New Roman"/>
                <a:cs typeface="Times New Roman"/>
                <a:sym typeface="Times New Roman"/>
              </a:rPr>
              <a:t> </a:t>
            </a:r>
            <a:r>
              <a:rPr b="1" lang="en-US" sz="1800">
                <a:latin typeface="Times New Roman"/>
                <a:ea typeface="Times New Roman"/>
                <a:cs typeface="Times New Roman"/>
                <a:sym typeface="Times New Roman"/>
              </a:rPr>
              <a:t>II. </a:t>
            </a:r>
            <a:r>
              <a:rPr lang="en-US" sz="1800">
                <a:latin typeface="Times New Roman"/>
                <a:ea typeface="Times New Roman"/>
                <a:cs typeface="Times New Roman"/>
                <a:sym typeface="Times New Roman"/>
              </a:rPr>
              <a:t>RE for direct edge </a:t>
            </a:r>
            <a:r>
              <a:rPr lang="en-US" sz="1800">
                <a:solidFill>
                  <a:srgbClr val="0000FF"/>
                </a:solidFill>
                <a:latin typeface="Times New Roman"/>
                <a:ea typeface="Times New Roman"/>
                <a:cs typeface="Times New Roman"/>
                <a:sym typeface="Times New Roman"/>
              </a:rPr>
              <a:t>i == </a:t>
            </a:r>
            <a:r>
              <a:rPr lang="en-US" sz="1800">
                <a:solidFill>
                  <a:srgbClr val="0000FF"/>
                </a:solidFill>
              </a:rPr>
              <a:t>j</a:t>
            </a:r>
            <a:endParaRPr/>
          </a:p>
          <a:p>
            <a:pPr indent="0" lvl="0" marL="0" rtl="0" algn="just">
              <a:spcBef>
                <a:spcPts val="360"/>
              </a:spcBef>
              <a:spcAft>
                <a:spcPts val="0"/>
              </a:spcAft>
              <a:buSzPts val="1800"/>
              <a:buNone/>
            </a:pPr>
            <a:r>
              <a:rPr lang="en-US" sz="1800">
                <a:latin typeface="Times New Roman"/>
                <a:ea typeface="Times New Roman"/>
                <a:cs typeface="Times New Roman"/>
                <a:sym typeface="Times New Roman"/>
              </a:rPr>
              <a:t>There is only one state such that i==j and there exists a path from state i to itself on input symbol ’a’ forming a self loop or a path of length 0 (i.e., if no loop path from state i to state j then there is a path of length 0) and is denoted by </a:t>
            </a:r>
            <a:r>
              <a:rPr b="1" lang="en-US" sz="1800"/>
              <a:t>ε </a:t>
            </a:r>
            <a:r>
              <a:rPr lang="en-US" sz="1800">
                <a:latin typeface="Times New Roman"/>
                <a:ea typeface="Times New Roman"/>
                <a:cs typeface="Times New Roman"/>
                <a:sym typeface="Times New Roman"/>
              </a:rPr>
              <a:t>. Thus the RE corresponding to various cases  </a:t>
            </a:r>
            <a:endParaRPr sz="1800">
              <a:latin typeface="Times New Roman"/>
              <a:ea typeface="Times New Roman"/>
              <a:cs typeface="Times New Roman"/>
              <a:sym typeface="Times New Roman"/>
            </a:endParaRPr>
          </a:p>
        </p:txBody>
      </p:sp>
      <p:sp>
        <p:nvSpPr>
          <p:cNvPr id="1205" name="Google Shape;1205;p8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206" name="Google Shape;1206;p8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207" name="Google Shape;1207;p8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208" name="Google Shape;1208;p80"/>
          <p:cNvGraphicFramePr/>
          <p:nvPr/>
        </p:nvGraphicFramePr>
        <p:xfrm>
          <a:off x="670560" y="2476502"/>
          <a:ext cx="3000000" cy="3000000"/>
        </p:xfrm>
        <a:graphic>
          <a:graphicData uri="http://schemas.openxmlformats.org/drawingml/2006/table">
            <a:tbl>
              <a:tblPr bandRow="1" firstRow="1">
                <a:noFill/>
                <a:tableStyleId>{B01C3A2E-80D2-47BE-8E92-7927E1F9FCD7}</a:tableStyleId>
              </a:tblPr>
              <a:tblGrid>
                <a:gridCol w="2095500"/>
                <a:gridCol w="2849875"/>
                <a:gridCol w="3017525"/>
              </a:tblGrid>
              <a:tr h="372525">
                <a:tc>
                  <a:txBody>
                    <a:bodyPr/>
                    <a:lstStyle/>
                    <a:p>
                      <a:pPr indent="0" lvl="0" marL="0" marR="0" rtl="0" algn="l">
                        <a:lnSpc>
                          <a:spcPct val="100000"/>
                        </a:lnSpc>
                        <a:spcBef>
                          <a:spcPts val="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RE for direct edge </a:t>
                      </a:r>
                      <a:endParaRPr/>
                    </a:p>
                    <a:p>
                      <a:pPr indent="0" lvl="0" marL="0" marR="0" rtl="0" algn="l">
                        <a:lnSpc>
                          <a:spcPct val="100000"/>
                        </a:lnSpc>
                        <a:spcBef>
                          <a:spcPts val="0"/>
                        </a:spcBef>
                        <a:spcAft>
                          <a:spcPts val="0"/>
                        </a:spcAft>
                        <a:buClr>
                          <a:srgbClr val="0000FF"/>
                        </a:buClr>
                        <a:buSzPts val="1600"/>
                        <a:buFont typeface="Times New Roman"/>
                        <a:buNone/>
                      </a:pPr>
                      <a:r>
                        <a:rPr lang="en-US" sz="1600">
                          <a:solidFill>
                            <a:srgbClr val="0000FF"/>
                          </a:solidFill>
                          <a:latin typeface="Times New Roman"/>
                          <a:ea typeface="Times New Roman"/>
                          <a:cs typeface="Times New Roman"/>
                          <a:sym typeface="Times New Roman"/>
                        </a:rPr>
                        <a:t>i == </a:t>
                      </a:r>
                      <a:r>
                        <a:rPr lang="en-US" sz="1600">
                          <a:solidFill>
                            <a:srgbClr val="0000FF"/>
                          </a:solidFill>
                        </a:rPr>
                        <a:t>j</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lang="en-US" sz="1500">
                          <a:solidFill>
                            <a:schemeClr val="dk1"/>
                          </a:solidFill>
                        </a:rPr>
                        <a:t>Description</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85800">
                <a:tc>
                  <a:txBody>
                    <a:bodyPr/>
                    <a:lstStyle/>
                    <a:p>
                      <a:pPr indent="0" lvl="0" marL="0" marR="0" rtl="0" algn="l">
                        <a:spcBef>
                          <a:spcPts val="0"/>
                        </a:spcBef>
                        <a:spcAft>
                          <a:spcPts val="0"/>
                        </a:spcAft>
                        <a:buNone/>
                      </a:pPr>
                      <a:r>
                        <a:rPr lang="en-US" sz="1500"/>
                        <a:t>R</a:t>
                      </a:r>
                      <a:r>
                        <a:rPr baseline="30000" lang="en-US" sz="1500"/>
                        <a:t>0</a:t>
                      </a:r>
                      <a:r>
                        <a:rPr baseline="-25000" lang="en-US" sz="1500"/>
                        <a:t>ij</a:t>
                      </a:r>
                      <a:r>
                        <a:rPr lang="en-US" sz="1500"/>
                        <a:t> = </a:t>
                      </a:r>
                      <a:r>
                        <a:rPr b="0" i="0" lang="en-US" sz="1500">
                          <a:solidFill>
                            <a:schemeClr val="dk1"/>
                          </a:solidFill>
                          <a:latin typeface="Verdana"/>
                          <a:ea typeface="Verdana"/>
                          <a:cs typeface="Verdana"/>
                          <a:sym typeface="Verdana"/>
                        </a:rPr>
                        <a:t> </a:t>
                      </a:r>
                      <a:r>
                        <a:rPr b="1" lang="en-US" sz="1500"/>
                        <a:t>ε</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300"/>
                        <a:t> For no input symbol</a:t>
                      </a:r>
                      <a:endParaRPr sz="13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a:p>
                    <a:p>
                      <a:pPr indent="0" lvl="0" marL="0" marR="0" rtl="0" algn="l">
                        <a:spcBef>
                          <a:spcPts val="0"/>
                        </a:spcBef>
                        <a:spcAft>
                          <a:spcPts val="0"/>
                        </a:spcAft>
                        <a:buNone/>
                      </a:pPr>
                      <a:r>
                        <a:t/>
                      </a:r>
                      <a:endParaRPr sz="1300"/>
                    </a:p>
                    <a:p>
                      <a:pPr indent="0" lvl="0" marL="0" marR="0" rtl="0" algn="l">
                        <a:spcBef>
                          <a:spcPts val="0"/>
                        </a:spcBef>
                        <a:spcAft>
                          <a:spcPts val="0"/>
                        </a:spcAft>
                        <a:buNone/>
                      </a:pPr>
                      <a:r>
                        <a:t/>
                      </a:r>
                      <a:endParaRPr sz="13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85800">
                <a:tc>
                  <a:txBody>
                    <a:bodyPr/>
                    <a:lstStyle/>
                    <a:p>
                      <a:pPr indent="0" lvl="0" marL="0" marR="0" rtl="0" algn="l">
                        <a:lnSpc>
                          <a:spcPct val="100000"/>
                        </a:lnSpc>
                        <a:spcBef>
                          <a:spcPts val="0"/>
                        </a:spcBef>
                        <a:spcAft>
                          <a:spcPts val="0"/>
                        </a:spcAft>
                        <a:buClr>
                          <a:schemeClr val="dk1"/>
                        </a:buClr>
                        <a:buSzPts val="1500"/>
                        <a:buFont typeface="Verdana"/>
                        <a:buNone/>
                      </a:pPr>
                      <a:r>
                        <a:rPr lang="en-US" sz="1500"/>
                        <a:t>R</a:t>
                      </a:r>
                      <a:r>
                        <a:rPr baseline="30000" lang="en-US" sz="1500"/>
                        <a:t>0</a:t>
                      </a:r>
                      <a:r>
                        <a:rPr baseline="-25000" lang="en-US" sz="1500"/>
                        <a:t>ij</a:t>
                      </a:r>
                      <a:r>
                        <a:rPr lang="en-US" sz="1500"/>
                        <a:t> = </a:t>
                      </a:r>
                      <a:r>
                        <a:rPr b="0" i="0" lang="en-US" sz="1500">
                          <a:solidFill>
                            <a:schemeClr val="dk1"/>
                          </a:solidFill>
                          <a:latin typeface="Verdana"/>
                          <a:ea typeface="Verdana"/>
                          <a:cs typeface="Verdana"/>
                          <a:sym typeface="Verdana"/>
                        </a:rPr>
                        <a:t>a + </a:t>
                      </a:r>
                      <a:r>
                        <a:rPr b="1" lang="en-US" sz="1500"/>
                        <a:t>ε</a:t>
                      </a:r>
                      <a:endParaRPr sz="1500"/>
                    </a:p>
                    <a:p>
                      <a:pPr indent="0" lvl="0" marL="0" marR="0" rtl="0" algn="l">
                        <a:spcBef>
                          <a:spcPts val="0"/>
                        </a:spcBef>
                        <a:spcAft>
                          <a:spcPts val="0"/>
                        </a:spcAft>
                        <a:buNone/>
                      </a:pPr>
                      <a:r>
                        <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300"/>
                        <a:t>For exactly one input symbol</a:t>
                      </a:r>
                      <a:endParaRPr sz="13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a:p>
                    <a:p>
                      <a:pPr indent="0" lvl="0" marL="0" marR="0" rtl="0" algn="l">
                        <a:spcBef>
                          <a:spcPts val="0"/>
                        </a:spcBef>
                        <a:spcAft>
                          <a:spcPts val="0"/>
                        </a:spcAft>
                        <a:buNone/>
                      </a:pPr>
                      <a:r>
                        <a:t/>
                      </a:r>
                      <a:endParaRPr sz="1300"/>
                    </a:p>
                    <a:p>
                      <a:pPr indent="0" lvl="0" marL="0" marR="0" rtl="0" algn="l">
                        <a:spcBef>
                          <a:spcPts val="0"/>
                        </a:spcBef>
                        <a:spcAft>
                          <a:spcPts val="0"/>
                        </a:spcAft>
                        <a:buNone/>
                      </a:pPr>
                      <a:r>
                        <a:t/>
                      </a:r>
                      <a:endParaRPr sz="13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89000">
                <a:tc>
                  <a:txBody>
                    <a:bodyPr/>
                    <a:lstStyle/>
                    <a:p>
                      <a:pPr indent="0" lvl="0" marL="0" marR="0" rtl="0" algn="l">
                        <a:lnSpc>
                          <a:spcPct val="100000"/>
                        </a:lnSpc>
                        <a:spcBef>
                          <a:spcPts val="0"/>
                        </a:spcBef>
                        <a:spcAft>
                          <a:spcPts val="0"/>
                        </a:spcAft>
                        <a:buClr>
                          <a:schemeClr val="dk1"/>
                        </a:buClr>
                        <a:buSzPts val="1500"/>
                        <a:buFont typeface="Verdana"/>
                        <a:buNone/>
                      </a:pPr>
                      <a:r>
                        <a:rPr lang="en-US" sz="1500"/>
                        <a:t>R</a:t>
                      </a:r>
                      <a:r>
                        <a:rPr baseline="30000" lang="en-US" sz="1500"/>
                        <a:t>0</a:t>
                      </a:r>
                      <a:r>
                        <a:rPr baseline="-25000" lang="en-US" sz="1500"/>
                        <a:t>ij</a:t>
                      </a:r>
                      <a:r>
                        <a:rPr lang="en-US" sz="1500"/>
                        <a:t> = </a:t>
                      </a:r>
                      <a:endParaRPr/>
                    </a:p>
                    <a:p>
                      <a:pPr indent="0" lvl="0" marL="0" marR="0" rtl="0" algn="l">
                        <a:lnSpc>
                          <a:spcPct val="100000"/>
                        </a:lnSpc>
                        <a:spcBef>
                          <a:spcPts val="0"/>
                        </a:spcBef>
                        <a:spcAft>
                          <a:spcPts val="0"/>
                        </a:spcAft>
                        <a:buClr>
                          <a:schemeClr val="dk1"/>
                        </a:buClr>
                        <a:buSzPts val="1500"/>
                        <a:buFont typeface="Verdana"/>
                        <a:buNone/>
                      </a:pPr>
                      <a:r>
                        <a:rPr b="0" i="0" lang="en-US" sz="1500">
                          <a:solidFill>
                            <a:schemeClr val="dk1"/>
                          </a:solidFill>
                          <a:latin typeface="Verdana"/>
                          <a:ea typeface="Verdana"/>
                          <a:cs typeface="Verdana"/>
                          <a:sym typeface="Verdana"/>
                        </a:rPr>
                        <a:t>a</a:t>
                      </a:r>
                      <a:r>
                        <a:rPr b="0" baseline="-25000" i="0" lang="en-US" sz="1500">
                          <a:solidFill>
                            <a:schemeClr val="dk1"/>
                          </a:solidFill>
                          <a:latin typeface="Verdana"/>
                          <a:ea typeface="Verdana"/>
                          <a:cs typeface="Verdana"/>
                          <a:sym typeface="Verdana"/>
                        </a:rPr>
                        <a:t>1</a:t>
                      </a:r>
                      <a:r>
                        <a:rPr b="0" i="0" lang="en-US" sz="1500">
                          <a:solidFill>
                            <a:schemeClr val="dk1"/>
                          </a:solidFill>
                          <a:latin typeface="Verdana"/>
                          <a:ea typeface="Verdana"/>
                          <a:cs typeface="Verdana"/>
                          <a:sym typeface="Verdana"/>
                        </a:rPr>
                        <a:t>+a</a:t>
                      </a:r>
                      <a:r>
                        <a:rPr b="0" baseline="-25000" i="0" lang="en-US" sz="1500">
                          <a:solidFill>
                            <a:schemeClr val="dk1"/>
                          </a:solidFill>
                          <a:latin typeface="Verdana"/>
                          <a:ea typeface="Verdana"/>
                          <a:cs typeface="Verdana"/>
                          <a:sym typeface="Verdana"/>
                        </a:rPr>
                        <a:t>2</a:t>
                      </a:r>
                      <a:r>
                        <a:rPr b="0" i="0" lang="en-US" sz="1500">
                          <a:solidFill>
                            <a:schemeClr val="dk1"/>
                          </a:solidFill>
                          <a:latin typeface="Verdana"/>
                          <a:ea typeface="Verdana"/>
                          <a:cs typeface="Verdana"/>
                          <a:sym typeface="Verdana"/>
                        </a:rPr>
                        <a:t>+…a</a:t>
                      </a:r>
                      <a:r>
                        <a:rPr b="0" baseline="-25000" i="0" lang="en-US" sz="1500">
                          <a:solidFill>
                            <a:schemeClr val="dk1"/>
                          </a:solidFill>
                          <a:latin typeface="Verdana"/>
                          <a:ea typeface="Verdana"/>
                          <a:cs typeface="Verdana"/>
                          <a:sym typeface="Verdana"/>
                        </a:rPr>
                        <a:t>m</a:t>
                      </a:r>
                      <a:r>
                        <a:rPr b="0" i="0" lang="en-US" sz="1500">
                          <a:solidFill>
                            <a:schemeClr val="dk1"/>
                          </a:solidFill>
                          <a:latin typeface="Verdana"/>
                          <a:ea typeface="Verdana"/>
                          <a:cs typeface="Verdana"/>
                          <a:sym typeface="Verdana"/>
                        </a:rPr>
                        <a:t>+ </a:t>
                      </a:r>
                      <a:r>
                        <a:rPr b="1" lang="en-US" sz="1500"/>
                        <a:t>ε</a:t>
                      </a:r>
                      <a:endParaRPr sz="1500"/>
                    </a:p>
                    <a:p>
                      <a:pPr indent="0" lvl="0" marL="0" marR="0" rtl="0" algn="l">
                        <a:spcBef>
                          <a:spcPts val="0"/>
                        </a:spcBef>
                        <a:spcAft>
                          <a:spcPts val="0"/>
                        </a:spcAft>
                        <a:buNone/>
                      </a:pPr>
                      <a:r>
                        <a:t/>
                      </a:r>
                      <a:endParaRPr sz="15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300"/>
                        <a:t>For transition from state i to state j</a:t>
                      </a:r>
                      <a:r>
                        <a:rPr lang="en-US" sz="1300"/>
                        <a:t> </a:t>
                      </a:r>
                      <a:r>
                        <a:rPr lang="en-US" sz="1300"/>
                        <a:t>on input symbols a</a:t>
                      </a:r>
                      <a:r>
                        <a:rPr baseline="-25000" lang="en-US" sz="1300"/>
                        <a:t>1</a:t>
                      </a:r>
                      <a:r>
                        <a:rPr lang="en-US" sz="1300"/>
                        <a:t>, a</a:t>
                      </a:r>
                      <a:r>
                        <a:rPr baseline="-25000" lang="en-US" sz="1300"/>
                        <a:t>2</a:t>
                      </a:r>
                      <a:r>
                        <a:rPr lang="en-US" sz="1300"/>
                        <a:t>, …a</a:t>
                      </a:r>
                      <a:r>
                        <a:rPr baseline="-25000" lang="en-US" sz="1300"/>
                        <a:t>m</a:t>
                      </a:r>
                      <a:r>
                        <a:rPr lang="en-US" sz="1300"/>
                        <a:t> </a:t>
                      </a:r>
                      <a:endParaRPr sz="13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300"/>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209" name="Google Shape;1209;p8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Converting FA to Regular Expression using Kleene’s Theorem (Contd…)</a:t>
            </a:r>
            <a:endParaRPr sz="2400"/>
          </a:p>
        </p:txBody>
      </p:sp>
      <p:sp>
        <p:nvSpPr>
          <p:cNvPr id="1210" name="Google Shape;1210;p80"/>
          <p:cNvSpPr/>
          <p:nvPr/>
        </p:nvSpPr>
        <p:spPr>
          <a:xfrm>
            <a:off x="6205221" y="3098800"/>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11" name="Google Shape;1211;p80"/>
          <p:cNvSpPr/>
          <p:nvPr/>
        </p:nvSpPr>
        <p:spPr>
          <a:xfrm>
            <a:off x="6289041" y="3127904"/>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cxnSp>
        <p:nvCxnSpPr>
          <p:cNvPr id="1212" name="Google Shape;1212;p80"/>
          <p:cNvCxnSpPr/>
          <p:nvPr/>
        </p:nvCxnSpPr>
        <p:spPr>
          <a:xfrm>
            <a:off x="5867400" y="3325020"/>
            <a:ext cx="340518" cy="0"/>
          </a:xfrm>
          <a:prstGeom prst="straightConnector1">
            <a:avLst/>
          </a:prstGeom>
          <a:noFill/>
          <a:ln cap="flat" cmpd="sng" w="9525">
            <a:solidFill>
              <a:schemeClr val="dk1"/>
            </a:solidFill>
            <a:prstDash val="solid"/>
            <a:round/>
            <a:headEnd len="med" w="med" type="none"/>
            <a:tailEnd len="med" w="med" type="triangle"/>
          </a:ln>
        </p:spPr>
      </p:cxnSp>
      <p:sp>
        <p:nvSpPr>
          <p:cNvPr id="1213" name="Google Shape;1213;p80"/>
          <p:cNvSpPr/>
          <p:nvPr/>
        </p:nvSpPr>
        <p:spPr>
          <a:xfrm>
            <a:off x="6305331" y="3162300"/>
            <a:ext cx="419100" cy="317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14" name="Google Shape;1214;p80"/>
          <p:cNvSpPr/>
          <p:nvPr/>
        </p:nvSpPr>
        <p:spPr>
          <a:xfrm>
            <a:off x="6129021" y="3860800"/>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15" name="Google Shape;1215;p80"/>
          <p:cNvSpPr/>
          <p:nvPr/>
        </p:nvSpPr>
        <p:spPr>
          <a:xfrm>
            <a:off x="6212840" y="3889904"/>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cxnSp>
        <p:nvCxnSpPr>
          <p:cNvPr id="1216" name="Google Shape;1216;p80"/>
          <p:cNvCxnSpPr/>
          <p:nvPr/>
        </p:nvCxnSpPr>
        <p:spPr>
          <a:xfrm>
            <a:off x="5791200" y="4087020"/>
            <a:ext cx="340518" cy="0"/>
          </a:xfrm>
          <a:prstGeom prst="straightConnector1">
            <a:avLst/>
          </a:prstGeom>
          <a:noFill/>
          <a:ln cap="flat" cmpd="sng" w="9525">
            <a:solidFill>
              <a:schemeClr val="dk1"/>
            </a:solidFill>
            <a:prstDash val="solid"/>
            <a:round/>
            <a:headEnd len="med" w="med" type="none"/>
            <a:tailEnd len="med" w="med" type="triangle"/>
          </a:ln>
        </p:spPr>
      </p:cxnSp>
      <p:sp>
        <p:nvSpPr>
          <p:cNvPr id="1217" name="Google Shape;1217;p80"/>
          <p:cNvSpPr/>
          <p:nvPr/>
        </p:nvSpPr>
        <p:spPr>
          <a:xfrm>
            <a:off x="6229130" y="3924300"/>
            <a:ext cx="419100" cy="317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18" name="Google Shape;1218;p80"/>
          <p:cNvSpPr/>
          <p:nvPr/>
        </p:nvSpPr>
        <p:spPr>
          <a:xfrm>
            <a:off x="6253446" y="4622800"/>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19" name="Google Shape;1219;p80"/>
          <p:cNvSpPr/>
          <p:nvPr/>
        </p:nvSpPr>
        <p:spPr>
          <a:xfrm>
            <a:off x="6337266" y="4651904"/>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baseline="-25000" sz="1800">
              <a:solidFill>
                <a:schemeClr val="dk1"/>
              </a:solidFill>
              <a:latin typeface="Garamond"/>
              <a:ea typeface="Garamond"/>
              <a:cs typeface="Garamond"/>
              <a:sym typeface="Garamond"/>
            </a:endParaRPr>
          </a:p>
        </p:txBody>
      </p:sp>
      <p:cxnSp>
        <p:nvCxnSpPr>
          <p:cNvPr id="1220" name="Google Shape;1220;p80"/>
          <p:cNvCxnSpPr/>
          <p:nvPr/>
        </p:nvCxnSpPr>
        <p:spPr>
          <a:xfrm>
            <a:off x="5915625" y="4849020"/>
            <a:ext cx="340518" cy="0"/>
          </a:xfrm>
          <a:prstGeom prst="straightConnector1">
            <a:avLst/>
          </a:prstGeom>
          <a:noFill/>
          <a:ln cap="flat" cmpd="sng" w="9525">
            <a:solidFill>
              <a:schemeClr val="dk1"/>
            </a:solidFill>
            <a:prstDash val="solid"/>
            <a:round/>
            <a:headEnd len="med" w="med" type="none"/>
            <a:tailEnd len="med" w="med" type="triangle"/>
          </a:ln>
        </p:spPr>
      </p:cxnSp>
      <p:sp>
        <p:nvSpPr>
          <p:cNvPr id="1221" name="Google Shape;1221;p80"/>
          <p:cNvSpPr/>
          <p:nvPr/>
        </p:nvSpPr>
        <p:spPr>
          <a:xfrm>
            <a:off x="6353556" y="4686300"/>
            <a:ext cx="419100" cy="317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22" name="Google Shape;1222;p80"/>
          <p:cNvSpPr/>
          <p:nvPr/>
        </p:nvSpPr>
        <p:spPr>
          <a:xfrm rot="4176176">
            <a:off x="6626882" y="3762141"/>
            <a:ext cx="378226" cy="340197"/>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23" name="Google Shape;1223;p80"/>
          <p:cNvSpPr txBox="1"/>
          <p:nvPr/>
        </p:nvSpPr>
        <p:spPr>
          <a:xfrm>
            <a:off x="6916476" y="3751975"/>
            <a:ext cx="322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endParaRPr sz="1800">
              <a:solidFill>
                <a:schemeClr val="dk1"/>
              </a:solidFill>
              <a:latin typeface="Verdana"/>
              <a:ea typeface="Verdana"/>
              <a:cs typeface="Verdana"/>
              <a:sym typeface="Verdana"/>
            </a:endParaRPr>
          </a:p>
        </p:txBody>
      </p:sp>
      <p:sp>
        <p:nvSpPr>
          <p:cNvPr id="1224" name="Google Shape;1224;p80"/>
          <p:cNvSpPr/>
          <p:nvPr/>
        </p:nvSpPr>
        <p:spPr>
          <a:xfrm rot="4176176">
            <a:off x="6762924" y="4547870"/>
            <a:ext cx="378226" cy="340197"/>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25" name="Google Shape;1225;p80"/>
          <p:cNvSpPr txBox="1"/>
          <p:nvPr/>
        </p:nvSpPr>
        <p:spPr>
          <a:xfrm>
            <a:off x="7052519" y="4537703"/>
            <a:ext cx="7136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 , b</a:t>
            </a:r>
            <a:endParaRPr sz="1800">
              <a:solidFill>
                <a:schemeClr val="dk1"/>
              </a:solidFill>
              <a:latin typeface="Verdana"/>
              <a:ea typeface="Verdana"/>
              <a:cs typeface="Verdana"/>
              <a:sym typeface="Verdan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8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Converting FA to Regular Expression using Kleene’s Theorem</a:t>
            </a:r>
            <a:endParaRPr sz="2400"/>
          </a:p>
        </p:txBody>
      </p:sp>
      <p:sp>
        <p:nvSpPr>
          <p:cNvPr id="1231" name="Google Shape;1231;p8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232" name="Google Shape;1232;p8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233" name="Google Shape;1233;p8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234" name="Google Shape;1234;p8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35" name="Google Shape;1235;p81"/>
          <p:cNvPicPr preferRelativeResize="0"/>
          <p:nvPr/>
        </p:nvPicPr>
        <p:blipFill rotWithShape="1">
          <a:blip r:embed="rId3">
            <a:alphaModFix/>
          </a:blip>
          <a:srcRect b="0" l="0" r="0" t="0"/>
          <a:stretch/>
        </p:blipFill>
        <p:spPr>
          <a:xfrm rot="-5400000">
            <a:off x="580867" y="1021715"/>
            <a:ext cx="4318000" cy="427482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8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Converting DFA to Regular Expression</a:t>
            </a:r>
            <a:endParaRPr/>
          </a:p>
        </p:txBody>
      </p:sp>
      <p:sp>
        <p:nvSpPr>
          <p:cNvPr id="1241" name="Google Shape;1241;p8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242" name="Google Shape;1242;p8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243" name="Google Shape;1243;p8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244" name="Google Shape;1244;p8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45" name="Google Shape;1245;p82"/>
          <p:cNvPicPr preferRelativeResize="0"/>
          <p:nvPr/>
        </p:nvPicPr>
        <p:blipFill rotWithShape="1">
          <a:blip r:embed="rId3">
            <a:alphaModFix/>
          </a:blip>
          <a:srcRect b="0" l="0" r="0" t="0"/>
          <a:stretch/>
        </p:blipFill>
        <p:spPr>
          <a:xfrm>
            <a:off x="670560" y="1016000"/>
            <a:ext cx="7961849" cy="427103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8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Convert following Finite Automata to Regular Expression using Kleene’s theorem</a:t>
            </a:r>
            <a:endParaRPr sz="2400"/>
          </a:p>
        </p:txBody>
      </p:sp>
      <p:sp>
        <p:nvSpPr>
          <p:cNvPr id="1251" name="Google Shape;1251;p8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252" name="Google Shape;1252;p8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253" name="Google Shape;1253;p8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4" name="Google Shape;1254;p83"/>
          <p:cNvSpPr/>
          <p:nvPr/>
        </p:nvSpPr>
        <p:spPr>
          <a:xfrm>
            <a:off x="2197541" y="1356378"/>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55" name="Google Shape;1255;p83"/>
          <p:cNvSpPr/>
          <p:nvPr/>
        </p:nvSpPr>
        <p:spPr>
          <a:xfrm>
            <a:off x="4209221" y="1356378"/>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256" name="Google Shape;1256;p83"/>
          <p:cNvCxnSpPr/>
          <p:nvPr/>
        </p:nvCxnSpPr>
        <p:spPr>
          <a:xfrm>
            <a:off x="1408237" y="1591858"/>
            <a:ext cx="775335" cy="18520"/>
          </a:xfrm>
          <a:prstGeom prst="straightConnector1">
            <a:avLst/>
          </a:prstGeom>
          <a:noFill/>
          <a:ln cap="flat" cmpd="sng" w="9525">
            <a:solidFill>
              <a:schemeClr val="dk1"/>
            </a:solidFill>
            <a:prstDash val="solid"/>
            <a:round/>
            <a:headEnd len="med" w="med" type="none"/>
            <a:tailEnd len="med" w="med" type="triangle"/>
          </a:ln>
        </p:spPr>
      </p:cxnSp>
      <p:sp>
        <p:nvSpPr>
          <p:cNvPr id="1257" name="Google Shape;1257;p83"/>
          <p:cNvSpPr/>
          <p:nvPr/>
        </p:nvSpPr>
        <p:spPr>
          <a:xfrm>
            <a:off x="2281360" y="1385482"/>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258" name="Google Shape;1258;p83"/>
          <p:cNvSpPr/>
          <p:nvPr/>
        </p:nvSpPr>
        <p:spPr>
          <a:xfrm>
            <a:off x="4293040" y="1385482"/>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3</a:t>
            </a:r>
            <a:endParaRPr baseline="-25000" sz="1800">
              <a:solidFill>
                <a:schemeClr val="dk1"/>
              </a:solidFill>
              <a:latin typeface="Garamond"/>
              <a:ea typeface="Garamond"/>
              <a:cs typeface="Garamond"/>
              <a:sym typeface="Garamond"/>
            </a:endParaRPr>
          </a:p>
        </p:txBody>
      </p:sp>
      <p:sp>
        <p:nvSpPr>
          <p:cNvPr id="1259" name="Google Shape;1259;p83"/>
          <p:cNvSpPr/>
          <p:nvPr/>
        </p:nvSpPr>
        <p:spPr>
          <a:xfrm>
            <a:off x="4293041" y="1419878"/>
            <a:ext cx="419100" cy="317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260" name="Google Shape;1260;p83"/>
          <p:cNvCxnSpPr/>
          <p:nvPr/>
        </p:nvCxnSpPr>
        <p:spPr>
          <a:xfrm>
            <a:off x="2784281" y="1610378"/>
            <a:ext cx="1424940" cy="0"/>
          </a:xfrm>
          <a:prstGeom prst="straightConnector1">
            <a:avLst/>
          </a:prstGeom>
          <a:noFill/>
          <a:ln cap="flat" cmpd="sng" w="9525">
            <a:solidFill>
              <a:schemeClr val="dk1"/>
            </a:solidFill>
            <a:prstDash val="solid"/>
            <a:round/>
            <a:headEnd len="med" w="med" type="none"/>
            <a:tailEnd len="med" w="med" type="triangle"/>
          </a:ln>
        </p:spPr>
      </p:cxnSp>
      <p:sp>
        <p:nvSpPr>
          <p:cNvPr id="1261" name="Google Shape;1261;p83"/>
          <p:cNvSpPr txBox="1"/>
          <p:nvPr/>
        </p:nvSpPr>
        <p:spPr>
          <a:xfrm>
            <a:off x="3203381" y="1362993"/>
            <a:ext cx="3048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1262" name="Google Shape;1262;p83"/>
          <p:cNvSpPr/>
          <p:nvPr/>
        </p:nvSpPr>
        <p:spPr>
          <a:xfrm>
            <a:off x="821496" y="1362993"/>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263" name="Google Shape;1263;p83"/>
          <p:cNvCxnSpPr/>
          <p:nvPr/>
        </p:nvCxnSpPr>
        <p:spPr>
          <a:xfrm>
            <a:off x="480978" y="1616992"/>
            <a:ext cx="340518" cy="0"/>
          </a:xfrm>
          <a:prstGeom prst="straightConnector1">
            <a:avLst/>
          </a:prstGeom>
          <a:noFill/>
          <a:ln cap="flat" cmpd="sng" w="9525">
            <a:solidFill>
              <a:schemeClr val="dk1"/>
            </a:solidFill>
            <a:prstDash val="solid"/>
            <a:round/>
            <a:headEnd len="med" w="med" type="none"/>
            <a:tailEnd len="med" w="med" type="triangle"/>
          </a:ln>
        </p:spPr>
      </p:cxnSp>
      <p:sp>
        <p:nvSpPr>
          <p:cNvPr id="1264" name="Google Shape;1264;p83"/>
          <p:cNvSpPr/>
          <p:nvPr/>
        </p:nvSpPr>
        <p:spPr>
          <a:xfrm>
            <a:off x="907061" y="1400033"/>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baseline="-25000" sz="1800">
              <a:solidFill>
                <a:schemeClr val="dk1"/>
              </a:solidFill>
              <a:latin typeface="Garamond"/>
              <a:ea typeface="Garamond"/>
              <a:cs typeface="Garamond"/>
              <a:sym typeface="Garamond"/>
            </a:endParaRPr>
          </a:p>
        </p:txBody>
      </p:sp>
      <p:sp>
        <p:nvSpPr>
          <p:cNvPr id="1265" name="Google Shape;1265;p83"/>
          <p:cNvSpPr txBox="1"/>
          <p:nvPr/>
        </p:nvSpPr>
        <p:spPr>
          <a:xfrm>
            <a:off x="1606470" y="1298119"/>
            <a:ext cx="3048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sz="2000">
              <a:solidFill>
                <a:schemeClr val="dk1"/>
              </a:solidFill>
              <a:latin typeface="Garamond"/>
              <a:ea typeface="Garamond"/>
              <a:cs typeface="Garamond"/>
              <a:sym typeface="Garamond"/>
            </a:endParaRPr>
          </a:p>
        </p:txBody>
      </p:sp>
      <p:sp>
        <p:nvSpPr>
          <p:cNvPr id="1266" name="Google Shape;1266;p83"/>
          <p:cNvSpPr/>
          <p:nvPr/>
        </p:nvSpPr>
        <p:spPr>
          <a:xfrm>
            <a:off x="750176" y="1008452"/>
            <a:ext cx="558800" cy="391583"/>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67" name="Google Shape;1267;p83"/>
          <p:cNvSpPr txBox="1"/>
          <p:nvPr/>
        </p:nvSpPr>
        <p:spPr>
          <a:xfrm>
            <a:off x="4678962" y="985101"/>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268" name="Google Shape;1268;p83"/>
          <p:cNvSpPr/>
          <p:nvPr/>
        </p:nvSpPr>
        <p:spPr>
          <a:xfrm>
            <a:off x="4153341" y="991685"/>
            <a:ext cx="558800" cy="391583"/>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69" name="Google Shape;1269;p83"/>
          <p:cNvSpPr txBox="1"/>
          <p:nvPr/>
        </p:nvSpPr>
        <p:spPr>
          <a:xfrm>
            <a:off x="1282308" y="955533"/>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cxnSp>
        <p:nvCxnSpPr>
          <p:cNvPr id="1270" name="Google Shape;1270;p83"/>
          <p:cNvCxnSpPr>
            <a:stCxn id="1255" idx="3"/>
          </p:cNvCxnSpPr>
          <p:nvPr/>
        </p:nvCxnSpPr>
        <p:spPr>
          <a:xfrm rot="10800000">
            <a:off x="2784347" y="1705482"/>
            <a:ext cx="1510800" cy="30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271" name="Google Shape;1271;p83"/>
          <p:cNvSpPr txBox="1"/>
          <p:nvPr/>
        </p:nvSpPr>
        <p:spPr>
          <a:xfrm>
            <a:off x="3161370" y="1690588"/>
            <a:ext cx="3048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84"/>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Rough Slide:Convert following Finite Automata to Regular Expression using Kleene’s theorem</a:t>
            </a:r>
            <a:endParaRPr sz="2400"/>
          </a:p>
        </p:txBody>
      </p:sp>
      <p:sp>
        <p:nvSpPr>
          <p:cNvPr id="1277" name="Google Shape;1277;p84"/>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278" name="Google Shape;1278;p84"/>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279" name="Google Shape;1279;p84"/>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0" name="Google Shape;1280;p84"/>
          <p:cNvSpPr/>
          <p:nvPr/>
        </p:nvSpPr>
        <p:spPr>
          <a:xfrm>
            <a:off x="2197541" y="1356378"/>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81" name="Google Shape;1281;p84"/>
          <p:cNvSpPr/>
          <p:nvPr/>
        </p:nvSpPr>
        <p:spPr>
          <a:xfrm>
            <a:off x="4209221" y="1356378"/>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282" name="Google Shape;1282;p84"/>
          <p:cNvCxnSpPr/>
          <p:nvPr/>
        </p:nvCxnSpPr>
        <p:spPr>
          <a:xfrm>
            <a:off x="1408237" y="1591858"/>
            <a:ext cx="775335" cy="18520"/>
          </a:xfrm>
          <a:prstGeom prst="straightConnector1">
            <a:avLst/>
          </a:prstGeom>
          <a:noFill/>
          <a:ln cap="flat" cmpd="sng" w="9525">
            <a:solidFill>
              <a:schemeClr val="dk1"/>
            </a:solidFill>
            <a:prstDash val="solid"/>
            <a:round/>
            <a:headEnd len="med" w="med" type="none"/>
            <a:tailEnd len="med" w="med" type="triangle"/>
          </a:ln>
        </p:spPr>
      </p:cxnSp>
      <p:sp>
        <p:nvSpPr>
          <p:cNvPr id="1283" name="Google Shape;1283;p84"/>
          <p:cNvSpPr/>
          <p:nvPr/>
        </p:nvSpPr>
        <p:spPr>
          <a:xfrm>
            <a:off x="2281360" y="1385482"/>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284" name="Google Shape;1284;p84"/>
          <p:cNvSpPr/>
          <p:nvPr/>
        </p:nvSpPr>
        <p:spPr>
          <a:xfrm>
            <a:off x="4293040" y="1385482"/>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3</a:t>
            </a:r>
            <a:endParaRPr baseline="-25000" sz="1800">
              <a:solidFill>
                <a:schemeClr val="dk1"/>
              </a:solidFill>
              <a:latin typeface="Garamond"/>
              <a:ea typeface="Garamond"/>
              <a:cs typeface="Garamond"/>
              <a:sym typeface="Garamond"/>
            </a:endParaRPr>
          </a:p>
        </p:txBody>
      </p:sp>
      <p:sp>
        <p:nvSpPr>
          <p:cNvPr id="1285" name="Google Shape;1285;p84"/>
          <p:cNvSpPr/>
          <p:nvPr/>
        </p:nvSpPr>
        <p:spPr>
          <a:xfrm>
            <a:off x="4293041" y="1419878"/>
            <a:ext cx="419100" cy="317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286" name="Google Shape;1286;p84"/>
          <p:cNvCxnSpPr/>
          <p:nvPr/>
        </p:nvCxnSpPr>
        <p:spPr>
          <a:xfrm>
            <a:off x="2784281" y="1610378"/>
            <a:ext cx="1424940" cy="0"/>
          </a:xfrm>
          <a:prstGeom prst="straightConnector1">
            <a:avLst/>
          </a:prstGeom>
          <a:noFill/>
          <a:ln cap="flat" cmpd="sng" w="9525">
            <a:solidFill>
              <a:schemeClr val="dk1"/>
            </a:solidFill>
            <a:prstDash val="solid"/>
            <a:round/>
            <a:headEnd len="med" w="med" type="none"/>
            <a:tailEnd len="med" w="med" type="triangle"/>
          </a:ln>
        </p:spPr>
      </p:cxnSp>
      <p:sp>
        <p:nvSpPr>
          <p:cNvPr id="1287" name="Google Shape;1287;p84"/>
          <p:cNvSpPr txBox="1"/>
          <p:nvPr/>
        </p:nvSpPr>
        <p:spPr>
          <a:xfrm>
            <a:off x="3203381" y="1362993"/>
            <a:ext cx="3048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1288" name="Google Shape;1288;p84"/>
          <p:cNvSpPr/>
          <p:nvPr/>
        </p:nvSpPr>
        <p:spPr>
          <a:xfrm>
            <a:off x="821496" y="1362993"/>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289" name="Google Shape;1289;p84"/>
          <p:cNvCxnSpPr/>
          <p:nvPr/>
        </p:nvCxnSpPr>
        <p:spPr>
          <a:xfrm>
            <a:off x="480978" y="1616992"/>
            <a:ext cx="340518" cy="0"/>
          </a:xfrm>
          <a:prstGeom prst="straightConnector1">
            <a:avLst/>
          </a:prstGeom>
          <a:noFill/>
          <a:ln cap="flat" cmpd="sng" w="9525">
            <a:solidFill>
              <a:schemeClr val="dk1"/>
            </a:solidFill>
            <a:prstDash val="solid"/>
            <a:round/>
            <a:headEnd len="med" w="med" type="none"/>
            <a:tailEnd len="med" w="med" type="triangle"/>
          </a:ln>
        </p:spPr>
      </p:cxnSp>
      <p:sp>
        <p:nvSpPr>
          <p:cNvPr id="1290" name="Google Shape;1290;p84"/>
          <p:cNvSpPr/>
          <p:nvPr/>
        </p:nvSpPr>
        <p:spPr>
          <a:xfrm>
            <a:off x="907061" y="1400033"/>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baseline="-25000" sz="1800">
              <a:solidFill>
                <a:schemeClr val="dk1"/>
              </a:solidFill>
              <a:latin typeface="Garamond"/>
              <a:ea typeface="Garamond"/>
              <a:cs typeface="Garamond"/>
              <a:sym typeface="Garamond"/>
            </a:endParaRPr>
          </a:p>
        </p:txBody>
      </p:sp>
      <p:sp>
        <p:nvSpPr>
          <p:cNvPr id="1291" name="Google Shape;1291;p84"/>
          <p:cNvSpPr txBox="1"/>
          <p:nvPr/>
        </p:nvSpPr>
        <p:spPr>
          <a:xfrm>
            <a:off x="1606470" y="1298119"/>
            <a:ext cx="3048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sz="2000">
              <a:solidFill>
                <a:schemeClr val="dk1"/>
              </a:solidFill>
              <a:latin typeface="Garamond"/>
              <a:ea typeface="Garamond"/>
              <a:cs typeface="Garamond"/>
              <a:sym typeface="Garamond"/>
            </a:endParaRPr>
          </a:p>
        </p:txBody>
      </p:sp>
      <p:sp>
        <p:nvSpPr>
          <p:cNvPr id="1292" name="Google Shape;1292;p84"/>
          <p:cNvSpPr/>
          <p:nvPr/>
        </p:nvSpPr>
        <p:spPr>
          <a:xfrm>
            <a:off x="750176" y="1008452"/>
            <a:ext cx="558800" cy="391583"/>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93" name="Google Shape;1293;p84"/>
          <p:cNvSpPr txBox="1"/>
          <p:nvPr/>
        </p:nvSpPr>
        <p:spPr>
          <a:xfrm>
            <a:off x="4678962" y="985101"/>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294" name="Google Shape;1294;p84"/>
          <p:cNvSpPr/>
          <p:nvPr/>
        </p:nvSpPr>
        <p:spPr>
          <a:xfrm>
            <a:off x="4153341" y="991685"/>
            <a:ext cx="558800" cy="391583"/>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295" name="Google Shape;1295;p84"/>
          <p:cNvSpPr txBox="1"/>
          <p:nvPr/>
        </p:nvSpPr>
        <p:spPr>
          <a:xfrm>
            <a:off x="1282308" y="955533"/>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cxnSp>
        <p:nvCxnSpPr>
          <p:cNvPr id="1296" name="Google Shape;1296;p84"/>
          <p:cNvCxnSpPr>
            <a:stCxn id="1281" idx="3"/>
          </p:cNvCxnSpPr>
          <p:nvPr/>
        </p:nvCxnSpPr>
        <p:spPr>
          <a:xfrm rot="10800000">
            <a:off x="2784347" y="1705482"/>
            <a:ext cx="1510800" cy="30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297" name="Google Shape;1297;p84"/>
          <p:cNvSpPr txBox="1"/>
          <p:nvPr/>
        </p:nvSpPr>
        <p:spPr>
          <a:xfrm>
            <a:off x="3161370" y="1690588"/>
            <a:ext cx="3048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1298" name="Google Shape;1298;p84"/>
          <p:cNvSpPr/>
          <p:nvPr/>
        </p:nvSpPr>
        <p:spPr>
          <a:xfrm>
            <a:off x="2161342" y="2553568"/>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299" name="Google Shape;1299;p84"/>
          <p:cNvSpPr/>
          <p:nvPr/>
        </p:nvSpPr>
        <p:spPr>
          <a:xfrm>
            <a:off x="4173022" y="2553568"/>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00" name="Google Shape;1300;p84"/>
          <p:cNvCxnSpPr/>
          <p:nvPr/>
        </p:nvCxnSpPr>
        <p:spPr>
          <a:xfrm>
            <a:off x="1372039" y="2789048"/>
            <a:ext cx="775335" cy="18520"/>
          </a:xfrm>
          <a:prstGeom prst="straightConnector1">
            <a:avLst/>
          </a:prstGeom>
          <a:noFill/>
          <a:ln cap="flat" cmpd="sng" w="9525">
            <a:solidFill>
              <a:schemeClr val="dk1"/>
            </a:solidFill>
            <a:prstDash val="solid"/>
            <a:round/>
            <a:headEnd len="med" w="med" type="none"/>
            <a:tailEnd len="med" w="med" type="triangle"/>
          </a:ln>
        </p:spPr>
      </p:cxnSp>
      <p:sp>
        <p:nvSpPr>
          <p:cNvPr id="1301" name="Google Shape;1301;p84"/>
          <p:cNvSpPr/>
          <p:nvPr/>
        </p:nvSpPr>
        <p:spPr>
          <a:xfrm>
            <a:off x="2245162" y="2582672"/>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302" name="Google Shape;1302;p84"/>
          <p:cNvSpPr/>
          <p:nvPr/>
        </p:nvSpPr>
        <p:spPr>
          <a:xfrm>
            <a:off x="4256842" y="2582672"/>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a:t>
            </a:r>
            <a:endParaRPr baseline="-25000" sz="1800">
              <a:solidFill>
                <a:schemeClr val="dk1"/>
              </a:solidFill>
              <a:latin typeface="Garamond"/>
              <a:ea typeface="Garamond"/>
              <a:cs typeface="Garamond"/>
              <a:sym typeface="Garamond"/>
            </a:endParaRPr>
          </a:p>
        </p:txBody>
      </p:sp>
      <p:sp>
        <p:nvSpPr>
          <p:cNvPr id="1303" name="Google Shape;1303;p84"/>
          <p:cNvSpPr/>
          <p:nvPr/>
        </p:nvSpPr>
        <p:spPr>
          <a:xfrm>
            <a:off x="4256842" y="2617068"/>
            <a:ext cx="419100" cy="317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04" name="Google Shape;1304;p84"/>
          <p:cNvCxnSpPr/>
          <p:nvPr/>
        </p:nvCxnSpPr>
        <p:spPr>
          <a:xfrm>
            <a:off x="2748082" y="2807568"/>
            <a:ext cx="1424940" cy="0"/>
          </a:xfrm>
          <a:prstGeom prst="straightConnector1">
            <a:avLst/>
          </a:prstGeom>
          <a:noFill/>
          <a:ln cap="flat" cmpd="sng" w="9525">
            <a:solidFill>
              <a:schemeClr val="dk1"/>
            </a:solidFill>
            <a:prstDash val="solid"/>
            <a:round/>
            <a:headEnd len="med" w="med" type="none"/>
            <a:tailEnd len="med" w="med" type="triangle"/>
          </a:ln>
        </p:spPr>
      </p:cxnSp>
      <p:sp>
        <p:nvSpPr>
          <p:cNvPr id="1305" name="Google Shape;1305;p84"/>
          <p:cNvSpPr txBox="1"/>
          <p:nvPr/>
        </p:nvSpPr>
        <p:spPr>
          <a:xfrm>
            <a:off x="3167183" y="2560183"/>
            <a:ext cx="3048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1306" name="Google Shape;1306;p84"/>
          <p:cNvSpPr/>
          <p:nvPr/>
        </p:nvSpPr>
        <p:spPr>
          <a:xfrm>
            <a:off x="785297" y="2560183"/>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07" name="Google Shape;1307;p84"/>
          <p:cNvCxnSpPr/>
          <p:nvPr/>
        </p:nvCxnSpPr>
        <p:spPr>
          <a:xfrm>
            <a:off x="444779" y="2814183"/>
            <a:ext cx="340518" cy="0"/>
          </a:xfrm>
          <a:prstGeom prst="straightConnector1">
            <a:avLst/>
          </a:prstGeom>
          <a:noFill/>
          <a:ln cap="flat" cmpd="sng" w="9525">
            <a:solidFill>
              <a:schemeClr val="dk1"/>
            </a:solidFill>
            <a:prstDash val="solid"/>
            <a:round/>
            <a:headEnd len="med" w="med" type="none"/>
            <a:tailEnd len="med" w="med" type="triangle"/>
          </a:ln>
        </p:spPr>
      </p:cxnSp>
      <p:sp>
        <p:nvSpPr>
          <p:cNvPr id="1308" name="Google Shape;1308;p84"/>
          <p:cNvSpPr/>
          <p:nvPr/>
        </p:nvSpPr>
        <p:spPr>
          <a:xfrm>
            <a:off x="870863" y="2597223"/>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sz="1800">
              <a:solidFill>
                <a:schemeClr val="dk1"/>
              </a:solidFill>
              <a:latin typeface="Garamond"/>
              <a:ea typeface="Garamond"/>
              <a:cs typeface="Garamond"/>
              <a:sym typeface="Garamond"/>
            </a:endParaRPr>
          </a:p>
        </p:txBody>
      </p:sp>
      <p:sp>
        <p:nvSpPr>
          <p:cNvPr id="1309" name="Google Shape;1309;p84"/>
          <p:cNvSpPr txBox="1"/>
          <p:nvPr/>
        </p:nvSpPr>
        <p:spPr>
          <a:xfrm>
            <a:off x="1570272" y="2495309"/>
            <a:ext cx="3048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sz="2000">
              <a:solidFill>
                <a:schemeClr val="dk1"/>
              </a:solidFill>
              <a:latin typeface="Garamond"/>
              <a:ea typeface="Garamond"/>
              <a:cs typeface="Garamond"/>
              <a:sym typeface="Garamond"/>
            </a:endParaRPr>
          </a:p>
        </p:txBody>
      </p:sp>
      <p:sp>
        <p:nvSpPr>
          <p:cNvPr id="1310" name="Google Shape;1310;p84"/>
          <p:cNvSpPr/>
          <p:nvPr/>
        </p:nvSpPr>
        <p:spPr>
          <a:xfrm>
            <a:off x="713978" y="2205642"/>
            <a:ext cx="558800" cy="391583"/>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11" name="Google Shape;1311;p84"/>
          <p:cNvSpPr txBox="1"/>
          <p:nvPr/>
        </p:nvSpPr>
        <p:spPr>
          <a:xfrm>
            <a:off x="4642764" y="2182291"/>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312" name="Google Shape;1312;p84"/>
          <p:cNvSpPr/>
          <p:nvPr/>
        </p:nvSpPr>
        <p:spPr>
          <a:xfrm>
            <a:off x="4117142" y="2188875"/>
            <a:ext cx="558800" cy="391583"/>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13" name="Google Shape;1313;p84"/>
          <p:cNvSpPr txBox="1"/>
          <p:nvPr/>
        </p:nvSpPr>
        <p:spPr>
          <a:xfrm>
            <a:off x="1246111" y="2152723"/>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cxnSp>
        <p:nvCxnSpPr>
          <p:cNvPr id="1314" name="Google Shape;1314;p84"/>
          <p:cNvCxnSpPr>
            <a:stCxn id="1299" idx="3"/>
          </p:cNvCxnSpPr>
          <p:nvPr/>
        </p:nvCxnSpPr>
        <p:spPr>
          <a:xfrm rot="10800000">
            <a:off x="2748148" y="2902672"/>
            <a:ext cx="1510800" cy="30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315" name="Google Shape;1315;p84"/>
          <p:cNvSpPr txBox="1"/>
          <p:nvPr/>
        </p:nvSpPr>
        <p:spPr>
          <a:xfrm>
            <a:off x="3125172" y="2887778"/>
            <a:ext cx="3048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8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Rough Slide:Convert following Finite Automata to Regular Expression using Kleene’s theorem</a:t>
            </a:r>
            <a:endParaRPr sz="2400"/>
          </a:p>
        </p:txBody>
      </p:sp>
      <p:sp>
        <p:nvSpPr>
          <p:cNvPr id="1321" name="Google Shape;1321;p8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322" name="Google Shape;1322;p8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323" name="Google Shape;1323;p8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324" name="Google Shape;1324;p85"/>
          <p:cNvGrpSpPr/>
          <p:nvPr/>
        </p:nvGrpSpPr>
        <p:grpSpPr>
          <a:xfrm>
            <a:off x="375011" y="889001"/>
            <a:ext cx="4491656" cy="1135164"/>
            <a:chOff x="340919" y="1175821"/>
            <a:chExt cx="4083323" cy="1362197"/>
          </a:xfrm>
        </p:grpSpPr>
        <p:sp>
          <p:nvSpPr>
            <p:cNvPr id="1325" name="Google Shape;1325;p85"/>
            <p:cNvSpPr/>
            <p:nvPr/>
          </p:nvSpPr>
          <p:spPr>
            <a:xfrm>
              <a:off x="19014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326" name="Google Shape;1326;p85"/>
            <p:cNvSpPr/>
            <p:nvPr/>
          </p:nvSpPr>
          <p:spPr>
            <a:xfrm>
              <a:off x="37302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27" name="Google Shape;1327;p85"/>
            <p:cNvCxnSpPr/>
            <p:nvPr/>
          </p:nvCxnSpPr>
          <p:spPr>
            <a:xfrm>
              <a:off x="1183882" y="1939410"/>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1328" name="Google Shape;1328;p85"/>
            <p:cNvSpPr/>
            <p:nvPr/>
          </p:nvSpPr>
          <p:spPr>
            <a:xfrm>
              <a:off x="19776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329" name="Google Shape;1329;p85"/>
            <p:cNvSpPr/>
            <p:nvPr/>
          </p:nvSpPr>
          <p:spPr>
            <a:xfrm>
              <a:off x="38064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a:t>
              </a:r>
              <a:endParaRPr baseline="-25000" sz="1800">
                <a:solidFill>
                  <a:schemeClr val="dk1"/>
                </a:solidFill>
                <a:latin typeface="Garamond"/>
                <a:ea typeface="Garamond"/>
                <a:cs typeface="Garamond"/>
                <a:sym typeface="Garamond"/>
              </a:endParaRPr>
            </a:p>
          </p:txBody>
        </p:sp>
        <p:sp>
          <p:nvSpPr>
            <p:cNvPr id="1330" name="Google Shape;1330;p85"/>
            <p:cNvSpPr/>
            <p:nvPr/>
          </p:nvSpPr>
          <p:spPr>
            <a:xfrm>
              <a:off x="3806431" y="1733034"/>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31" name="Google Shape;1331;p85"/>
            <p:cNvCxnSpPr/>
            <p:nvPr/>
          </p:nvCxnSpPr>
          <p:spPr>
            <a:xfrm>
              <a:off x="2434831" y="1961634"/>
              <a:ext cx="1295400" cy="0"/>
            </a:xfrm>
            <a:prstGeom prst="straightConnector1">
              <a:avLst/>
            </a:prstGeom>
            <a:noFill/>
            <a:ln cap="flat" cmpd="sng" w="9525">
              <a:solidFill>
                <a:schemeClr val="dk1"/>
              </a:solidFill>
              <a:prstDash val="solid"/>
              <a:round/>
              <a:headEnd len="med" w="med" type="none"/>
              <a:tailEnd len="med" w="med" type="triangle"/>
            </a:ln>
          </p:spPr>
        </p:cxnSp>
        <p:sp>
          <p:nvSpPr>
            <p:cNvPr id="1332" name="Google Shape;1332;p85"/>
            <p:cNvSpPr txBox="1"/>
            <p:nvPr/>
          </p:nvSpPr>
          <p:spPr>
            <a:xfrm>
              <a:off x="2815831" y="1664772"/>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1333" name="Google Shape;1333;p85"/>
            <p:cNvSpPr/>
            <p:nvPr/>
          </p:nvSpPr>
          <p:spPr>
            <a:xfrm>
              <a:off x="650481" y="166477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34" name="Google Shape;1334;p85"/>
            <p:cNvCxnSpPr/>
            <p:nvPr/>
          </p:nvCxnSpPr>
          <p:spPr>
            <a:xfrm>
              <a:off x="340919" y="1969572"/>
              <a:ext cx="309562" cy="0"/>
            </a:xfrm>
            <a:prstGeom prst="straightConnector1">
              <a:avLst/>
            </a:prstGeom>
            <a:noFill/>
            <a:ln cap="flat" cmpd="sng" w="9525">
              <a:solidFill>
                <a:schemeClr val="dk1"/>
              </a:solidFill>
              <a:prstDash val="solid"/>
              <a:round/>
              <a:headEnd len="med" w="med" type="none"/>
              <a:tailEnd len="med" w="med" type="triangle"/>
            </a:ln>
          </p:spPr>
        </p:cxnSp>
        <p:sp>
          <p:nvSpPr>
            <p:cNvPr id="1335" name="Google Shape;1335;p85"/>
            <p:cNvSpPr/>
            <p:nvPr/>
          </p:nvSpPr>
          <p:spPr>
            <a:xfrm>
              <a:off x="728268" y="170922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sz="1800">
                <a:solidFill>
                  <a:schemeClr val="dk1"/>
                </a:solidFill>
                <a:latin typeface="Garamond"/>
                <a:ea typeface="Garamond"/>
                <a:cs typeface="Garamond"/>
                <a:sym typeface="Garamond"/>
              </a:endParaRPr>
            </a:p>
          </p:txBody>
        </p:sp>
        <p:sp>
          <p:nvSpPr>
            <p:cNvPr id="1336" name="Google Shape;1336;p85"/>
            <p:cNvSpPr txBox="1"/>
            <p:nvPr/>
          </p:nvSpPr>
          <p:spPr>
            <a:xfrm>
              <a:off x="1364094" y="1586924"/>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sz="2000">
                <a:solidFill>
                  <a:schemeClr val="dk1"/>
                </a:solidFill>
                <a:latin typeface="Garamond"/>
                <a:ea typeface="Garamond"/>
                <a:cs typeface="Garamond"/>
                <a:sym typeface="Garamond"/>
              </a:endParaRPr>
            </a:p>
          </p:txBody>
        </p:sp>
        <p:sp>
          <p:nvSpPr>
            <p:cNvPr id="1337" name="Google Shape;1337;p85"/>
            <p:cNvSpPr/>
            <p:nvPr/>
          </p:nvSpPr>
          <p:spPr>
            <a:xfrm>
              <a:off x="585645" y="1239321"/>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38" name="Google Shape;1338;p85"/>
            <p:cNvSpPr txBox="1"/>
            <p:nvPr/>
          </p:nvSpPr>
          <p:spPr>
            <a:xfrm>
              <a:off x="4157269" y="121130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339" name="Google Shape;1339;p85"/>
            <p:cNvSpPr/>
            <p:nvPr/>
          </p:nvSpPr>
          <p:spPr>
            <a:xfrm>
              <a:off x="3679431" y="1219200"/>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40" name="Google Shape;1340;p85"/>
            <p:cNvSpPr txBox="1"/>
            <p:nvPr/>
          </p:nvSpPr>
          <p:spPr>
            <a:xfrm>
              <a:off x="1069402" y="117582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cxnSp>
          <p:nvCxnSpPr>
            <p:cNvPr id="1341" name="Google Shape;1341;p85"/>
            <p:cNvCxnSpPr>
              <a:stCxn id="1326" idx="3"/>
            </p:cNvCxnSpPr>
            <p:nvPr/>
          </p:nvCxnSpPr>
          <p:spPr>
            <a:xfrm rot="10800000">
              <a:off x="2434946" y="2075819"/>
              <a:ext cx="1373400" cy="36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342" name="Google Shape;1342;p85"/>
            <p:cNvSpPr txBox="1"/>
            <p:nvPr/>
          </p:nvSpPr>
          <p:spPr>
            <a:xfrm>
              <a:off x="2777639" y="2057886"/>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grpSp>
      <p:sp>
        <p:nvSpPr>
          <p:cNvPr id="1343" name="Google Shape;1343;p85"/>
          <p:cNvSpPr txBox="1"/>
          <p:nvPr/>
        </p:nvSpPr>
        <p:spPr>
          <a:xfrm>
            <a:off x="456819" y="1957481"/>
            <a:ext cx="496963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a:t>
            </a:r>
            <a:r>
              <a:rPr baseline="-25000" lang="en-US" sz="2400">
                <a:solidFill>
                  <a:srgbClr val="0000FF"/>
                </a:solidFill>
                <a:latin typeface="Times New Roman"/>
                <a:ea typeface="Times New Roman"/>
                <a:cs typeface="Times New Roman"/>
                <a:sym typeface="Times New Roman"/>
              </a:rPr>
              <a:t>ij</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ij</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ik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kk</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kj</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Verdana"/>
              <a:ea typeface="Verdana"/>
              <a:cs typeface="Verdana"/>
              <a:sym typeface="Verdana"/>
            </a:endParaRPr>
          </a:p>
        </p:txBody>
      </p:sp>
      <p:sp>
        <p:nvSpPr>
          <p:cNvPr id="1344" name="Google Shape;1344;p85"/>
          <p:cNvSpPr txBox="1"/>
          <p:nvPr/>
        </p:nvSpPr>
        <p:spPr>
          <a:xfrm>
            <a:off x="375012" y="2476502"/>
            <a:ext cx="458170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R</a:t>
            </a:r>
            <a:r>
              <a:rPr baseline="30000" lang="en-US" sz="2800">
                <a:solidFill>
                  <a:srgbClr val="C00000"/>
                </a:solidFill>
                <a:latin typeface="Times New Roman"/>
                <a:ea typeface="Times New Roman"/>
                <a:cs typeface="Times New Roman"/>
                <a:sym typeface="Times New Roman"/>
              </a:rPr>
              <a:t>3</a:t>
            </a:r>
            <a:r>
              <a:rPr baseline="-25000" lang="en-US" sz="2800">
                <a:solidFill>
                  <a:srgbClr val="0000FF"/>
                </a:solidFill>
                <a:latin typeface="Times New Roman"/>
                <a:ea typeface="Times New Roman"/>
                <a:cs typeface="Times New Roman"/>
                <a:sym typeface="Times New Roman"/>
              </a:rPr>
              <a:t>13</a:t>
            </a:r>
            <a:r>
              <a:rPr baseline="-25000" lang="en-US" sz="2800">
                <a:solidFill>
                  <a:schemeClr val="dk1"/>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 R</a:t>
            </a:r>
            <a:r>
              <a:rPr baseline="30000" lang="en-US" sz="2800">
                <a:solidFill>
                  <a:srgbClr val="C00000"/>
                </a:solidFill>
                <a:latin typeface="Times New Roman"/>
                <a:ea typeface="Times New Roman"/>
                <a:cs typeface="Times New Roman"/>
                <a:sym typeface="Times New Roman"/>
              </a:rPr>
              <a:t>2</a:t>
            </a:r>
            <a:r>
              <a:rPr baseline="-25000" lang="en-US" sz="2800">
                <a:solidFill>
                  <a:srgbClr val="0000FF"/>
                </a:solidFill>
                <a:latin typeface="Times New Roman"/>
                <a:ea typeface="Times New Roman"/>
                <a:cs typeface="Times New Roman"/>
                <a:sym typeface="Times New Roman"/>
              </a:rPr>
              <a:t>13</a:t>
            </a:r>
            <a:r>
              <a:rPr baseline="-25000" lang="en-US" sz="2800">
                <a:solidFill>
                  <a:schemeClr val="dk1"/>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+R</a:t>
            </a:r>
            <a:r>
              <a:rPr baseline="30000" lang="en-US" sz="2800">
                <a:solidFill>
                  <a:srgbClr val="C00000"/>
                </a:solidFill>
                <a:latin typeface="Times New Roman"/>
                <a:ea typeface="Times New Roman"/>
                <a:cs typeface="Times New Roman"/>
                <a:sym typeface="Times New Roman"/>
              </a:rPr>
              <a:t>2</a:t>
            </a:r>
            <a:r>
              <a:rPr baseline="-25000" lang="en-US" sz="2800">
                <a:solidFill>
                  <a:srgbClr val="0000FF"/>
                </a:solidFill>
                <a:latin typeface="Times New Roman"/>
                <a:ea typeface="Times New Roman"/>
                <a:cs typeface="Times New Roman"/>
                <a:sym typeface="Times New Roman"/>
              </a:rPr>
              <a:t>13 </a:t>
            </a:r>
            <a:r>
              <a:rPr b="1" baseline="30000" lang="en-US" sz="3200">
                <a:solidFill>
                  <a:schemeClr val="dk1"/>
                </a:solidFill>
                <a:latin typeface="Times New Roman"/>
                <a:ea typeface="Times New Roman"/>
                <a:cs typeface="Times New Roman"/>
                <a:sym typeface="Times New Roman"/>
              </a:rPr>
              <a:t>.</a:t>
            </a:r>
            <a:r>
              <a:rPr lang="en-US" sz="2800">
                <a:solidFill>
                  <a:schemeClr val="dk1"/>
                </a:solidFill>
                <a:latin typeface="Times New Roman"/>
                <a:ea typeface="Times New Roman"/>
                <a:cs typeface="Times New Roman"/>
                <a:sym typeface="Times New Roman"/>
              </a:rPr>
              <a:t> (R</a:t>
            </a:r>
            <a:r>
              <a:rPr baseline="30000" lang="en-US" sz="2800">
                <a:solidFill>
                  <a:srgbClr val="C00000"/>
                </a:solidFill>
                <a:latin typeface="Times New Roman"/>
                <a:ea typeface="Times New Roman"/>
                <a:cs typeface="Times New Roman"/>
                <a:sym typeface="Times New Roman"/>
              </a:rPr>
              <a:t>2</a:t>
            </a:r>
            <a:r>
              <a:rPr baseline="-25000" lang="en-US" sz="2800">
                <a:solidFill>
                  <a:srgbClr val="0000FF"/>
                </a:solidFill>
                <a:latin typeface="Times New Roman"/>
                <a:ea typeface="Times New Roman"/>
                <a:cs typeface="Times New Roman"/>
                <a:sym typeface="Times New Roman"/>
              </a:rPr>
              <a:t>33</a:t>
            </a:r>
            <a:r>
              <a:rPr lang="en-US" sz="2800">
                <a:solidFill>
                  <a:schemeClr val="dk1"/>
                </a:solidFill>
                <a:latin typeface="Times New Roman"/>
                <a:ea typeface="Times New Roman"/>
                <a:cs typeface="Times New Roman"/>
                <a:sym typeface="Times New Roman"/>
              </a:rPr>
              <a:t>)</a:t>
            </a:r>
            <a:r>
              <a:rPr baseline="30000" lang="en-US" sz="2800">
                <a:solidFill>
                  <a:schemeClr val="dk1"/>
                </a:solidFill>
                <a:latin typeface="Times New Roman"/>
                <a:ea typeface="Times New Roman"/>
                <a:cs typeface="Times New Roman"/>
                <a:sym typeface="Times New Roman"/>
              </a:rPr>
              <a:t>*</a:t>
            </a:r>
            <a:r>
              <a:rPr lang="en-US" sz="2800">
                <a:solidFill>
                  <a:schemeClr val="dk1"/>
                </a:solidFill>
                <a:latin typeface="Times New Roman"/>
                <a:ea typeface="Times New Roman"/>
                <a:cs typeface="Times New Roman"/>
                <a:sym typeface="Times New Roman"/>
              </a:rPr>
              <a:t> </a:t>
            </a:r>
            <a:r>
              <a:rPr b="1" baseline="30000" lang="en-US" sz="2800">
                <a:solidFill>
                  <a:schemeClr val="dk1"/>
                </a:solidFill>
                <a:latin typeface="Times New Roman"/>
                <a:ea typeface="Times New Roman"/>
                <a:cs typeface="Times New Roman"/>
                <a:sym typeface="Times New Roman"/>
              </a:rPr>
              <a:t>.</a:t>
            </a:r>
            <a:r>
              <a:rPr baseline="-25000" lang="en-US" sz="2800">
                <a:solidFill>
                  <a:srgbClr val="0000FF"/>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R</a:t>
            </a:r>
            <a:r>
              <a:rPr baseline="30000" lang="en-US" sz="2800">
                <a:solidFill>
                  <a:srgbClr val="C00000"/>
                </a:solidFill>
                <a:latin typeface="Times New Roman"/>
                <a:ea typeface="Times New Roman"/>
                <a:cs typeface="Times New Roman"/>
                <a:sym typeface="Times New Roman"/>
              </a:rPr>
              <a:t>2</a:t>
            </a:r>
            <a:r>
              <a:rPr baseline="-25000" lang="en-US" sz="2800">
                <a:solidFill>
                  <a:srgbClr val="0000FF"/>
                </a:solidFill>
                <a:latin typeface="Times New Roman"/>
                <a:ea typeface="Times New Roman"/>
                <a:cs typeface="Times New Roman"/>
                <a:sym typeface="Times New Roman"/>
              </a:rPr>
              <a:t>33</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800">
              <a:solidFill>
                <a:schemeClr val="dk1"/>
              </a:solidFill>
              <a:latin typeface="Verdana"/>
              <a:ea typeface="Verdana"/>
              <a:cs typeface="Verdana"/>
              <a:sym typeface="Verdana"/>
            </a:endParaRPr>
          </a:p>
        </p:txBody>
      </p:sp>
      <p:sp>
        <p:nvSpPr>
          <p:cNvPr id="1345" name="Google Shape;1345;p85"/>
          <p:cNvSpPr txBox="1"/>
          <p:nvPr/>
        </p:nvSpPr>
        <p:spPr>
          <a:xfrm>
            <a:off x="8213632" y="833364"/>
            <a:ext cx="167706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ε =</a:t>
            </a:r>
            <a:r>
              <a:rPr lang="en-US" sz="1800">
                <a:solidFill>
                  <a:schemeClr val="dk1"/>
                </a:solidFill>
                <a:latin typeface="Verdana"/>
                <a:ea typeface="Verdana"/>
                <a:cs typeface="Verdana"/>
                <a:sym typeface="Verdana"/>
              </a:rPr>
              <a:t>{ε, A}</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 =</a:t>
            </a:r>
            <a:r>
              <a:rPr lang="en-US" sz="1800">
                <a:solidFill>
                  <a:schemeClr val="dk1"/>
                </a:solidFill>
                <a:latin typeface="Verdana"/>
                <a:ea typeface="Verdana"/>
                <a:cs typeface="Verdana"/>
                <a:sym typeface="Verdana"/>
              </a:rPr>
              <a:t>{A}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ε =</a:t>
            </a:r>
            <a:r>
              <a:rPr lang="en-US" sz="1800">
                <a:solidFill>
                  <a:schemeClr val="dk1"/>
                </a:solidFill>
                <a:latin typeface="Verdana"/>
                <a:ea typeface="Verdana"/>
                <a:cs typeface="Verdana"/>
                <a:sym typeface="Verdana"/>
              </a:rPr>
              <a:t>{A}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 =</a:t>
            </a:r>
            <a:r>
              <a:rPr lang="en-US" sz="1800">
                <a:solidFill>
                  <a:schemeClr val="dk1"/>
                </a:solidFill>
                <a:latin typeface="Verdana"/>
                <a:ea typeface="Verdana"/>
                <a:cs typeface="Verdana"/>
                <a:sym typeface="Verdana"/>
              </a:rPr>
              <a:t>{ }</a:t>
            </a:r>
            <a:endParaRPr sz="1800">
              <a:solidFill>
                <a:schemeClr val="dk1"/>
              </a:solidFill>
              <a:latin typeface="Verdana"/>
              <a:ea typeface="Verdana"/>
              <a:cs typeface="Verdana"/>
              <a:sym typeface="Verdan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8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Rough Slide:Convert following Finite Automata to Regular Expression using Kleene’s theorem</a:t>
            </a:r>
            <a:endParaRPr sz="2400"/>
          </a:p>
        </p:txBody>
      </p:sp>
      <p:sp>
        <p:nvSpPr>
          <p:cNvPr id="1351" name="Google Shape;1351;p8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352" name="Google Shape;1352;p8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353" name="Google Shape;1353;p8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354" name="Google Shape;1354;p86"/>
          <p:cNvGrpSpPr/>
          <p:nvPr/>
        </p:nvGrpSpPr>
        <p:grpSpPr>
          <a:xfrm>
            <a:off x="375011" y="889001"/>
            <a:ext cx="4491656" cy="1135164"/>
            <a:chOff x="340919" y="1175821"/>
            <a:chExt cx="4083323" cy="1362197"/>
          </a:xfrm>
        </p:grpSpPr>
        <p:sp>
          <p:nvSpPr>
            <p:cNvPr id="1355" name="Google Shape;1355;p86"/>
            <p:cNvSpPr/>
            <p:nvPr/>
          </p:nvSpPr>
          <p:spPr>
            <a:xfrm>
              <a:off x="19014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356" name="Google Shape;1356;p86"/>
            <p:cNvSpPr/>
            <p:nvPr/>
          </p:nvSpPr>
          <p:spPr>
            <a:xfrm>
              <a:off x="37302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57" name="Google Shape;1357;p86"/>
            <p:cNvCxnSpPr/>
            <p:nvPr/>
          </p:nvCxnSpPr>
          <p:spPr>
            <a:xfrm>
              <a:off x="1183882" y="1939410"/>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1358" name="Google Shape;1358;p86"/>
            <p:cNvSpPr/>
            <p:nvPr/>
          </p:nvSpPr>
          <p:spPr>
            <a:xfrm>
              <a:off x="19776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359" name="Google Shape;1359;p86"/>
            <p:cNvSpPr/>
            <p:nvPr/>
          </p:nvSpPr>
          <p:spPr>
            <a:xfrm>
              <a:off x="38064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a:t>
              </a:r>
              <a:endParaRPr baseline="-25000" sz="1800">
                <a:solidFill>
                  <a:schemeClr val="dk1"/>
                </a:solidFill>
                <a:latin typeface="Garamond"/>
                <a:ea typeface="Garamond"/>
                <a:cs typeface="Garamond"/>
                <a:sym typeface="Garamond"/>
              </a:endParaRPr>
            </a:p>
          </p:txBody>
        </p:sp>
        <p:sp>
          <p:nvSpPr>
            <p:cNvPr id="1360" name="Google Shape;1360;p86"/>
            <p:cNvSpPr/>
            <p:nvPr/>
          </p:nvSpPr>
          <p:spPr>
            <a:xfrm>
              <a:off x="3806431" y="1733034"/>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61" name="Google Shape;1361;p86"/>
            <p:cNvCxnSpPr/>
            <p:nvPr/>
          </p:nvCxnSpPr>
          <p:spPr>
            <a:xfrm>
              <a:off x="2434831" y="1961634"/>
              <a:ext cx="1295400" cy="0"/>
            </a:xfrm>
            <a:prstGeom prst="straightConnector1">
              <a:avLst/>
            </a:prstGeom>
            <a:noFill/>
            <a:ln cap="flat" cmpd="sng" w="9525">
              <a:solidFill>
                <a:schemeClr val="dk1"/>
              </a:solidFill>
              <a:prstDash val="solid"/>
              <a:round/>
              <a:headEnd len="med" w="med" type="none"/>
              <a:tailEnd len="med" w="med" type="triangle"/>
            </a:ln>
          </p:spPr>
        </p:cxnSp>
        <p:sp>
          <p:nvSpPr>
            <p:cNvPr id="1362" name="Google Shape;1362;p86"/>
            <p:cNvSpPr txBox="1"/>
            <p:nvPr/>
          </p:nvSpPr>
          <p:spPr>
            <a:xfrm>
              <a:off x="2815831" y="1664772"/>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1363" name="Google Shape;1363;p86"/>
            <p:cNvSpPr/>
            <p:nvPr/>
          </p:nvSpPr>
          <p:spPr>
            <a:xfrm>
              <a:off x="650481" y="166477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64" name="Google Shape;1364;p86"/>
            <p:cNvCxnSpPr/>
            <p:nvPr/>
          </p:nvCxnSpPr>
          <p:spPr>
            <a:xfrm>
              <a:off x="340919" y="1969572"/>
              <a:ext cx="309562" cy="0"/>
            </a:xfrm>
            <a:prstGeom prst="straightConnector1">
              <a:avLst/>
            </a:prstGeom>
            <a:noFill/>
            <a:ln cap="flat" cmpd="sng" w="9525">
              <a:solidFill>
                <a:schemeClr val="dk1"/>
              </a:solidFill>
              <a:prstDash val="solid"/>
              <a:round/>
              <a:headEnd len="med" w="med" type="none"/>
              <a:tailEnd len="med" w="med" type="triangle"/>
            </a:ln>
          </p:spPr>
        </p:cxnSp>
        <p:sp>
          <p:nvSpPr>
            <p:cNvPr id="1365" name="Google Shape;1365;p86"/>
            <p:cNvSpPr/>
            <p:nvPr/>
          </p:nvSpPr>
          <p:spPr>
            <a:xfrm>
              <a:off x="728268" y="170922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sz="1800">
                <a:solidFill>
                  <a:schemeClr val="dk1"/>
                </a:solidFill>
                <a:latin typeface="Garamond"/>
                <a:ea typeface="Garamond"/>
                <a:cs typeface="Garamond"/>
                <a:sym typeface="Garamond"/>
              </a:endParaRPr>
            </a:p>
          </p:txBody>
        </p:sp>
        <p:sp>
          <p:nvSpPr>
            <p:cNvPr id="1366" name="Google Shape;1366;p86"/>
            <p:cNvSpPr txBox="1"/>
            <p:nvPr/>
          </p:nvSpPr>
          <p:spPr>
            <a:xfrm>
              <a:off x="1364094" y="1586924"/>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sz="2000">
                <a:solidFill>
                  <a:schemeClr val="dk1"/>
                </a:solidFill>
                <a:latin typeface="Garamond"/>
                <a:ea typeface="Garamond"/>
                <a:cs typeface="Garamond"/>
                <a:sym typeface="Garamond"/>
              </a:endParaRPr>
            </a:p>
          </p:txBody>
        </p:sp>
        <p:sp>
          <p:nvSpPr>
            <p:cNvPr id="1367" name="Google Shape;1367;p86"/>
            <p:cNvSpPr/>
            <p:nvPr/>
          </p:nvSpPr>
          <p:spPr>
            <a:xfrm>
              <a:off x="585645" y="1239321"/>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68" name="Google Shape;1368;p86"/>
            <p:cNvSpPr txBox="1"/>
            <p:nvPr/>
          </p:nvSpPr>
          <p:spPr>
            <a:xfrm>
              <a:off x="4157269" y="121130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369" name="Google Shape;1369;p86"/>
            <p:cNvSpPr/>
            <p:nvPr/>
          </p:nvSpPr>
          <p:spPr>
            <a:xfrm>
              <a:off x="3679431" y="1219200"/>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70" name="Google Shape;1370;p86"/>
            <p:cNvSpPr txBox="1"/>
            <p:nvPr/>
          </p:nvSpPr>
          <p:spPr>
            <a:xfrm>
              <a:off x="1069402" y="117582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cxnSp>
          <p:nvCxnSpPr>
            <p:cNvPr id="1371" name="Google Shape;1371;p86"/>
            <p:cNvCxnSpPr>
              <a:stCxn id="1356" idx="3"/>
            </p:cNvCxnSpPr>
            <p:nvPr/>
          </p:nvCxnSpPr>
          <p:spPr>
            <a:xfrm rot="10800000">
              <a:off x="2434946" y="2075819"/>
              <a:ext cx="1373400" cy="36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372" name="Google Shape;1372;p86"/>
            <p:cNvSpPr txBox="1"/>
            <p:nvPr/>
          </p:nvSpPr>
          <p:spPr>
            <a:xfrm>
              <a:off x="2777639" y="2057886"/>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grpSp>
      <p:sp>
        <p:nvSpPr>
          <p:cNvPr id="1373" name="Google Shape;1373;p86"/>
          <p:cNvSpPr txBox="1"/>
          <p:nvPr/>
        </p:nvSpPr>
        <p:spPr>
          <a:xfrm>
            <a:off x="456819" y="1957481"/>
            <a:ext cx="496963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a:t>
            </a:r>
            <a:r>
              <a:rPr baseline="-25000" lang="en-US" sz="2400">
                <a:solidFill>
                  <a:srgbClr val="0000FF"/>
                </a:solidFill>
                <a:latin typeface="Times New Roman"/>
                <a:ea typeface="Times New Roman"/>
                <a:cs typeface="Times New Roman"/>
                <a:sym typeface="Times New Roman"/>
              </a:rPr>
              <a:t>ij</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ij</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ik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kk</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kj</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Verdana"/>
              <a:ea typeface="Verdana"/>
              <a:cs typeface="Verdana"/>
              <a:sym typeface="Verdana"/>
            </a:endParaRPr>
          </a:p>
        </p:txBody>
      </p:sp>
      <p:sp>
        <p:nvSpPr>
          <p:cNvPr id="1374" name="Google Shape;1374;p86"/>
          <p:cNvSpPr txBox="1"/>
          <p:nvPr/>
        </p:nvSpPr>
        <p:spPr>
          <a:xfrm>
            <a:off x="375012" y="2476502"/>
            <a:ext cx="458170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R</a:t>
            </a:r>
            <a:r>
              <a:rPr baseline="30000" lang="en-US" sz="2800">
                <a:solidFill>
                  <a:srgbClr val="C00000"/>
                </a:solidFill>
                <a:latin typeface="Times New Roman"/>
                <a:ea typeface="Times New Roman"/>
                <a:cs typeface="Times New Roman"/>
                <a:sym typeface="Times New Roman"/>
              </a:rPr>
              <a:t>3</a:t>
            </a:r>
            <a:r>
              <a:rPr baseline="-25000" lang="en-US" sz="2800">
                <a:solidFill>
                  <a:srgbClr val="0000FF"/>
                </a:solidFill>
                <a:latin typeface="Times New Roman"/>
                <a:ea typeface="Times New Roman"/>
                <a:cs typeface="Times New Roman"/>
                <a:sym typeface="Times New Roman"/>
              </a:rPr>
              <a:t>13</a:t>
            </a:r>
            <a:r>
              <a:rPr baseline="-25000" lang="en-US" sz="2800">
                <a:solidFill>
                  <a:schemeClr val="dk1"/>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 R</a:t>
            </a:r>
            <a:r>
              <a:rPr baseline="30000" lang="en-US" sz="2800">
                <a:solidFill>
                  <a:srgbClr val="C00000"/>
                </a:solidFill>
                <a:latin typeface="Times New Roman"/>
                <a:ea typeface="Times New Roman"/>
                <a:cs typeface="Times New Roman"/>
                <a:sym typeface="Times New Roman"/>
              </a:rPr>
              <a:t>2</a:t>
            </a:r>
            <a:r>
              <a:rPr baseline="-25000" lang="en-US" sz="2800">
                <a:solidFill>
                  <a:srgbClr val="0000FF"/>
                </a:solidFill>
                <a:latin typeface="Times New Roman"/>
                <a:ea typeface="Times New Roman"/>
                <a:cs typeface="Times New Roman"/>
                <a:sym typeface="Times New Roman"/>
              </a:rPr>
              <a:t>13</a:t>
            </a:r>
            <a:r>
              <a:rPr baseline="-25000" lang="en-US" sz="2800">
                <a:solidFill>
                  <a:schemeClr val="dk1"/>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+R</a:t>
            </a:r>
            <a:r>
              <a:rPr baseline="30000" lang="en-US" sz="2800">
                <a:solidFill>
                  <a:srgbClr val="C00000"/>
                </a:solidFill>
                <a:latin typeface="Times New Roman"/>
                <a:ea typeface="Times New Roman"/>
                <a:cs typeface="Times New Roman"/>
                <a:sym typeface="Times New Roman"/>
              </a:rPr>
              <a:t>2</a:t>
            </a:r>
            <a:r>
              <a:rPr baseline="-25000" lang="en-US" sz="2800">
                <a:solidFill>
                  <a:srgbClr val="0000FF"/>
                </a:solidFill>
                <a:latin typeface="Times New Roman"/>
                <a:ea typeface="Times New Roman"/>
                <a:cs typeface="Times New Roman"/>
                <a:sym typeface="Times New Roman"/>
              </a:rPr>
              <a:t>13 </a:t>
            </a:r>
            <a:r>
              <a:rPr b="1" baseline="30000" lang="en-US" sz="3200">
                <a:solidFill>
                  <a:schemeClr val="dk1"/>
                </a:solidFill>
                <a:latin typeface="Times New Roman"/>
                <a:ea typeface="Times New Roman"/>
                <a:cs typeface="Times New Roman"/>
                <a:sym typeface="Times New Roman"/>
              </a:rPr>
              <a:t>.</a:t>
            </a:r>
            <a:r>
              <a:rPr lang="en-US" sz="2800">
                <a:solidFill>
                  <a:schemeClr val="dk1"/>
                </a:solidFill>
                <a:latin typeface="Times New Roman"/>
                <a:ea typeface="Times New Roman"/>
                <a:cs typeface="Times New Roman"/>
                <a:sym typeface="Times New Roman"/>
              </a:rPr>
              <a:t> (R</a:t>
            </a:r>
            <a:r>
              <a:rPr baseline="30000" lang="en-US" sz="2800">
                <a:solidFill>
                  <a:srgbClr val="C00000"/>
                </a:solidFill>
                <a:latin typeface="Times New Roman"/>
                <a:ea typeface="Times New Roman"/>
                <a:cs typeface="Times New Roman"/>
                <a:sym typeface="Times New Roman"/>
              </a:rPr>
              <a:t>2</a:t>
            </a:r>
            <a:r>
              <a:rPr baseline="-25000" lang="en-US" sz="2800">
                <a:solidFill>
                  <a:srgbClr val="0000FF"/>
                </a:solidFill>
                <a:latin typeface="Times New Roman"/>
                <a:ea typeface="Times New Roman"/>
                <a:cs typeface="Times New Roman"/>
                <a:sym typeface="Times New Roman"/>
              </a:rPr>
              <a:t>33</a:t>
            </a:r>
            <a:r>
              <a:rPr lang="en-US" sz="2800">
                <a:solidFill>
                  <a:schemeClr val="dk1"/>
                </a:solidFill>
                <a:latin typeface="Times New Roman"/>
                <a:ea typeface="Times New Roman"/>
                <a:cs typeface="Times New Roman"/>
                <a:sym typeface="Times New Roman"/>
              </a:rPr>
              <a:t>)</a:t>
            </a:r>
            <a:r>
              <a:rPr baseline="30000" lang="en-US" sz="2800">
                <a:solidFill>
                  <a:schemeClr val="dk1"/>
                </a:solidFill>
                <a:latin typeface="Times New Roman"/>
                <a:ea typeface="Times New Roman"/>
                <a:cs typeface="Times New Roman"/>
                <a:sym typeface="Times New Roman"/>
              </a:rPr>
              <a:t>*</a:t>
            </a:r>
            <a:r>
              <a:rPr lang="en-US" sz="2800">
                <a:solidFill>
                  <a:schemeClr val="dk1"/>
                </a:solidFill>
                <a:latin typeface="Times New Roman"/>
                <a:ea typeface="Times New Roman"/>
                <a:cs typeface="Times New Roman"/>
                <a:sym typeface="Times New Roman"/>
              </a:rPr>
              <a:t> </a:t>
            </a:r>
            <a:r>
              <a:rPr b="1" baseline="30000" lang="en-US" sz="2800">
                <a:solidFill>
                  <a:schemeClr val="dk1"/>
                </a:solidFill>
                <a:latin typeface="Times New Roman"/>
                <a:ea typeface="Times New Roman"/>
                <a:cs typeface="Times New Roman"/>
                <a:sym typeface="Times New Roman"/>
              </a:rPr>
              <a:t>.</a:t>
            </a:r>
            <a:r>
              <a:rPr baseline="-25000" lang="en-US" sz="2800">
                <a:solidFill>
                  <a:srgbClr val="0000FF"/>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R</a:t>
            </a:r>
            <a:r>
              <a:rPr baseline="30000" lang="en-US" sz="2800">
                <a:solidFill>
                  <a:srgbClr val="C00000"/>
                </a:solidFill>
                <a:latin typeface="Times New Roman"/>
                <a:ea typeface="Times New Roman"/>
                <a:cs typeface="Times New Roman"/>
                <a:sym typeface="Times New Roman"/>
              </a:rPr>
              <a:t>2</a:t>
            </a:r>
            <a:r>
              <a:rPr baseline="-25000" lang="en-US" sz="2800">
                <a:solidFill>
                  <a:srgbClr val="0000FF"/>
                </a:solidFill>
                <a:latin typeface="Times New Roman"/>
                <a:ea typeface="Times New Roman"/>
                <a:cs typeface="Times New Roman"/>
                <a:sym typeface="Times New Roman"/>
              </a:rPr>
              <a:t>33</a:t>
            </a:r>
            <a:endParaRPr sz="2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800">
              <a:solidFill>
                <a:schemeClr val="dk1"/>
              </a:solidFill>
              <a:latin typeface="Verdana"/>
              <a:ea typeface="Verdana"/>
              <a:cs typeface="Verdana"/>
              <a:sym typeface="Verdana"/>
            </a:endParaRPr>
          </a:p>
        </p:txBody>
      </p:sp>
      <p:sp>
        <p:nvSpPr>
          <p:cNvPr id="1375" name="Google Shape;1375;p86"/>
          <p:cNvSpPr txBox="1"/>
          <p:nvPr/>
        </p:nvSpPr>
        <p:spPr>
          <a:xfrm>
            <a:off x="245962" y="3791448"/>
            <a:ext cx="39348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2</a:t>
            </a:r>
            <a:r>
              <a:rPr baseline="-25000" lang="en-US" sz="2400">
                <a:solidFill>
                  <a:srgbClr val="0000FF"/>
                </a:solidFill>
                <a:latin typeface="Times New Roman"/>
                <a:ea typeface="Times New Roman"/>
                <a:cs typeface="Times New Roman"/>
                <a:sym typeface="Times New Roman"/>
              </a:rPr>
              <a:t>13</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13</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12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22</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23</a:t>
            </a:r>
            <a:endParaRPr sz="2400">
              <a:solidFill>
                <a:schemeClr val="dk1"/>
              </a:solidFill>
              <a:latin typeface="Verdana"/>
              <a:ea typeface="Verdana"/>
              <a:cs typeface="Verdana"/>
              <a:sym typeface="Verdana"/>
            </a:endParaRPr>
          </a:p>
        </p:txBody>
      </p:sp>
      <p:sp>
        <p:nvSpPr>
          <p:cNvPr id="1376" name="Google Shape;1376;p86"/>
          <p:cNvSpPr txBox="1"/>
          <p:nvPr/>
        </p:nvSpPr>
        <p:spPr>
          <a:xfrm>
            <a:off x="5511559" y="3767634"/>
            <a:ext cx="395012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2</a:t>
            </a:r>
            <a:r>
              <a:rPr baseline="-25000" lang="en-US" sz="2400">
                <a:solidFill>
                  <a:srgbClr val="0000FF"/>
                </a:solidFill>
                <a:latin typeface="Times New Roman"/>
                <a:ea typeface="Times New Roman"/>
                <a:cs typeface="Times New Roman"/>
                <a:sym typeface="Times New Roman"/>
              </a:rPr>
              <a:t>33</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33</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32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22</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23</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800">
              <a:solidFill>
                <a:schemeClr val="dk1"/>
              </a:solidFill>
              <a:latin typeface="Verdana"/>
              <a:ea typeface="Verdana"/>
              <a:cs typeface="Verdana"/>
              <a:sym typeface="Verdana"/>
            </a:endParaRPr>
          </a:p>
        </p:txBody>
      </p:sp>
      <p:sp>
        <p:nvSpPr>
          <p:cNvPr id="1377" name="Google Shape;1377;p86"/>
          <p:cNvSpPr txBox="1"/>
          <p:nvPr/>
        </p:nvSpPr>
        <p:spPr>
          <a:xfrm>
            <a:off x="8213632" y="833364"/>
            <a:ext cx="167706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ε =</a:t>
            </a:r>
            <a:r>
              <a:rPr lang="en-US" sz="1800">
                <a:solidFill>
                  <a:schemeClr val="dk1"/>
                </a:solidFill>
                <a:latin typeface="Verdana"/>
                <a:ea typeface="Verdana"/>
                <a:cs typeface="Verdana"/>
                <a:sym typeface="Verdana"/>
              </a:rPr>
              <a:t>{ε, A}</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 =</a:t>
            </a:r>
            <a:r>
              <a:rPr lang="en-US" sz="1800">
                <a:solidFill>
                  <a:schemeClr val="dk1"/>
                </a:solidFill>
                <a:latin typeface="Verdana"/>
                <a:ea typeface="Verdana"/>
                <a:cs typeface="Verdana"/>
                <a:sym typeface="Verdana"/>
              </a:rPr>
              <a:t>{A}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ε =</a:t>
            </a:r>
            <a:r>
              <a:rPr lang="en-US" sz="1800">
                <a:solidFill>
                  <a:schemeClr val="dk1"/>
                </a:solidFill>
                <a:latin typeface="Verdana"/>
                <a:ea typeface="Verdana"/>
                <a:cs typeface="Verdana"/>
                <a:sym typeface="Verdana"/>
              </a:rPr>
              <a:t>{A}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 =</a:t>
            </a:r>
            <a:r>
              <a:rPr lang="en-US" sz="1800">
                <a:solidFill>
                  <a:schemeClr val="dk1"/>
                </a:solidFill>
                <a:latin typeface="Verdana"/>
                <a:ea typeface="Verdana"/>
                <a:cs typeface="Verdana"/>
                <a:sym typeface="Verdana"/>
              </a:rPr>
              <a:t>{ }</a:t>
            </a:r>
            <a:endParaRPr sz="1800">
              <a:solidFill>
                <a:schemeClr val="dk1"/>
              </a:solidFill>
              <a:latin typeface="Verdana"/>
              <a:ea typeface="Verdana"/>
              <a:cs typeface="Verdana"/>
              <a:sym typeface="Verdan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8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br>
              <a:rPr lang="en-US" sz="2400"/>
            </a:br>
            <a:br>
              <a:rPr lang="en-US" sz="2400"/>
            </a:br>
            <a:r>
              <a:rPr lang="en-US" sz="2400"/>
              <a:t>Rough Slide:Convert following Finite Automata to Regular Expression using Kleene’s theorem</a:t>
            </a:r>
            <a:endParaRPr sz="2400"/>
          </a:p>
        </p:txBody>
      </p:sp>
      <p:sp>
        <p:nvSpPr>
          <p:cNvPr id="1383" name="Google Shape;1383;p8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384" name="Google Shape;1384;p8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385" name="Google Shape;1385;p8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386" name="Google Shape;1386;p87"/>
          <p:cNvGrpSpPr/>
          <p:nvPr/>
        </p:nvGrpSpPr>
        <p:grpSpPr>
          <a:xfrm>
            <a:off x="-17970" y="892819"/>
            <a:ext cx="4491656" cy="1135164"/>
            <a:chOff x="340919" y="1175821"/>
            <a:chExt cx="4083323" cy="1362197"/>
          </a:xfrm>
        </p:grpSpPr>
        <p:sp>
          <p:nvSpPr>
            <p:cNvPr id="1387" name="Google Shape;1387;p87"/>
            <p:cNvSpPr/>
            <p:nvPr/>
          </p:nvSpPr>
          <p:spPr>
            <a:xfrm>
              <a:off x="19014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388" name="Google Shape;1388;p87"/>
            <p:cNvSpPr/>
            <p:nvPr/>
          </p:nvSpPr>
          <p:spPr>
            <a:xfrm>
              <a:off x="37302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89" name="Google Shape;1389;p87"/>
            <p:cNvCxnSpPr/>
            <p:nvPr/>
          </p:nvCxnSpPr>
          <p:spPr>
            <a:xfrm>
              <a:off x="1183882" y="1939410"/>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1390" name="Google Shape;1390;p87"/>
            <p:cNvSpPr/>
            <p:nvPr/>
          </p:nvSpPr>
          <p:spPr>
            <a:xfrm>
              <a:off x="19776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391" name="Google Shape;1391;p87"/>
            <p:cNvSpPr/>
            <p:nvPr/>
          </p:nvSpPr>
          <p:spPr>
            <a:xfrm>
              <a:off x="38064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a:t>
              </a:r>
              <a:endParaRPr baseline="-25000" sz="1800">
                <a:solidFill>
                  <a:schemeClr val="dk1"/>
                </a:solidFill>
                <a:latin typeface="Garamond"/>
                <a:ea typeface="Garamond"/>
                <a:cs typeface="Garamond"/>
                <a:sym typeface="Garamond"/>
              </a:endParaRPr>
            </a:p>
          </p:txBody>
        </p:sp>
        <p:sp>
          <p:nvSpPr>
            <p:cNvPr id="1392" name="Google Shape;1392;p87"/>
            <p:cNvSpPr/>
            <p:nvPr/>
          </p:nvSpPr>
          <p:spPr>
            <a:xfrm>
              <a:off x="3806431" y="1733034"/>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93" name="Google Shape;1393;p87"/>
            <p:cNvCxnSpPr/>
            <p:nvPr/>
          </p:nvCxnSpPr>
          <p:spPr>
            <a:xfrm>
              <a:off x="2434831" y="1961634"/>
              <a:ext cx="1295400" cy="0"/>
            </a:xfrm>
            <a:prstGeom prst="straightConnector1">
              <a:avLst/>
            </a:prstGeom>
            <a:noFill/>
            <a:ln cap="flat" cmpd="sng" w="9525">
              <a:solidFill>
                <a:schemeClr val="dk1"/>
              </a:solidFill>
              <a:prstDash val="solid"/>
              <a:round/>
              <a:headEnd len="med" w="med" type="none"/>
              <a:tailEnd len="med" w="med" type="triangle"/>
            </a:ln>
          </p:spPr>
        </p:cxnSp>
        <p:sp>
          <p:nvSpPr>
            <p:cNvPr id="1394" name="Google Shape;1394;p87"/>
            <p:cNvSpPr txBox="1"/>
            <p:nvPr/>
          </p:nvSpPr>
          <p:spPr>
            <a:xfrm>
              <a:off x="2815831" y="1664772"/>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1395" name="Google Shape;1395;p87"/>
            <p:cNvSpPr/>
            <p:nvPr/>
          </p:nvSpPr>
          <p:spPr>
            <a:xfrm>
              <a:off x="650481" y="166477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396" name="Google Shape;1396;p87"/>
            <p:cNvCxnSpPr/>
            <p:nvPr/>
          </p:nvCxnSpPr>
          <p:spPr>
            <a:xfrm>
              <a:off x="340919" y="1969572"/>
              <a:ext cx="309562" cy="0"/>
            </a:xfrm>
            <a:prstGeom prst="straightConnector1">
              <a:avLst/>
            </a:prstGeom>
            <a:noFill/>
            <a:ln cap="flat" cmpd="sng" w="9525">
              <a:solidFill>
                <a:schemeClr val="dk1"/>
              </a:solidFill>
              <a:prstDash val="solid"/>
              <a:round/>
              <a:headEnd len="med" w="med" type="none"/>
              <a:tailEnd len="med" w="med" type="triangle"/>
            </a:ln>
          </p:spPr>
        </p:cxnSp>
        <p:sp>
          <p:nvSpPr>
            <p:cNvPr id="1397" name="Google Shape;1397;p87"/>
            <p:cNvSpPr/>
            <p:nvPr/>
          </p:nvSpPr>
          <p:spPr>
            <a:xfrm>
              <a:off x="728268" y="170922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sz="1800">
                <a:solidFill>
                  <a:schemeClr val="dk1"/>
                </a:solidFill>
                <a:latin typeface="Garamond"/>
                <a:ea typeface="Garamond"/>
                <a:cs typeface="Garamond"/>
                <a:sym typeface="Garamond"/>
              </a:endParaRPr>
            </a:p>
          </p:txBody>
        </p:sp>
        <p:sp>
          <p:nvSpPr>
            <p:cNvPr id="1398" name="Google Shape;1398;p87"/>
            <p:cNvSpPr txBox="1"/>
            <p:nvPr/>
          </p:nvSpPr>
          <p:spPr>
            <a:xfrm>
              <a:off x="1364094" y="1586924"/>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sz="2000">
                <a:solidFill>
                  <a:schemeClr val="dk1"/>
                </a:solidFill>
                <a:latin typeface="Garamond"/>
                <a:ea typeface="Garamond"/>
                <a:cs typeface="Garamond"/>
                <a:sym typeface="Garamond"/>
              </a:endParaRPr>
            </a:p>
          </p:txBody>
        </p:sp>
        <p:sp>
          <p:nvSpPr>
            <p:cNvPr id="1399" name="Google Shape;1399;p87"/>
            <p:cNvSpPr/>
            <p:nvPr/>
          </p:nvSpPr>
          <p:spPr>
            <a:xfrm>
              <a:off x="585645" y="1239321"/>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400" name="Google Shape;1400;p87"/>
            <p:cNvSpPr txBox="1"/>
            <p:nvPr/>
          </p:nvSpPr>
          <p:spPr>
            <a:xfrm>
              <a:off x="4157269" y="121130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401" name="Google Shape;1401;p87"/>
            <p:cNvSpPr/>
            <p:nvPr/>
          </p:nvSpPr>
          <p:spPr>
            <a:xfrm>
              <a:off x="3679431" y="1219200"/>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402" name="Google Shape;1402;p87"/>
            <p:cNvSpPr txBox="1"/>
            <p:nvPr/>
          </p:nvSpPr>
          <p:spPr>
            <a:xfrm>
              <a:off x="1069402" y="117582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cxnSp>
          <p:nvCxnSpPr>
            <p:cNvPr id="1403" name="Google Shape;1403;p87"/>
            <p:cNvCxnSpPr>
              <a:stCxn id="1388" idx="3"/>
            </p:cNvCxnSpPr>
            <p:nvPr/>
          </p:nvCxnSpPr>
          <p:spPr>
            <a:xfrm rot="10800000">
              <a:off x="2434946" y="2075819"/>
              <a:ext cx="1373400" cy="36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404" name="Google Shape;1404;p87"/>
            <p:cNvSpPr txBox="1"/>
            <p:nvPr/>
          </p:nvSpPr>
          <p:spPr>
            <a:xfrm>
              <a:off x="2777639" y="2057886"/>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grpSp>
      <p:sp>
        <p:nvSpPr>
          <p:cNvPr id="1405" name="Google Shape;1405;p87"/>
          <p:cNvSpPr txBox="1"/>
          <p:nvPr/>
        </p:nvSpPr>
        <p:spPr>
          <a:xfrm>
            <a:off x="4686117" y="822121"/>
            <a:ext cx="496963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a:t>
            </a:r>
            <a:r>
              <a:rPr baseline="-25000" lang="en-US" sz="2400">
                <a:solidFill>
                  <a:srgbClr val="0000FF"/>
                </a:solidFill>
                <a:latin typeface="Times New Roman"/>
                <a:ea typeface="Times New Roman"/>
                <a:cs typeface="Times New Roman"/>
                <a:sym typeface="Times New Roman"/>
              </a:rPr>
              <a:t>ij</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ij</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ik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kk</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kj</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Verdana"/>
              <a:ea typeface="Verdana"/>
              <a:cs typeface="Verdana"/>
              <a:sym typeface="Verdana"/>
            </a:endParaRPr>
          </a:p>
        </p:txBody>
      </p:sp>
      <p:sp>
        <p:nvSpPr>
          <p:cNvPr id="1406" name="Google Shape;1406;p87"/>
          <p:cNvSpPr txBox="1"/>
          <p:nvPr/>
        </p:nvSpPr>
        <p:spPr>
          <a:xfrm>
            <a:off x="231513" y="3922964"/>
            <a:ext cx="3942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22</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22</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21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11</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12</a:t>
            </a:r>
            <a:endParaRPr sz="2400">
              <a:solidFill>
                <a:schemeClr val="dk1"/>
              </a:solidFill>
              <a:latin typeface="Verdana"/>
              <a:ea typeface="Verdana"/>
              <a:cs typeface="Verdana"/>
              <a:sym typeface="Verdana"/>
            </a:endParaRPr>
          </a:p>
        </p:txBody>
      </p:sp>
      <p:sp>
        <p:nvSpPr>
          <p:cNvPr id="1407" name="Google Shape;1407;p87"/>
          <p:cNvSpPr txBox="1"/>
          <p:nvPr/>
        </p:nvSpPr>
        <p:spPr>
          <a:xfrm>
            <a:off x="5664034" y="4451005"/>
            <a:ext cx="394249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32</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32</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31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11</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12</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Verdana"/>
              <a:ea typeface="Verdana"/>
              <a:cs typeface="Verdana"/>
              <a:sym typeface="Verdana"/>
            </a:endParaRPr>
          </a:p>
        </p:txBody>
      </p:sp>
      <p:sp>
        <p:nvSpPr>
          <p:cNvPr id="1408" name="Google Shape;1408;p87"/>
          <p:cNvSpPr txBox="1"/>
          <p:nvPr/>
        </p:nvSpPr>
        <p:spPr>
          <a:xfrm>
            <a:off x="8658929" y="1236913"/>
            <a:ext cx="134844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A+</a:t>
            </a:r>
            <a:r>
              <a:rPr b="1" lang="en-US" sz="1400">
                <a:solidFill>
                  <a:schemeClr val="dk1"/>
                </a:solidFill>
                <a:latin typeface="Verdana"/>
                <a:ea typeface="Verdana"/>
                <a:cs typeface="Verdana"/>
                <a:sym typeface="Verdana"/>
              </a:rPr>
              <a:t>ε =</a:t>
            </a:r>
            <a:r>
              <a:rPr lang="en-US" sz="1400">
                <a:solidFill>
                  <a:schemeClr val="dk1"/>
                </a:solidFill>
                <a:latin typeface="Verdana"/>
                <a:ea typeface="Verdana"/>
                <a:cs typeface="Verdana"/>
                <a:sym typeface="Verdana"/>
              </a:rPr>
              <a:t>{ε, A}</a:t>
            </a:r>
            <a:endParaRPr sz="1400">
              <a:solidFill>
                <a:schemeClr val="dk1"/>
              </a:solidFill>
              <a:latin typeface="Verdana"/>
              <a:ea typeface="Verdana"/>
              <a:cs typeface="Verdana"/>
              <a:sym typeface="Verdana"/>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A+∅</a:t>
            </a:r>
            <a:r>
              <a:rPr b="1" lang="en-US" sz="1400">
                <a:solidFill>
                  <a:schemeClr val="dk1"/>
                </a:solidFill>
                <a:latin typeface="Verdana"/>
                <a:ea typeface="Verdana"/>
                <a:cs typeface="Verdana"/>
                <a:sym typeface="Verdana"/>
              </a:rPr>
              <a:t> =</a:t>
            </a:r>
            <a:r>
              <a:rPr lang="en-US" sz="1400">
                <a:solidFill>
                  <a:schemeClr val="dk1"/>
                </a:solidFill>
                <a:latin typeface="Verdana"/>
                <a:ea typeface="Verdana"/>
                <a:cs typeface="Verdana"/>
                <a:sym typeface="Verdana"/>
              </a:rPr>
              <a:t>{A}</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A.</a:t>
            </a:r>
            <a:r>
              <a:rPr b="1" lang="en-US" sz="1400">
                <a:solidFill>
                  <a:schemeClr val="dk1"/>
                </a:solidFill>
                <a:latin typeface="Verdana"/>
                <a:ea typeface="Verdana"/>
                <a:cs typeface="Verdana"/>
                <a:sym typeface="Verdana"/>
              </a:rPr>
              <a:t>ε =</a:t>
            </a:r>
            <a:r>
              <a:rPr lang="en-US" sz="1400">
                <a:solidFill>
                  <a:schemeClr val="dk1"/>
                </a:solidFill>
                <a:latin typeface="Verdana"/>
                <a:ea typeface="Verdana"/>
                <a:cs typeface="Verdana"/>
                <a:sym typeface="Verdana"/>
              </a:rPr>
              <a:t>{A}</a:t>
            </a:r>
            <a:endParaRPr/>
          </a:p>
          <a:p>
            <a:pPr indent="0" lvl="0" marL="0" marR="0" rtl="0" algn="l">
              <a:spcBef>
                <a:spcPts val="0"/>
              </a:spcBef>
              <a:spcAft>
                <a:spcPts val="0"/>
              </a:spcAft>
              <a:buNone/>
            </a:pPr>
            <a:r>
              <a:rPr lang="en-US" sz="1400">
                <a:solidFill>
                  <a:schemeClr val="dk1"/>
                </a:solidFill>
                <a:latin typeface="Verdana"/>
                <a:ea typeface="Verdana"/>
                <a:cs typeface="Verdana"/>
                <a:sym typeface="Verdana"/>
              </a:rPr>
              <a:t>A.∅</a:t>
            </a:r>
            <a:r>
              <a:rPr b="1" lang="en-US" sz="1400">
                <a:solidFill>
                  <a:schemeClr val="dk1"/>
                </a:solidFill>
                <a:latin typeface="Verdana"/>
                <a:ea typeface="Verdana"/>
                <a:cs typeface="Verdana"/>
                <a:sym typeface="Verdana"/>
              </a:rPr>
              <a:t> =</a:t>
            </a:r>
            <a:r>
              <a:rPr lang="en-US" sz="1400">
                <a:solidFill>
                  <a:schemeClr val="dk1"/>
                </a:solidFill>
                <a:latin typeface="Verdana"/>
                <a:ea typeface="Verdana"/>
                <a:cs typeface="Verdana"/>
                <a:sym typeface="Verdana"/>
              </a:rPr>
              <a:t>{ }</a:t>
            </a:r>
            <a:endParaRPr sz="1400">
              <a:solidFill>
                <a:schemeClr val="dk1"/>
              </a:solidFill>
              <a:latin typeface="Verdana"/>
              <a:ea typeface="Verdana"/>
              <a:cs typeface="Verdana"/>
              <a:sym typeface="Verdana"/>
            </a:endParaRPr>
          </a:p>
        </p:txBody>
      </p:sp>
      <p:sp>
        <p:nvSpPr>
          <p:cNvPr id="1409" name="Google Shape;1409;p87"/>
          <p:cNvSpPr txBox="1"/>
          <p:nvPr/>
        </p:nvSpPr>
        <p:spPr>
          <a:xfrm>
            <a:off x="33300" y="2282282"/>
            <a:ext cx="39272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13</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13</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11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11</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13</a:t>
            </a:r>
            <a:endParaRPr sz="2400">
              <a:solidFill>
                <a:schemeClr val="dk1"/>
              </a:solidFill>
              <a:latin typeface="Verdana"/>
              <a:ea typeface="Verdana"/>
              <a:cs typeface="Verdana"/>
              <a:sym typeface="Verdana"/>
            </a:endParaRPr>
          </a:p>
        </p:txBody>
      </p:sp>
      <p:sp>
        <p:nvSpPr>
          <p:cNvPr id="1410" name="Google Shape;1410;p87"/>
          <p:cNvSpPr txBox="1"/>
          <p:nvPr/>
        </p:nvSpPr>
        <p:spPr>
          <a:xfrm>
            <a:off x="5251044" y="2320753"/>
            <a:ext cx="394249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33</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33</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31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11</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13</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Verdana"/>
              <a:ea typeface="Verdana"/>
              <a:cs typeface="Verdana"/>
              <a:sym typeface="Verdana"/>
            </a:endParaRPr>
          </a:p>
        </p:txBody>
      </p:sp>
      <p:sp>
        <p:nvSpPr>
          <p:cNvPr id="1411" name="Google Shape;1411;p87"/>
          <p:cNvSpPr txBox="1"/>
          <p:nvPr/>
        </p:nvSpPr>
        <p:spPr>
          <a:xfrm>
            <a:off x="174706" y="1860193"/>
            <a:ext cx="33074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R</a:t>
            </a:r>
            <a:r>
              <a:rPr baseline="30000" lang="en-US" sz="2000">
                <a:solidFill>
                  <a:srgbClr val="C00000"/>
                </a:solidFill>
                <a:latin typeface="Times New Roman"/>
                <a:ea typeface="Times New Roman"/>
                <a:cs typeface="Times New Roman"/>
                <a:sym typeface="Times New Roman"/>
              </a:rPr>
              <a:t>2</a:t>
            </a:r>
            <a:r>
              <a:rPr baseline="-25000" lang="en-US" sz="2000">
                <a:solidFill>
                  <a:srgbClr val="0000FF"/>
                </a:solidFill>
                <a:latin typeface="Times New Roman"/>
                <a:ea typeface="Times New Roman"/>
                <a:cs typeface="Times New Roman"/>
                <a:sym typeface="Times New Roman"/>
              </a:rPr>
              <a:t>13</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R</a:t>
            </a:r>
            <a:r>
              <a:rPr baseline="30000" lang="en-US" sz="2000">
                <a:solidFill>
                  <a:srgbClr val="C00000"/>
                </a:solidFill>
                <a:latin typeface="Times New Roman"/>
                <a:ea typeface="Times New Roman"/>
                <a:cs typeface="Times New Roman"/>
                <a:sym typeface="Times New Roman"/>
              </a:rPr>
              <a:t>1</a:t>
            </a:r>
            <a:r>
              <a:rPr baseline="-25000" lang="en-US" sz="2000">
                <a:solidFill>
                  <a:srgbClr val="0000FF"/>
                </a:solidFill>
                <a:latin typeface="Times New Roman"/>
                <a:ea typeface="Times New Roman"/>
                <a:cs typeface="Times New Roman"/>
                <a:sym typeface="Times New Roman"/>
              </a:rPr>
              <a:t>13</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+R</a:t>
            </a:r>
            <a:r>
              <a:rPr baseline="30000" lang="en-US" sz="2000">
                <a:solidFill>
                  <a:srgbClr val="C00000"/>
                </a:solidFill>
                <a:latin typeface="Times New Roman"/>
                <a:ea typeface="Times New Roman"/>
                <a:cs typeface="Times New Roman"/>
                <a:sym typeface="Times New Roman"/>
              </a:rPr>
              <a:t>1</a:t>
            </a:r>
            <a:r>
              <a:rPr baseline="-25000" lang="en-US" sz="2000">
                <a:solidFill>
                  <a:srgbClr val="0000FF"/>
                </a:solidFill>
                <a:latin typeface="Times New Roman"/>
                <a:ea typeface="Times New Roman"/>
                <a:cs typeface="Times New Roman"/>
                <a:sym typeface="Times New Roman"/>
              </a:rPr>
              <a:t>12 </a:t>
            </a:r>
            <a:r>
              <a:rPr b="1" baseline="30000" lang="en-US" sz="24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(R</a:t>
            </a:r>
            <a:r>
              <a:rPr baseline="30000" lang="en-US" sz="2000">
                <a:solidFill>
                  <a:srgbClr val="C00000"/>
                </a:solidFill>
                <a:latin typeface="Times New Roman"/>
                <a:ea typeface="Times New Roman"/>
                <a:cs typeface="Times New Roman"/>
                <a:sym typeface="Times New Roman"/>
              </a:rPr>
              <a:t>1</a:t>
            </a:r>
            <a:r>
              <a:rPr baseline="-25000" lang="en-US" sz="2000">
                <a:solidFill>
                  <a:srgbClr val="0000FF"/>
                </a:solidFill>
                <a:latin typeface="Times New Roman"/>
                <a:ea typeface="Times New Roman"/>
                <a:cs typeface="Times New Roman"/>
                <a:sym typeface="Times New Roman"/>
              </a:rPr>
              <a:t>22</a:t>
            </a:r>
            <a:r>
              <a:rPr lang="en-US" sz="2000">
                <a:solidFill>
                  <a:schemeClr val="dk1"/>
                </a:solidFill>
                <a:latin typeface="Times New Roman"/>
                <a:ea typeface="Times New Roman"/>
                <a:cs typeface="Times New Roman"/>
                <a:sym typeface="Times New Roman"/>
              </a:rPr>
              <a:t>)</a:t>
            </a:r>
            <a:r>
              <a:rPr baseline="30000" lang="en-US" sz="20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a:t>
            </a:r>
            <a:r>
              <a:rPr b="1" baseline="30000" lang="en-US" sz="2000">
                <a:solidFill>
                  <a:schemeClr val="dk1"/>
                </a:solidFill>
                <a:latin typeface="Times New Roman"/>
                <a:ea typeface="Times New Roman"/>
                <a:cs typeface="Times New Roman"/>
                <a:sym typeface="Times New Roman"/>
              </a:rPr>
              <a:t>.</a:t>
            </a:r>
            <a:r>
              <a:rPr baseline="-25000" lang="en-US" sz="2000">
                <a:solidFill>
                  <a:srgbClr val="0000FF"/>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R</a:t>
            </a:r>
            <a:r>
              <a:rPr baseline="30000" lang="en-US" sz="2000">
                <a:solidFill>
                  <a:srgbClr val="C00000"/>
                </a:solidFill>
                <a:latin typeface="Times New Roman"/>
                <a:ea typeface="Times New Roman"/>
                <a:cs typeface="Times New Roman"/>
                <a:sym typeface="Times New Roman"/>
              </a:rPr>
              <a:t>1</a:t>
            </a:r>
            <a:r>
              <a:rPr baseline="-25000" lang="en-US" sz="2000">
                <a:solidFill>
                  <a:srgbClr val="0000FF"/>
                </a:solidFill>
                <a:latin typeface="Times New Roman"/>
                <a:ea typeface="Times New Roman"/>
                <a:cs typeface="Times New Roman"/>
                <a:sym typeface="Times New Roman"/>
              </a:rPr>
              <a:t>23</a:t>
            </a:r>
            <a:endParaRPr sz="2000">
              <a:solidFill>
                <a:schemeClr val="dk1"/>
              </a:solidFill>
              <a:latin typeface="Verdana"/>
              <a:ea typeface="Verdana"/>
              <a:cs typeface="Verdana"/>
              <a:sym typeface="Verdana"/>
            </a:endParaRPr>
          </a:p>
        </p:txBody>
      </p:sp>
      <p:sp>
        <p:nvSpPr>
          <p:cNvPr id="1412" name="Google Shape;1412;p87"/>
          <p:cNvSpPr txBox="1"/>
          <p:nvPr/>
        </p:nvSpPr>
        <p:spPr>
          <a:xfrm>
            <a:off x="4430119" y="1887023"/>
            <a:ext cx="332014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R</a:t>
            </a:r>
            <a:r>
              <a:rPr baseline="30000" lang="en-US" sz="2000">
                <a:solidFill>
                  <a:srgbClr val="C00000"/>
                </a:solidFill>
                <a:latin typeface="Times New Roman"/>
                <a:ea typeface="Times New Roman"/>
                <a:cs typeface="Times New Roman"/>
                <a:sym typeface="Times New Roman"/>
              </a:rPr>
              <a:t>2</a:t>
            </a:r>
            <a:r>
              <a:rPr baseline="-25000" lang="en-US" sz="2000">
                <a:solidFill>
                  <a:srgbClr val="0000FF"/>
                </a:solidFill>
                <a:latin typeface="Times New Roman"/>
                <a:ea typeface="Times New Roman"/>
                <a:cs typeface="Times New Roman"/>
                <a:sym typeface="Times New Roman"/>
              </a:rPr>
              <a:t>33</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R</a:t>
            </a:r>
            <a:r>
              <a:rPr baseline="30000" lang="en-US" sz="2000">
                <a:solidFill>
                  <a:srgbClr val="C00000"/>
                </a:solidFill>
                <a:latin typeface="Times New Roman"/>
                <a:ea typeface="Times New Roman"/>
                <a:cs typeface="Times New Roman"/>
                <a:sym typeface="Times New Roman"/>
              </a:rPr>
              <a:t>1</a:t>
            </a:r>
            <a:r>
              <a:rPr baseline="-25000" lang="en-US" sz="2000">
                <a:solidFill>
                  <a:srgbClr val="0000FF"/>
                </a:solidFill>
                <a:latin typeface="Times New Roman"/>
                <a:ea typeface="Times New Roman"/>
                <a:cs typeface="Times New Roman"/>
                <a:sym typeface="Times New Roman"/>
              </a:rPr>
              <a:t>33</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+R</a:t>
            </a:r>
            <a:r>
              <a:rPr baseline="30000" lang="en-US" sz="2000">
                <a:solidFill>
                  <a:srgbClr val="C00000"/>
                </a:solidFill>
                <a:latin typeface="Times New Roman"/>
                <a:ea typeface="Times New Roman"/>
                <a:cs typeface="Times New Roman"/>
                <a:sym typeface="Times New Roman"/>
              </a:rPr>
              <a:t>1</a:t>
            </a:r>
            <a:r>
              <a:rPr baseline="-25000" lang="en-US" sz="2000">
                <a:solidFill>
                  <a:srgbClr val="0000FF"/>
                </a:solidFill>
                <a:latin typeface="Times New Roman"/>
                <a:ea typeface="Times New Roman"/>
                <a:cs typeface="Times New Roman"/>
                <a:sym typeface="Times New Roman"/>
              </a:rPr>
              <a:t>32 </a:t>
            </a:r>
            <a:r>
              <a:rPr b="1" baseline="30000" lang="en-US" sz="24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(R</a:t>
            </a:r>
            <a:r>
              <a:rPr baseline="30000" lang="en-US" sz="2000">
                <a:solidFill>
                  <a:srgbClr val="C00000"/>
                </a:solidFill>
                <a:latin typeface="Times New Roman"/>
                <a:ea typeface="Times New Roman"/>
                <a:cs typeface="Times New Roman"/>
                <a:sym typeface="Times New Roman"/>
              </a:rPr>
              <a:t>1</a:t>
            </a:r>
            <a:r>
              <a:rPr baseline="-25000" lang="en-US" sz="2000">
                <a:solidFill>
                  <a:srgbClr val="0000FF"/>
                </a:solidFill>
                <a:latin typeface="Times New Roman"/>
                <a:ea typeface="Times New Roman"/>
                <a:cs typeface="Times New Roman"/>
                <a:sym typeface="Times New Roman"/>
              </a:rPr>
              <a:t>22</a:t>
            </a:r>
            <a:r>
              <a:rPr lang="en-US" sz="2000">
                <a:solidFill>
                  <a:schemeClr val="dk1"/>
                </a:solidFill>
                <a:latin typeface="Times New Roman"/>
                <a:ea typeface="Times New Roman"/>
                <a:cs typeface="Times New Roman"/>
                <a:sym typeface="Times New Roman"/>
              </a:rPr>
              <a:t>)</a:t>
            </a:r>
            <a:r>
              <a:rPr baseline="30000" lang="en-US" sz="20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a:t>
            </a:r>
            <a:r>
              <a:rPr b="1" baseline="30000" lang="en-US" sz="2000">
                <a:solidFill>
                  <a:schemeClr val="dk1"/>
                </a:solidFill>
                <a:latin typeface="Times New Roman"/>
                <a:ea typeface="Times New Roman"/>
                <a:cs typeface="Times New Roman"/>
                <a:sym typeface="Times New Roman"/>
              </a:rPr>
              <a:t>.</a:t>
            </a:r>
            <a:r>
              <a:rPr baseline="-25000" lang="en-US" sz="2000">
                <a:solidFill>
                  <a:srgbClr val="0000FF"/>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R</a:t>
            </a:r>
            <a:r>
              <a:rPr baseline="30000" lang="en-US" sz="2000">
                <a:solidFill>
                  <a:srgbClr val="C00000"/>
                </a:solidFill>
                <a:latin typeface="Times New Roman"/>
                <a:ea typeface="Times New Roman"/>
                <a:cs typeface="Times New Roman"/>
                <a:sym typeface="Times New Roman"/>
              </a:rPr>
              <a:t>1</a:t>
            </a:r>
            <a:r>
              <a:rPr baseline="-25000" lang="en-US" sz="2000">
                <a:solidFill>
                  <a:srgbClr val="0000FF"/>
                </a:solidFill>
                <a:latin typeface="Times New Roman"/>
                <a:ea typeface="Times New Roman"/>
                <a:cs typeface="Times New Roman"/>
                <a:sym typeface="Times New Roman"/>
              </a:rPr>
              <a:t>23</a:t>
            </a:r>
            <a:endParaRPr sz="2400">
              <a:solidFill>
                <a:schemeClr val="dk1"/>
              </a:solidFill>
              <a:latin typeface="Verdana"/>
              <a:ea typeface="Verdana"/>
              <a:cs typeface="Verdana"/>
              <a:sym typeface="Verdan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8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br>
              <a:rPr lang="en-US" sz="2400"/>
            </a:br>
            <a:br>
              <a:rPr lang="en-US" sz="2400"/>
            </a:br>
            <a:r>
              <a:rPr lang="en-US" sz="2400"/>
              <a:t>Rough Slide:Convert following Finite Automata to Regular Expression using Kleene’s theorem</a:t>
            </a:r>
            <a:endParaRPr sz="2400"/>
          </a:p>
        </p:txBody>
      </p:sp>
      <p:sp>
        <p:nvSpPr>
          <p:cNvPr id="1418" name="Google Shape;1418;p8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419" name="Google Shape;1419;p8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420" name="Google Shape;1420;p8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421" name="Google Shape;1421;p88"/>
          <p:cNvGrpSpPr/>
          <p:nvPr/>
        </p:nvGrpSpPr>
        <p:grpSpPr>
          <a:xfrm>
            <a:off x="-17970" y="892819"/>
            <a:ext cx="4491656" cy="1135164"/>
            <a:chOff x="340919" y="1175821"/>
            <a:chExt cx="4083323" cy="1362197"/>
          </a:xfrm>
        </p:grpSpPr>
        <p:sp>
          <p:nvSpPr>
            <p:cNvPr id="1422" name="Google Shape;1422;p88"/>
            <p:cNvSpPr/>
            <p:nvPr/>
          </p:nvSpPr>
          <p:spPr>
            <a:xfrm>
              <a:off x="19014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423" name="Google Shape;1423;p88"/>
            <p:cNvSpPr/>
            <p:nvPr/>
          </p:nvSpPr>
          <p:spPr>
            <a:xfrm>
              <a:off x="37302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424" name="Google Shape;1424;p88"/>
            <p:cNvCxnSpPr/>
            <p:nvPr/>
          </p:nvCxnSpPr>
          <p:spPr>
            <a:xfrm>
              <a:off x="1183882" y="1939410"/>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1425" name="Google Shape;1425;p88"/>
            <p:cNvSpPr/>
            <p:nvPr/>
          </p:nvSpPr>
          <p:spPr>
            <a:xfrm>
              <a:off x="19776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426" name="Google Shape;1426;p88"/>
            <p:cNvSpPr/>
            <p:nvPr/>
          </p:nvSpPr>
          <p:spPr>
            <a:xfrm>
              <a:off x="38064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a:t>
              </a:r>
              <a:endParaRPr baseline="-25000" sz="1800">
                <a:solidFill>
                  <a:schemeClr val="dk1"/>
                </a:solidFill>
                <a:latin typeface="Garamond"/>
                <a:ea typeface="Garamond"/>
                <a:cs typeface="Garamond"/>
                <a:sym typeface="Garamond"/>
              </a:endParaRPr>
            </a:p>
          </p:txBody>
        </p:sp>
        <p:sp>
          <p:nvSpPr>
            <p:cNvPr id="1427" name="Google Shape;1427;p88"/>
            <p:cNvSpPr/>
            <p:nvPr/>
          </p:nvSpPr>
          <p:spPr>
            <a:xfrm>
              <a:off x="3806431" y="1733034"/>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428" name="Google Shape;1428;p88"/>
            <p:cNvCxnSpPr/>
            <p:nvPr/>
          </p:nvCxnSpPr>
          <p:spPr>
            <a:xfrm>
              <a:off x="2434831" y="1961634"/>
              <a:ext cx="1295400" cy="0"/>
            </a:xfrm>
            <a:prstGeom prst="straightConnector1">
              <a:avLst/>
            </a:prstGeom>
            <a:noFill/>
            <a:ln cap="flat" cmpd="sng" w="9525">
              <a:solidFill>
                <a:schemeClr val="dk1"/>
              </a:solidFill>
              <a:prstDash val="solid"/>
              <a:round/>
              <a:headEnd len="med" w="med" type="none"/>
              <a:tailEnd len="med" w="med" type="triangle"/>
            </a:ln>
          </p:spPr>
        </p:cxnSp>
        <p:sp>
          <p:nvSpPr>
            <p:cNvPr id="1429" name="Google Shape;1429;p88"/>
            <p:cNvSpPr txBox="1"/>
            <p:nvPr/>
          </p:nvSpPr>
          <p:spPr>
            <a:xfrm>
              <a:off x="2815831" y="1664772"/>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1430" name="Google Shape;1430;p88"/>
            <p:cNvSpPr/>
            <p:nvPr/>
          </p:nvSpPr>
          <p:spPr>
            <a:xfrm>
              <a:off x="650481" y="166477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431" name="Google Shape;1431;p88"/>
            <p:cNvCxnSpPr/>
            <p:nvPr/>
          </p:nvCxnSpPr>
          <p:spPr>
            <a:xfrm>
              <a:off x="340919" y="1969572"/>
              <a:ext cx="309562" cy="0"/>
            </a:xfrm>
            <a:prstGeom prst="straightConnector1">
              <a:avLst/>
            </a:prstGeom>
            <a:noFill/>
            <a:ln cap="flat" cmpd="sng" w="9525">
              <a:solidFill>
                <a:schemeClr val="dk1"/>
              </a:solidFill>
              <a:prstDash val="solid"/>
              <a:round/>
              <a:headEnd len="med" w="med" type="none"/>
              <a:tailEnd len="med" w="med" type="triangle"/>
            </a:ln>
          </p:spPr>
        </p:cxnSp>
        <p:sp>
          <p:nvSpPr>
            <p:cNvPr id="1432" name="Google Shape;1432;p88"/>
            <p:cNvSpPr/>
            <p:nvPr/>
          </p:nvSpPr>
          <p:spPr>
            <a:xfrm>
              <a:off x="728268" y="170922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sz="1800">
                <a:solidFill>
                  <a:schemeClr val="dk1"/>
                </a:solidFill>
                <a:latin typeface="Garamond"/>
                <a:ea typeface="Garamond"/>
                <a:cs typeface="Garamond"/>
                <a:sym typeface="Garamond"/>
              </a:endParaRPr>
            </a:p>
          </p:txBody>
        </p:sp>
        <p:sp>
          <p:nvSpPr>
            <p:cNvPr id="1433" name="Google Shape;1433;p88"/>
            <p:cNvSpPr txBox="1"/>
            <p:nvPr/>
          </p:nvSpPr>
          <p:spPr>
            <a:xfrm>
              <a:off x="1364094" y="1586924"/>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sz="2000">
                <a:solidFill>
                  <a:schemeClr val="dk1"/>
                </a:solidFill>
                <a:latin typeface="Garamond"/>
                <a:ea typeface="Garamond"/>
                <a:cs typeface="Garamond"/>
                <a:sym typeface="Garamond"/>
              </a:endParaRPr>
            </a:p>
          </p:txBody>
        </p:sp>
        <p:sp>
          <p:nvSpPr>
            <p:cNvPr id="1434" name="Google Shape;1434;p88"/>
            <p:cNvSpPr/>
            <p:nvPr/>
          </p:nvSpPr>
          <p:spPr>
            <a:xfrm>
              <a:off x="585645" y="1239321"/>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435" name="Google Shape;1435;p88"/>
            <p:cNvSpPr txBox="1"/>
            <p:nvPr/>
          </p:nvSpPr>
          <p:spPr>
            <a:xfrm>
              <a:off x="4157269" y="121130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436" name="Google Shape;1436;p88"/>
            <p:cNvSpPr/>
            <p:nvPr/>
          </p:nvSpPr>
          <p:spPr>
            <a:xfrm>
              <a:off x="3679431" y="1219200"/>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437" name="Google Shape;1437;p88"/>
            <p:cNvSpPr txBox="1"/>
            <p:nvPr/>
          </p:nvSpPr>
          <p:spPr>
            <a:xfrm>
              <a:off x="1069402" y="117582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cxnSp>
          <p:nvCxnSpPr>
            <p:cNvPr id="1438" name="Google Shape;1438;p88"/>
            <p:cNvCxnSpPr>
              <a:stCxn id="1423" idx="3"/>
            </p:cNvCxnSpPr>
            <p:nvPr/>
          </p:nvCxnSpPr>
          <p:spPr>
            <a:xfrm rot="10800000">
              <a:off x="2434946" y="2075819"/>
              <a:ext cx="1373400" cy="36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439" name="Google Shape;1439;p88"/>
            <p:cNvSpPr txBox="1"/>
            <p:nvPr/>
          </p:nvSpPr>
          <p:spPr>
            <a:xfrm>
              <a:off x="2777639" y="2057886"/>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grpSp>
      <p:sp>
        <p:nvSpPr>
          <p:cNvPr id="1440" name="Google Shape;1440;p88"/>
          <p:cNvSpPr txBox="1"/>
          <p:nvPr/>
        </p:nvSpPr>
        <p:spPr>
          <a:xfrm>
            <a:off x="4686117" y="822121"/>
            <a:ext cx="496963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a:t>
            </a:r>
            <a:r>
              <a:rPr baseline="-25000" lang="en-US" sz="2400">
                <a:solidFill>
                  <a:srgbClr val="0000FF"/>
                </a:solidFill>
                <a:latin typeface="Times New Roman"/>
                <a:ea typeface="Times New Roman"/>
                <a:cs typeface="Times New Roman"/>
                <a:sym typeface="Times New Roman"/>
              </a:rPr>
              <a:t>ij</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ij</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ik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kk</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kj</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Verdana"/>
              <a:ea typeface="Verdana"/>
              <a:cs typeface="Verdana"/>
              <a:sym typeface="Verdana"/>
            </a:endParaRPr>
          </a:p>
        </p:txBody>
      </p:sp>
      <p:sp>
        <p:nvSpPr>
          <p:cNvPr id="1441" name="Google Shape;1441;p88"/>
          <p:cNvSpPr txBox="1"/>
          <p:nvPr/>
        </p:nvSpPr>
        <p:spPr>
          <a:xfrm>
            <a:off x="152290" y="2026908"/>
            <a:ext cx="3942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23</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23</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21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11</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13</a:t>
            </a:r>
            <a:endParaRPr sz="2400">
              <a:solidFill>
                <a:schemeClr val="dk1"/>
              </a:solidFill>
              <a:latin typeface="Verdana"/>
              <a:ea typeface="Verdana"/>
              <a:cs typeface="Verdana"/>
              <a:sym typeface="Verdana"/>
            </a:endParaRPr>
          </a:p>
        </p:txBody>
      </p:sp>
      <p:sp>
        <p:nvSpPr>
          <p:cNvPr id="1442" name="Google Shape;1442;p88"/>
          <p:cNvSpPr txBox="1"/>
          <p:nvPr/>
        </p:nvSpPr>
        <p:spPr>
          <a:xfrm>
            <a:off x="8224110" y="1244642"/>
            <a:ext cx="167706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ε =</a:t>
            </a:r>
            <a:r>
              <a:rPr lang="en-US" sz="1800">
                <a:solidFill>
                  <a:schemeClr val="dk1"/>
                </a:solidFill>
                <a:latin typeface="Verdana"/>
                <a:ea typeface="Verdana"/>
                <a:cs typeface="Verdana"/>
                <a:sym typeface="Verdana"/>
              </a:rPr>
              <a:t>{ε, A}</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 =</a:t>
            </a:r>
            <a:r>
              <a:rPr lang="en-US" sz="1800">
                <a:solidFill>
                  <a:schemeClr val="dk1"/>
                </a:solidFill>
                <a:latin typeface="Verdana"/>
                <a:ea typeface="Verdana"/>
                <a:cs typeface="Verdana"/>
                <a:sym typeface="Verdana"/>
              </a:rPr>
              <a:t>{A}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ε =</a:t>
            </a:r>
            <a:r>
              <a:rPr lang="en-US" sz="1800">
                <a:solidFill>
                  <a:schemeClr val="dk1"/>
                </a:solidFill>
                <a:latin typeface="Verdana"/>
                <a:ea typeface="Verdana"/>
                <a:cs typeface="Verdana"/>
                <a:sym typeface="Verdana"/>
              </a:rPr>
              <a:t>{A}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 =</a:t>
            </a:r>
            <a:r>
              <a:rPr lang="en-US" sz="1800">
                <a:solidFill>
                  <a:schemeClr val="dk1"/>
                </a:solidFill>
                <a:latin typeface="Verdana"/>
                <a:ea typeface="Verdana"/>
                <a:cs typeface="Verdana"/>
                <a:sym typeface="Verdana"/>
              </a:rPr>
              <a:t>{ }</a:t>
            </a:r>
            <a:endParaRPr sz="1800">
              <a:solidFill>
                <a:schemeClr val="dk1"/>
              </a:solidFill>
              <a:latin typeface="Verdana"/>
              <a:ea typeface="Verdana"/>
              <a:cs typeface="Verdana"/>
              <a:sym typeface="Verdan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8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br>
              <a:rPr lang="en-US" sz="2400"/>
            </a:br>
            <a:br>
              <a:rPr lang="en-US" sz="2400"/>
            </a:br>
            <a:r>
              <a:rPr lang="en-US" sz="2400"/>
              <a:t>Rough Slide:Convert following Finite Automata to Regular Expression using Kleene’s theorem</a:t>
            </a:r>
            <a:endParaRPr sz="2400"/>
          </a:p>
        </p:txBody>
      </p:sp>
      <p:sp>
        <p:nvSpPr>
          <p:cNvPr id="1448" name="Google Shape;1448;p8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449" name="Google Shape;1449;p8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450" name="Google Shape;1450;p8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451" name="Google Shape;1451;p89"/>
          <p:cNvGrpSpPr/>
          <p:nvPr/>
        </p:nvGrpSpPr>
        <p:grpSpPr>
          <a:xfrm>
            <a:off x="-17970" y="892819"/>
            <a:ext cx="4491656" cy="1135164"/>
            <a:chOff x="340919" y="1175821"/>
            <a:chExt cx="4083323" cy="1362197"/>
          </a:xfrm>
        </p:grpSpPr>
        <p:sp>
          <p:nvSpPr>
            <p:cNvPr id="1452" name="Google Shape;1452;p89"/>
            <p:cNvSpPr/>
            <p:nvPr/>
          </p:nvSpPr>
          <p:spPr>
            <a:xfrm>
              <a:off x="19014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453" name="Google Shape;1453;p89"/>
            <p:cNvSpPr/>
            <p:nvPr/>
          </p:nvSpPr>
          <p:spPr>
            <a:xfrm>
              <a:off x="3730231" y="1656834"/>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454" name="Google Shape;1454;p89"/>
            <p:cNvCxnSpPr/>
            <p:nvPr/>
          </p:nvCxnSpPr>
          <p:spPr>
            <a:xfrm>
              <a:off x="1183882" y="1939410"/>
              <a:ext cx="704850" cy="22224"/>
            </a:xfrm>
            <a:prstGeom prst="straightConnector1">
              <a:avLst/>
            </a:prstGeom>
            <a:noFill/>
            <a:ln cap="flat" cmpd="sng" w="9525">
              <a:solidFill>
                <a:schemeClr val="dk1"/>
              </a:solidFill>
              <a:prstDash val="solid"/>
              <a:round/>
              <a:headEnd len="med" w="med" type="none"/>
              <a:tailEnd len="med" w="med" type="triangle"/>
            </a:ln>
          </p:spPr>
        </p:cxnSp>
        <p:sp>
          <p:nvSpPr>
            <p:cNvPr id="1455" name="Google Shape;1455;p89"/>
            <p:cNvSpPr/>
            <p:nvPr/>
          </p:nvSpPr>
          <p:spPr>
            <a:xfrm>
              <a:off x="19776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456" name="Google Shape;1456;p89"/>
            <p:cNvSpPr/>
            <p:nvPr/>
          </p:nvSpPr>
          <p:spPr>
            <a:xfrm>
              <a:off x="3806431" y="1691759"/>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3</a:t>
              </a:r>
              <a:endParaRPr baseline="-25000" sz="1800">
                <a:solidFill>
                  <a:schemeClr val="dk1"/>
                </a:solidFill>
                <a:latin typeface="Garamond"/>
                <a:ea typeface="Garamond"/>
                <a:cs typeface="Garamond"/>
                <a:sym typeface="Garamond"/>
              </a:endParaRPr>
            </a:p>
          </p:txBody>
        </p:sp>
        <p:sp>
          <p:nvSpPr>
            <p:cNvPr id="1457" name="Google Shape;1457;p89"/>
            <p:cNvSpPr/>
            <p:nvPr/>
          </p:nvSpPr>
          <p:spPr>
            <a:xfrm>
              <a:off x="3806431" y="1733034"/>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458" name="Google Shape;1458;p89"/>
            <p:cNvCxnSpPr/>
            <p:nvPr/>
          </p:nvCxnSpPr>
          <p:spPr>
            <a:xfrm>
              <a:off x="2434831" y="1961634"/>
              <a:ext cx="1295400" cy="0"/>
            </a:xfrm>
            <a:prstGeom prst="straightConnector1">
              <a:avLst/>
            </a:prstGeom>
            <a:noFill/>
            <a:ln cap="flat" cmpd="sng" w="9525">
              <a:solidFill>
                <a:schemeClr val="dk1"/>
              </a:solidFill>
              <a:prstDash val="solid"/>
              <a:round/>
              <a:headEnd len="med" w="med" type="none"/>
              <a:tailEnd len="med" w="med" type="triangle"/>
            </a:ln>
          </p:spPr>
        </p:cxnSp>
        <p:sp>
          <p:nvSpPr>
            <p:cNvPr id="1459" name="Google Shape;1459;p89"/>
            <p:cNvSpPr txBox="1"/>
            <p:nvPr/>
          </p:nvSpPr>
          <p:spPr>
            <a:xfrm>
              <a:off x="2815831" y="1664772"/>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sp>
          <p:nvSpPr>
            <p:cNvPr id="1460" name="Google Shape;1460;p89"/>
            <p:cNvSpPr/>
            <p:nvPr/>
          </p:nvSpPr>
          <p:spPr>
            <a:xfrm>
              <a:off x="650481" y="1664772"/>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461" name="Google Shape;1461;p89"/>
            <p:cNvCxnSpPr/>
            <p:nvPr/>
          </p:nvCxnSpPr>
          <p:spPr>
            <a:xfrm>
              <a:off x="340919" y="1969572"/>
              <a:ext cx="309562" cy="0"/>
            </a:xfrm>
            <a:prstGeom prst="straightConnector1">
              <a:avLst/>
            </a:prstGeom>
            <a:noFill/>
            <a:ln cap="flat" cmpd="sng" w="9525">
              <a:solidFill>
                <a:schemeClr val="dk1"/>
              </a:solidFill>
              <a:prstDash val="solid"/>
              <a:round/>
              <a:headEnd len="med" w="med" type="none"/>
              <a:tailEnd len="med" w="med" type="triangle"/>
            </a:ln>
          </p:spPr>
        </p:cxnSp>
        <p:sp>
          <p:nvSpPr>
            <p:cNvPr id="1462" name="Google Shape;1462;p89"/>
            <p:cNvSpPr/>
            <p:nvPr/>
          </p:nvSpPr>
          <p:spPr>
            <a:xfrm>
              <a:off x="728268" y="170922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sz="1800">
                <a:solidFill>
                  <a:schemeClr val="dk1"/>
                </a:solidFill>
                <a:latin typeface="Garamond"/>
                <a:ea typeface="Garamond"/>
                <a:cs typeface="Garamond"/>
                <a:sym typeface="Garamond"/>
              </a:endParaRPr>
            </a:p>
          </p:txBody>
        </p:sp>
        <p:sp>
          <p:nvSpPr>
            <p:cNvPr id="1463" name="Google Shape;1463;p89"/>
            <p:cNvSpPr txBox="1"/>
            <p:nvPr/>
          </p:nvSpPr>
          <p:spPr>
            <a:xfrm>
              <a:off x="1364094" y="1586924"/>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0</a:t>
              </a:r>
              <a:endParaRPr sz="2000">
                <a:solidFill>
                  <a:schemeClr val="dk1"/>
                </a:solidFill>
                <a:latin typeface="Garamond"/>
                <a:ea typeface="Garamond"/>
                <a:cs typeface="Garamond"/>
                <a:sym typeface="Garamond"/>
              </a:endParaRPr>
            </a:p>
          </p:txBody>
        </p:sp>
        <p:sp>
          <p:nvSpPr>
            <p:cNvPr id="1464" name="Google Shape;1464;p89"/>
            <p:cNvSpPr/>
            <p:nvPr/>
          </p:nvSpPr>
          <p:spPr>
            <a:xfrm>
              <a:off x="585645" y="1239321"/>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465" name="Google Shape;1465;p89"/>
            <p:cNvSpPr txBox="1"/>
            <p:nvPr/>
          </p:nvSpPr>
          <p:spPr>
            <a:xfrm>
              <a:off x="4157269" y="121130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0</a:t>
              </a:r>
              <a:endParaRPr sz="1800">
                <a:solidFill>
                  <a:schemeClr val="dk1"/>
                </a:solidFill>
                <a:latin typeface="Garamond"/>
                <a:ea typeface="Garamond"/>
                <a:cs typeface="Garamond"/>
                <a:sym typeface="Garamond"/>
              </a:endParaRPr>
            </a:p>
          </p:txBody>
        </p:sp>
        <p:sp>
          <p:nvSpPr>
            <p:cNvPr id="1466" name="Google Shape;1466;p89"/>
            <p:cNvSpPr/>
            <p:nvPr/>
          </p:nvSpPr>
          <p:spPr>
            <a:xfrm>
              <a:off x="3679431" y="1219200"/>
              <a:ext cx="508000" cy="469900"/>
            </a:xfrm>
            <a:custGeom>
              <a:rect b="b" l="l" r="r" t="t"/>
              <a:pathLst>
                <a:path extrusionOk="0" h="296" w="320">
                  <a:moveTo>
                    <a:pt x="112" y="296"/>
                  </a:moveTo>
                  <a:cubicBezTo>
                    <a:pt x="72" y="268"/>
                    <a:pt x="32" y="240"/>
                    <a:pt x="16" y="200"/>
                  </a:cubicBezTo>
                  <a:cubicBezTo>
                    <a:pt x="0" y="160"/>
                    <a:pt x="0" y="88"/>
                    <a:pt x="16" y="56"/>
                  </a:cubicBezTo>
                  <a:cubicBezTo>
                    <a:pt x="32" y="24"/>
                    <a:pt x="80" y="16"/>
                    <a:pt x="112" y="8"/>
                  </a:cubicBezTo>
                  <a:cubicBezTo>
                    <a:pt x="144" y="0"/>
                    <a:pt x="176" y="0"/>
                    <a:pt x="208" y="8"/>
                  </a:cubicBezTo>
                  <a:cubicBezTo>
                    <a:pt x="240" y="16"/>
                    <a:pt x="288" y="24"/>
                    <a:pt x="304" y="56"/>
                  </a:cubicBezTo>
                  <a:cubicBezTo>
                    <a:pt x="320" y="88"/>
                    <a:pt x="312" y="160"/>
                    <a:pt x="304" y="200"/>
                  </a:cubicBezTo>
                  <a:cubicBezTo>
                    <a:pt x="296" y="240"/>
                    <a:pt x="276" y="268"/>
                    <a:pt x="256" y="296"/>
                  </a:cubicBez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467" name="Google Shape;1467;p89"/>
            <p:cNvSpPr txBox="1"/>
            <p:nvPr/>
          </p:nvSpPr>
          <p:spPr>
            <a:xfrm>
              <a:off x="1069402" y="1175821"/>
              <a:ext cx="266973"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a:t>
              </a:r>
              <a:endParaRPr/>
            </a:p>
          </p:txBody>
        </p:sp>
        <p:cxnSp>
          <p:nvCxnSpPr>
            <p:cNvPr id="1468" name="Google Shape;1468;p89"/>
            <p:cNvCxnSpPr>
              <a:stCxn id="1453" idx="3"/>
            </p:cNvCxnSpPr>
            <p:nvPr/>
          </p:nvCxnSpPr>
          <p:spPr>
            <a:xfrm rot="10800000">
              <a:off x="2434946" y="2075819"/>
              <a:ext cx="1373400" cy="363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469" name="Google Shape;1469;p89"/>
            <p:cNvSpPr txBox="1"/>
            <p:nvPr/>
          </p:nvSpPr>
          <p:spPr>
            <a:xfrm>
              <a:off x="2777639" y="2057886"/>
              <a:ext cx="277175" cy="4801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1</a:t>
              </a:r>
              <a:endParaRPr sz="2000">
                <a:solidFill>
                  <a:schemeClr val="dk1"/>
                </a:solidFill>
                <a:latin typeface="Garamond"/>
                <a:ea typeface="Garamond"/>
                <a:cs typeface="Garamond"/>
                <a:sym typeface="Garamond"/>
              </a:endParaRPr>
            </a:p>
          </p:txBody>
        </p:sp>
      </p:grpSp>
      <p:sp>
        <p:nvSpPr>
          <p:cNvPr id="1470" name="Google Shape;1470;p89"/>
          <p:cNvSpPr txBox="1"/>
          <p:nvPr/>
        </p:nvSpPr>
        <p:spPr>
          <a:xfrm>
            <a:off x="4686117" y="822121"/>
            <a:ext cx="496963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a:t>
            </a:r>
            <a:r>
              <a:rPr baseline="-25000" lang="en-US" sz="2400">
                <a:solidFill>
                  <a:srgbClr val="0000FF"/>
                </a:solidFill>
                <a:latin typeface="Times New Roman"/>
                <a:ea typeface="Times New Roman"/>
                <a:cs typeface="Times New Roman"/>
                <a:sym typeface="Times New Roman"/>
              </a:rPr>
              <a:t>ij</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ij</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ik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kk</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(k-1)</a:t>
            </a:r>
            <a:r>
              <a:rPr baseline="-25000" lang="en-US" sz="2400">
                <a:solidFill>
                  <a:srgbClr val="0000FF"/>
                </a:solidFill>
                <a:latin typeface="Times New Roman"/>
                <a:ea typeface="Times New Roman"/>
                <a:cs typeface="Times New Roman"/>
                <a:sym typeface="Times New Roman"/>
              </a:rPr>
              <a:t>kj</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Verdana"/>
              <a:ea typeface="Verdana"/>
              <a:cs typeface="Verdana"/>
              <a:sym typeface="Verdana"/>
            </a:endParaRPr>
          </a:p>
        </p:txBody>
      </p:sp>
      <p:sp>
        <p:nvSpPr>
          <p:cNvPr id="1471" name="Google Shape;1471;p89"/>
          <p:cNvSpPr txBox="1"/>
          <p:nvPr/>
        </p:nvSpPr>
        <p:spPr>
          <a:xfrm>
            <a:off x="8224110" y="1244642"/>
            <a:ext cx="167706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ε =</a:t>
            </a:r>
            <a:r>
              <a:rPr lang="en-US" sz="1800">
                <a:solidFill>
                  <a:schemeClr val="dk1"/>
                </a:solidFill>
                <a:latin typeface="Verdana"/>
                <a:ea typeface="Verdana"/>
                <a:cs typeface="Verdana"/>
                <a:sym typeface="Verdana"/>
              </a:rPr>
              <a:t>{ε, A}</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 =</a:t>
            </a:r>
            <a:r>
              <a:rPr lang="en-US" sz="1800">
                <a:solidFill>
                  <a:schemeClr val="dk1"/>
                </a:solidFill>
                <a:latin typeface="Verdana"/>
                <a:ea typeface="Verdana"/>
                <a:cs typeface="Verdana"/>
                <a:sym typeface="Verdana"/>
              </a:rPr>
              <a:t>{A}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ε =</a:t>
            </a:r>
            <a:r>
              <a:rPr lang="en-US" sz="1800">
                <a:solidFill>
                  <a:schemeClr val="dk1"/>
                </a:solidFill>
                <a:latin typeface="Verdana"/>
                <a:ea typeface="Verdana"/>
                <a:cs typeface="Verdana"/>
                <a:sym typeface="Verdana"/>
              </a:rPr>
              <a:t>{A}</a:t>
            </a:r>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A.∅</a:t>
            </a:r>
            <a:r>
              <a:rPr b="1" lang="en-US" sz="1800">
                <a:solidFill>
                  <a:schemeClr val="dk1"/>
                </a:solidFill>
                <a:latin typeface="Verdana"/>
                <a:ea typeface="Verdana"/>
                <a:cs typeface="Verdana"/>
                <a:sym typeface="Verdana"/>
              </a:rPr>
              <a:t> =</a:t>
            </a:r>
            <a:r>
              <a:rPr lang="en-US" sz="1800">
                <a:solidFill>
                  <a:schemeClr val="dk1"/>
                </a:solidFill>
                <a:latin typeface="Verdana"/>
                <a:ea typeface="Verdana"/>
                <a:cs typeface="Verdana"/>
                <a:sym typeface="Verdana"/>
              </a:rPr>
              <a:t>{ }</a:t>
            </a:r>
            <a:endParaRPr sz="1800">
              <a:solidFill>
                <a:schemeClr val="dk1"/>
              </a:solidFill>
              <a:latin typeface="Verdana"/>
              <a:ea typeface="Verdana"/>
              <a:cs typeface="Verdana"/>
              <a:sym typeface="Verdana"/>
            </a:endParaRPr>
          </a:p>
        </p:txBody>
      </p:sp>
      <p:sp>
        <p:nvSpPr>
          <p:cNvPr id="1472" name="Google Shape;1472;p89"/>
          <p:cNvSpPr txBox="1"/>
          <p:nvPr/>
        </p:nvSpPr>
        <p:spPr>
          <a:xfrm>
            <a:off x="251230" y="1961300"/>
            <a:ext cx="39272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1</a:t>
            </a:r>
            <a:r>
              <a:rPr baseline="-25000" lang="en-US" sz="2400">
                <a:solidFill>
                  <a:srgbClr val="0000FF"/>
                </a:solidFill>
                <a:latin typeface="Times New Roman"/>
                <a:ea typeface="Times New Roman"/>
                <a:cs typeface="Times New Roman"/>
                <a:sym typeface="Times New Roman"/>
              </a:rPr>
              <a:t>12</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12</a:t>
            </a:r>
            <a:r>
              <a:rPr baseline="-25000"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11 </a:t>
            </a:r>
            <a:r>
              <a:rPr b="1" baseline="30000" lang="en-US" sz="28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11</a:t>
            </a:r>
            <a:r>
              <a:rPr lang="en-US" sz="24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a:t>
            </a:r>
            <a:r>
              <a:rPr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a:t>
            </a:r>
            <a:r>
              <a:rPr baseline="-25000" lang="en-US" sz="2400">
                <a:solidFill>
                  <a:srgbClr val="0000FF"/>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R</a:t>
            </a:r>
            <a:r>
              <a:rPr baseline="30000" lang="en-US" sz="2400">
                <a:solidFill>
                  <a:srgbClr val="C00000"/>
                </a:solidFill>
                <a:latin typeface="Times New Roman"/>
                <a:ea typeface="Times New Roman"/>
                <a:cs typeface="Times New Roman"/>
                <a:sym typeface="Times New Roman"/>
              </a:rPr>
              <a:t>0</a:t>
            </a:r>
            <a:r>
              <a:rPr baseline="-25000" lang="en-US" sz="2400">
                <a:solidFill>
                  <a:srgbClr val="0000FF"/>
                </a:solidFill>
                <a:latin typeface="Times New Roman"/>
                <a:ea typeface="Times New Roman"/>
                <a:cs typeface="Times New Roman"/>
                <a:sym typeface="Times New Roman"/>
              </a:rPr>
              <a:t>12</a:t>
            </a:r>
            <a:endParaRPr sz="2400">
              <a:solidFill>
                <a:schemeClr val="dk1"/>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400"/>
              <a:t>Precedence of Regular Expression Operators</a:t>
            </a:r>
            <a:endParaRPr sz="2400"/>
          </a:p>
        </p:txBody>
      </p:sp>
      <p:graphicFrame>
        <p:nvGraphicFramePr>
          <p:cNvPr id="175" name="Google Shape;175;p9"/>
          <p:cNvGraphicFramePr/>
          <p:nvPr/>
        </p:nvGraphicFramePr>
        <p:xfrm>
          <a:off x="1257300" y="1079500"/>
          <a:ext cx="3000000" cy="3000000"/>
        </p:xfrm>
        <a:graphic>
          <a:graphicData uri="http://schemas.openxmlformats.org/drawingml/2006/table">
            <a:tbl>
              <a:tblPr bandRow="1" firstRow="1">
                <a:noFill/>
                <a:tableStyleId>{B01C3A2E-80D2-47BE-8E92-7927E1F9FCD7}</a:tableStyleId>
              </a:tblPr>
              <a:tblGrid>
                <a:gridCol w="3208725"/>
                <a:gridCol w="3208725"/>
              </a:tblGrid>
              <a:tr h="381000">
                <a:tc>
                  <a:txBody>
                    <a:bodyPr/>
                    <a:lstStyle/>
                    <a:p>
                      <a:pPr indent="0" lvl="0" marL="0" marR="0" rtl="0" algn="ctr">
                        <a:spcBef>
                          <a:spcPts val="0"/>
                        </a:spcBef>
                        <a:spcAft>
                          <a:spcPts val="0"/>
                        </a:spcAft>
                        <a:buNone/>
                      </a:pPr>
                      <a:r>
                        <a:rPr b="1" lang="en-US" sz="2000" u="none" cap="none" strike="noStrike">
                          <a:solidFill>
                            <a:schemeClr val="dk1"/>
                          </a:solidFill>
                        </a:rPr>
                        <a:t>Operator</a:t>
                      </a:r>
                      <a:endParaRPr b="1" sz="20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u="none" cap="none" strike="noStrike">
                          <a:solidFill>
                            <a:schemeClr val="dk1"/>
                          </a:solidFill>
                        </a:rPr>
                        <a:t>Precedence</a:t>
                      </a:r>
                      <a:endParaRPr b="1" sz="20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ctr">
                        <a:spcBef>
                          <a:spcPts val="0"/>
                        </a:spcBef>
                        <a:spcAft>
                          <a:spcPts val="0"/>
                        </a:spcAft>
                        <a:buNone/>
                      </a:pPr>
                      <a:r>
                        <a:rPr b="1" lang="en-US" sz="2000" u="none" cap="none" strike="noStrike">
                          <a:solidFill>
                            <a:schemeClr val="dk1"/>
                          </a:solidFill>
                        </a:rPr>
                        <a:t>*</a:t>
                      </a:r>
                      <a:r>
                        <a:rPr b="0" lang="en-US" sz="2000" u="none" cap="none" strike="noStrike">
                          <a:solidFill>
                            <a:schemeClr val="dk1"/>
                          </a:solidFill>
                        </a:rPr>
                        <a:t> Star Closure</a:t>
                      </a:r>
                      <a:endParaRPr b="0" sz="20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2000" u="none" cap="none" strike="noStrike">
                          <a:solidFill>
                            <a:schemeClr val="dk1"/>
                          </a:solidFill>
                        </a:rPr>
                        <a:t>Highest</a:t>
                      </a:r>
                      <a:endParaRPr b="0" sz="20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2600">
                <a:tc>
                  <a:txBody>
                    <a:bodyPr/>
                    <a:lstStyle/>
                    <a:p>
                      <a:pPr indent="0" lvl="0" marL="0" marR="0" rtl="0" algn="ctr">
                        <a:spcBef>
                          <a:spcPts val="0"/>
                        </a:spcBef>
                        <a:spcAft>
                          <a:spcPts val="0"/>
                        </a:spcAft>
                        <a:buNone/>
                      </a:pPr>
                      <a:r>
                        <a:rPr b="1" lang="en-US" sz="2700" u="none" cap="none" strike="noStrike">
                          <a:solidFill>
                            <a:schemeClr val="dk1"/>
                          </a:solidFill>
                        </a:rPr>
                        <a:t>.</a:t>
                      </a:r>
                      <a:r>
                        <a:rPr b="0" lang="en-US" sz="2000" u="none" cap="none" strike="noStrike">
                          <a:solidFill>
                            <a:schemeClr val="dk1"/>
                          </a:solidFill>
                        </a:rPr>
                        <a:t> Concatenation</a:t>
                      </a:r>
                      <a:endParaRPr b="0" sz="20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2000" u="none" cap="none" strike="noStrike">
                          <a:solidFill>
                            <a:schemeClr val="dk1"/>
                          </a:solidFill>
                        </a:rPr>
                        <a:t>Next</a:t>
                      </a:r>
                      <a:endParaRPr b="0" sz="20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marR="0" rtl="0" algn="ctr">
                        <a:spcBef>
                          <a:spcPts val="0"/>
                        </a:spcBef>
                        <a:spcAft>
                          <a:spcPts val="0"/>
                        </a:spcAft>
                        <a:buNone/>
                      </a:pPr>
                      <a:r>
                        <a:rPr b="1" lang="en-US" sz="2000" u="none" cap="none" strike="noStrike">
                          <a:solidFill>
                            <a:schemeClr val="dk1"/>
                          </a:solidFill>
                        </a:rPr>
                        <a:t>+</a:t>
                      </a:r>
                      <a:r>
                        <a:rPr b="0" lang="en-US" sz="2000" u="none" cap="none" strike="noStrike">
                          <a:solidFill>
                            <a:schemeClr val="dk1"/>
                          </a:solidFill>
                        </a:rPr>
                        <a:t> Union</a:t>
                      </a:r>
                      <a:endParaRPr b="0" sz="20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en-US" sz="2000" u="none" cap="none" strike="noStrike">
                          <a:solidFill>
                            <a:schemeClr val="dk1"/>
                          </a:solidFill>
                        </a:rPr>
                        <a:t>Next</a:t>
                      </a:r>
                      <a:endParaRPr b="0" sz="2000" u="none" cap="none" strike="noStrike">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6" name="Google Shape;176;p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77" name="Google Shape;177;p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78" name="Google Shape;178;p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90"/>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478" name="Google Shape;1478;p90"/>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479" name="Google Shape;1479;p90"/>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480" name="Google Shape;1480;p90"/>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481" name="Google Shape;1481;p90"/>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82" name="Google Shape;1482;p90"/>
          <p:cNvPicPr preferRelativeResize="0"/>
          <p:nvPr/>
        </p:nvPicPr>
        <p:blipFill rotWithShape="1">
          <a:blip r:embed="rId3">
            <a:alphaModFix/>
          </a:blip>
          <a:srcRect b="0" l="0" r="0" t="0"/>
          <a:stretch/>
        </p:blipFill>
        <p:spPr>
          <a:xfrm>
            <a:off x="670561" y="903552"/>
            <a:ext cx="8889332" cy="373194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91"/>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488" name="Google Shape;1488;p91"/>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489" name="Google Shape;1489;p91"/>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490" name="Google Shape;1490;p91"/>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491" name="Google Shape;1491;p91"/>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92" name="Google Shape;1492;p91"/>
          <p:cNvPicPr preferRelativeResize="0"/>
          <p:nvPr/>
        </p:nvPicPr>
        <p:blipFill rotWithShape="1">
          <a:blip r:embed="rId3">
            <a:alphaModFix/>
          </a:blip>
          <a:srcRect b="0" l="0" r="0" t="0"/>
          <a:stretch/>
        </p:blipFill>
        <p:spPr>
          <a:xfrm>
            <a:off x="623412" y="76353"/>
            <a:ext cx="7192803" cy="519348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92"/>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498" name="Google Shape;1498;p92"/>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499" name="Google Shape;1499;p92"/>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500" name="Google Shape;1500;p92"/>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501" name="Google Shape;1501;p92"/>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02" name="Google Shape;1502;p92"/>
          <p:cNvPicPr preferRelativeResize="0"/>
          <p:nvPr/>
        </p:nvPicPr>
        <p:blipFill rotWithShape="1">
          <a:blip r:embed="rId3">
            <a:alphaModFix/>
          </a:blip>
          <a:srcRect b="0" l="0" r="0" t="0"/>
          <a:stretch/>
        </p:blipFill>
        <p:spPr>
          <a:xfrm rot="-5400000">
            <a:off x="2643506" y="-946467"/>
            <a:ext cx="2770188" cy="669512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93"/>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508" name="Google Shape;1508;p93"/>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509" name="Google Shape;1509;p93"/>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510" name="Google Shape;1510;p93"/>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511" name="Google Shape;1511;p93"/>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12" name="Google Shape;1512;p93"/>
          <p:cNvPicPr preferRelativeResize="0"/>
          <p:nvPr/>
        </p:nvPicPr>
        <p:blipFill rotWithShape="1">
          <a:blip r:embed="rId3">
            <a:alphaModFix/>
          </a:blip>
          <a:srcRect b="0" l="0" r="0" t="0"/>
          <a:stretch/>
        </p:blipFill>
        <p:spPr>
          <a:xfrm rot="-5400000">
            <a:off x="1868575" y="-1211176"/>
            <a:ext cx="5155406" cy="787144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94"/>
          <p:cNvSpPr txBox="1"/>
          <p:nvPr>
            <p:ph type="ctrTitle"/>
          </p:nvPr>
        </p:nvSpPr>
        <p:spPr>
          <a:xfrm>
            <a:off x="754380" y="825500"/>
            <a:ext cx="854964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800"/>
              <a:t>Converting Regular Expression to Finite Automata </a:t>
            </a:r>
            <a:endParaRPr sz="2800"/>
          </a:p>
        </p:txBody>
      </p:sp>
      <p:sp>
        <p:nvSpPr>
          <p:cNvPr id="1519" name="Google Shape;1519;p94"/>
          <p:cNvSpPr txBox="1"/>
          <p:nvPr>
            <p:ph idx="1" type="subTitle"/>
          </p:nvPr>
        </p:nvSpPr>
        <p:spPr>
          <a:xfrm>
            <a:off x="1005840" y="2667000"/>
            <a:ext cx="7711440" cy="133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Font typeface="Noto Sans Symbols"/>
              <a:buNone/>
            </a:pPr>
            <a:r>
              <a:t/>
            </a:r>
            <a:endParaRPr sz="1600"/>
          </a:p>
        </p:txBody>
      </p:sp>
      <p:sp>
        <p:nvSpPr>
          <p:cNvPr id="1520" name="Google Shape;1520;p94"/>
          <p:cNvSpPr txBox="1"/>
          <p:nvPr>
            <p:ph idx="10" type="dt"/>
          </p:nvPr>
        </p:nvSpPr>
        <p:spPr>
          <a:xfrm>
            <a:off x="754380" y="5207000"/>
            <a:ext cx="2095500" cy="38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521" name="Google Shape;1521;p94"/>
          <p:cNvSpPr txBox="1"/>
          <p:nvPr>
            <p:ph idx="11" type="ftr"/>
          </p:nvPr>
        </p:nvSpPr>
        <p:spPr>
          <a:xfrm>
            <a:off x="3436620" y="5207000"/>
            <a:ext cx="3185160" cy="381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522" name="Google Shape;1522;p94"/>
          <p:cNvSpPr txBox="1"/>
          <p:nvPr>
            <p:ph idx="12" type="sldNum"/>
          </p:nvPr>
        </p:nvSpPr>
        <p:spPr>
          <a:xfrm>
            <a:off x="7208520" y="5207000"/>
            <a:ext cx="2095500" cy="381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95"/>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Converting Regular Expression to Finite Automata </a:t>
            </a:r>
            <a:endParaRPr sz="2000"/>
          </a:p>
        </p:txBody>
      </p:sp>
      <p:sp>
        <p:nvSpPr>
          <p:cNvPr id="1528" name="Google Shape;1528;p95"/>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529" name="Google Shape;1529;p95"/>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530" name="Google Shape;1530;p95"/>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531" name="Google Shape;1531;p95"/>
          <p:cNvGraphicFramePr/>
          <p:nvPr/>
        </p:nvGraphicFramePr>
        <p:xfrm>
          <a:off x="381000" y="1024715"/>
          <a:ext cx="3000000" cy="3000000"/>
        </p:xfrm>
        <a:graphic>
          <a:graphicData uri="http://schemas.openxmlformats.org/drawingml/2006/table">
            <a:tbl>
              <a:tblPr bandRow="1" firstRow="1">
                <a:noFill/>
                <a:tableStyleId>{B01C3A2E-80D2-47BE-8E92-7927E1F9FCD7}</a:tableStyleId>
              </a:tblPr>
              <a:tblGrid>
                <a:gridCol w="1676400"/>
                <a:gridCol w="7795250"/>
              </a:tblGrid>
              <a:tr h="569950">
                <a:tc>
                  <a:txBody>
                    <a:bodyPr/>
                    <a:lstStyle/>
                    <a:p>
                      <a:pPr indent="0" lvl="0" marL="0" marR="0" rtl="0" algn="l">
                        <a:spcBef>
                          <a:spcPts val="0"/>
                        </a:spcBef>
                        <a:spcAft>
                          <a:spcPts val="0"/>
                        </a:spcAft>
                        <a:buNone/>
                      </a:pPr>
                      <a:r>
                        <a:rPr b="0" lang="en-US" sz="1500">
                          <a:solidFill>
                            <a:schemeClr val="dk1"/>
                          </a:solidFill>
                        </a:rPr>
                        <a:t>Regular</a:t>
                      </a:r>
                      <a:endParaRPr/>
                    </a:p>
                    <a:p>
                      <a:pPr indent="0" lvl="0" marL="0" marR="0" rtl="0" algn="l">
                        <a:spcBef>
                          <a:spcPts val="0"/>
                        </a:spcBef>
                        <a:spcAft>
                          <a:spcPts val="0"/>
                        </a:spcAft>
                        <a:buNone/>
                      </a:pPr>
                      <a:r>
                        <a:rPr b="0" lang="en-US" sz="1500">
                          <a:solidFill>
                            <a:schemeClr val="dk1"/>
                          </a:solidFill>
                        </a:rPr>
                        <a:t>Expression</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i="0" lang="en-US" sz="1500">
                          <a:solidFill>
                            <a:schemeClr val="dk1"/>
                          </a:solidFill>
                          <a:latin typeface="Verdana"/>
                          <a:ea typeface="Verdana"/>
                          <a:cs typeface="Verdana"/>
                          <a:sym typeface="Verdana"/>
                        </a:rPr>
                        <a:t>ε - </a:t>
                      </a:r>
                      <a:r>
                        <a:rPr b="0" lang="en-US" sz="1500">
                          <a:solidFill>
                            <a:schemeClr val="dk1"/>
                          </a:solidFill>
                        </a:rPr>
                        <a:t>NFA</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51375">
                <a:tc>
                  <a:txBody>
                    <a:bodyPr/>
                    <a:lstStyle/>
                    <a:p>
                      <a:pPr indent="0" lvl="0" marL="0" marR="0" rtl="0" algn="l">
                        <a:spcBef>
                          <a:spcPts val="0"/>
                        </a:spcBef>
                        <a:spcAft>
                          <a:spcPts val="0"/>
                        </a:spcAft>
                        <a:buNone/>
                      </a:pPr>
                      <a:r>
                        <a:rPr b="0" i="0" lang="en-US" sz="1500">
                          <a:solidFill>
                            <a:schemeClr val="dk1"/>
                          </a:solidFill>
                          <a:latin typeface="Verdana"/>
                          <a:ea typeface="Verdana"/>
                          <a:cs typeface="Verdana"/>
                          <a:sym typeface="Verdana"/>
                        </a:rPr>
                        <a:t>∅</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64950">
                <a:tc>
                  <a:txBody>
                    <a:bodyPr/>
                    <a:lstStyle/>
                    <a:p>
                      <a:pPr indent="0" lvl="0" marL="0" marR="0" rtl="0" algn="l">
                        <a:spcBef>
                          <a:spcPts val="0"/>
                        </a:spcBef>
                        <a:spcAft>
                          <a:spcPts val="0"/>
                        </a:spcAft>
                        <a:buNone/>
                      </a:pPr>
                      <a:r>
                        <a:rPr b="1" i="0" lang="en-US" sz="1500">
                          <a:solidFill>
                            <a:schemeClr val="dk1"/>
                          </a:solidFill>
                          <a:latin typeface="Verdana"/>
                          <a:ea typeface="Verdana"/>
                          <a:cs typeface="Verdana"/>
                          <a:sym typeface="Verdana"/>
                        </a:rPr>
                        <a:t>ε</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8625">
                <a:tc>
                  <a:txBody>
                    <a:bodyPr/>
                    <a:lstStyle/>
                    <a:p>
                      <a:pPr indent="0" lvl="0" marL="0" marR="0" rtl="0" algn="l">
                        <a:spcBef>
                          <a:spcPts val="0"/>
                        </a:spcBef>
                        <a:spcAft>
                          <a:spcPts val="0"/>
                        </a:spcAft>
                        <a:buNone/>
                      </a:pPr>
                      <a:r>
                        <a:rPr b="0" lang="en-US" sz="1500">
                          <a:solidFill>
                            <a:schemeClr val="dk1"/>
                          </a:solidFill>
                        </a:rPr>
                        <a:t>a</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532" name="Google Shape;1532;p95"/>
          <p:cNvSpPr/>
          <p:nvPr/>
        </p:nvSpPr>
        <p:spPr>
          <a:xfrm>
            <a:off x="3979703" y="1587502"/>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33" name="Google Shape;1533;p95"/>
          <p:cNvSpPr/>
          <p:nvPr/>
        </p:nvSpPr>
        <p:spPr>
          <a:xfrm>
            <a:off x="4063523" y="1616606"/>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534" name="Google Shape;1534;p95"/>
          <p:cNvSpPr/>
          <p:nvPr/>
        </p:nvSpPr>
        <p:spPr>
          <a:xfrm>
            <a:off x="2603658" y="1594117"/>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535" name="Google Shape;1535;p95"/>
          <p:cNvCxnSpPr/>
          <p:nvPr/>
        </p:nvCxnSpPr>
        <p:spPr>
          <a:xfrm>
            <a:off x="2263140" y="1848117"/>
            <a:ext cx="340518" cy="0"/>
          </a:xfrm>
          <a:prstGeom prst="straightConnector1">
            <a:avLst/>
          </a:prstGeom>
          <a:noFill/>
          <a:ln cap="flat" cmpd="sng" w="9525">
            <a:solidFill>
              <a:schemeClr val="dk1"/>
            </a:solidFill>
            <a:prstDash val="solid"/>
            <a:round/>
            <a:headEnd len="med" w="med" type="none"/>
            <a:tailEnd len="med" w="med" type="triangle"/>
          </a:ln>
        </p:spPr>
      </p:cxnSp>
      <p:sp>
        <p:nvSpPr>
          <p:cNvPr id="1536" name="Google Shape;1536;p95"/>
          <p:cNvSpPr/>
          <p:nvPr/>
        </p:nvSpPr>
        <p:spPr>
          <a:xfrm>
            <a:off x="2689224" y="1631158"/>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sp>
        <p:nvSpPr>
          <p:cNvPr id="1537" name="Google Shape;1537;p95"/>
          <p:cNvSpPr/>
          <p:nvPr/>
        </p:nvSpPr>
        <p:spPr>
          <a:xfrm>
            <a:off x="4079813" y="1651002"/>
            <a:ext cx="419100" cy="317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1538" name="Google Shape;1538;p95"/>
          <p:cNvGrpSpPr/>
          <p:nvPr/>
        </p:nvGrpSpPr>
        <p:grpSpPr>
          <a:xfrm>
            <a:off x="2295182" y="2269317"/>
            <a:ext cx="2303303" cy="451115"/>
            <a:chOff x="5319712" y="4806950"/>
            <a:chExt cx="2093912" cy="541338"/>
          </a:xfrm>
        </p:grpSpPr>
        <p:cxnSp>
          <p:nvCxnSpPr>
            <p:cNvPr id="1539" name="Google Shape;1539;p95"/>
            <p:cNvCxnSpPr>
              <a:endCxn id="1540" idx="2"/>
            </p:cNvCxnSpPr>
            <p:nvPr/>
          </p:nvCxnSpPr>
          <p:spPr>
            <a:xfrm>
              <a:off x="6177024" y="5073650"/>
              <a:ext cx="7032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540" name="Google Shape;1540;p95"/>
            <p:cNvSpPr/>
            <p:nvPr/>
          </p:nvSpPr>
          <p:spPr>
            <a:xfrm>
              <a:off x="6880224" y="480695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41" name="Google Shape;1541;p95"/>
            <p:cNvSpPr/>
            <p:nvPr/>
          </p:nvSpPr>
          <p:spPr>
            <a:xfrm>
              <a:off x="6956424" y="4841875"/>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542" name="Google Shape;1542;p95"/>
            <p:cNvSpPr/>
            <p:nvPr/>
          </p:nvSpPr>
          <p:spPr>
            <a:xfrm>
              <a:off x="5629274" y="4814888"/>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543" name="Google Shape;1543;p95"/>
            <p:cNvCxnSpPr/>
            <p:nvPr/>
          </p:nvCxnSpPr>
          <p:spPr>
            <a:xfrm>
              <a:off x="5319712" y="5119688"/>
              <a:ext cx="309562" cy="0"/>
            </a:xfrm>
            <a:prstGeom prst="straightConnector1">
              <a:avLst/>
            </a:prstGeom>
            <a:noFill/>
            <a:ln cap="flat" cmpd="sng" w="9525">
              <a:solidFill>
                <a:schemeClr val="dk1"/>
              </a:solidFill>
              <a:prstDash val="solid"/>
              <a:round/>
              <a:headEnd len="med" w="med" type="none"/>
              <a:tailEnd len="med" w="med" type="triangle"/>
            </a:ln>
          </p:spPr>
        </p:cxnSp>
        <p:sp>
          <p:nvSpPr>
            <p:cNvPr id="1544" name="Google Shape;1544;p95"/>
            <p:cNvSpPr/>
            <p:nvPr/>
          </p:nvSpPr>
          <p:spPr>
            <a:xfrm>
              <a:off x="5707061" y="4859337"/>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sp>
          <p:nvSpPr>
            <p:cNvPr id="1545" name="Google Shape;1545;p95"/>
            <p:cNvSpPr/>
            <p:nvPr/>
          </p:nvSpPr>
          <p:spPr>
            <a:xfrm>
              <a:off x="6971233" y="488315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1546" name="Google Shape;1546;p95"/>
          <p:cNvSpPr txBox="1"/>
          <p:nvPr/>
        </p:nvSpPr>
        <p:spPr>
          <a:xfrm>
            <a:off x="3416365" y="2212165"/>
            <a:ext cx="3193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ε</a:t>
            </a:r>
            <a:endParaRPr sz="1800">
              <a:solidFill>
                <a:schemeClr val="dk1"/>
              </a:solidFill>
              <a:latin typeface="Verdana"/>
              <a:ea typeface="Verdana"/>
              <a:cs typeface="Verdana"/>
              <a:sym typeface="Verdana"/>
            </a:endParaRPr>
          </a:p>
        </p:txBody>
      </p:sp>
      <p:grpSp>
        <p:nvGrpSpPr>
          <p:cNvPr id="1547" name="Google Shape;1547;p95"/>
          <p:cNvGrpSpPr/>
          <p:nvPr/>
        </p:nvGrpSpPr>
        <p:grpSpPr>
          <a:xfrm>
            <a:off x="2306275" y="2882373"/>
            <a:ext cx="2303303" cy="451115"/>
            <a:chOff x="5319712" y="4806950"/>
            <a:chExt cx="2093912" cy="541338"/>
          </a:xfrm>
        </p:grpSpPr>
        <p:cxnSp>
          <p:nvCxnSpPr>
            <p:cNvPr id="1548" name="Google Shape;1548;p95"/>
            <p:cNvCxnSpPr>
              <a:endCxn id="1549" idx="2"/>
            </p:cNvCxnSpPr>
            <p:nvPr/>
          </p:nvCxnSpPr>
          <p:spPr>
            <a:xfrm>
              <a:off x="6177024" y="5073650"/>
              <a:ext cx="703200" cy="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549" name="Google Shape;1549;p95"/>
            <p:cNvSpPr/>
            <p:nvPr/>
          </p:nvSpPr>
          <p:spPr>
            <a:xfrm>
              <a:off x="6880224" y="4806950"/>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50" name="Google Shape;1550;p95"/>
            <p:cNvSpPr/>
            <p:nvPr/>
          </p:nvSpPr>
          <p:spPr>
            <a:xfrm>
              <a:off x="6956424" y="4841875"/>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baseline="-25000" sz="1800">
                <a:solidFill>
                  <a:schemeClr val="dk1"/>
                </a:solidFill>
                <a:latin typeface="Garamond"/>
                <a:ea typeface="Garamond"/>
                <a:cs typeface="Garamond"/>
                <a:sym typeface="Garamond"/>
              </a:endParaRPr>
            </a:p>
          </p:txBody>
        </p:sp>
        <p:sp>
          <p:nvSpPr>
            <p:cNvPr id="1551" name="Google Shape;1551;p95"/>
            <p:cNvSpPr/>
            <p:nvPr/>
          </p:nvSpPr>
          <p:spPr>
            <a:xfrm>
              <a:off x="5629274" y="4814888"/>
              <a:ext cx="533400" cy="533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552" name="Google Shape;1552;p95"/>
            <p:cNvCxnSpPr/>
            <p:nvPr/>
          </p:nvCxnSpPr>
          <p:spPr>
            <a:xfrm>
              <a:off x="5319712" y="5119688"/>
              <a:ext cx="309562" cy="0"/>
            </a:xfrm>
            <a:prstGeom prst="straightConnector1">
              <a:avLst/>
            </a:prstGeom>
            <a:noFill/>
            <a:ln cap="flat" cmpd="sng" w="9525">
              <a:solidFill>
                <a:schemeClr val="dk1"/>
              </a:solidFill>
              <a:prstDash val="solid"/>
              <a:round/>
              <a:headEnd len="med" w="med" type="none"/>
              <a:tailEnd len="med" w="med" type="triangle"/>
            </a:ln>
          </p:spPr>
        </p:cxnSp>
        <p:sp>
          <p:nvSpPr>
            <p:cNvPr id="1553" name="Google Shape;1553;p95"/>
            <p:cNvSpPr/>
            <p:nvPr/>
          </p:nvSpPr>
          <p:spPr>
            <a:xfrm>
              <a:off x="5707061" y="4859337"/>
              <a:ext cx="336922" cy="44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sp>
          <p:nvSpPr>
            <p:cNvPr id="1554" name="Google Shape;1554;p95"/>
            <p:cNvSpPr/>
            <p:nvPr/>
          </p:nvSpPr>
          <p:spPr>
            <a:xfrm>
              <a:off x="6971233" y="4883150"/>
              <a:ext cx="381000" cy="381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sp>
        <p:nvSpPr>
          <p:cNvPr id="1555" name="Google Shape;1555;p95"/>
          <p:cNvSpPr txBox="1"/>
          <p:nvPr/>
        </p:nvSpPr>
        <p:spPr>
          <a:xfrm>
            <a:off x="3425015" y="3009900"/>
            <a:ext cx="3385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a</a:t>
            </a:r>
            <a:endParaRPr sz="1800">
              <a:solidFill>
                <a:schemeClr val="dk1"/>
              </a:solidFill>
              <a:latin typeface="Verdana"/>
              <a:ea typeface="Verdana"/>
              <a:cs typeface="Verdana"/>
              <a:sym typeface="Verdan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96"/>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Converting Regular Expression to Finite Automata (Contd…) </a:t>
            </a:r>
            <a:endParaRPr sz="2000"/>
          </a:p>
        </p:txBody>
      </p:sp>
      <p:sp>
        <p:nvSpPr>
          <p:cNvPr id="1561" name="Google Shape;1561;p96"/>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562" name="Google Shape;1562;p96"/>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563" name="Google Shape;1563;p96"/>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564" name="Google Shape;1564;p96"/>
          <p:cNvGraphicFramePr/>
          <p:nvPr/>
        </p:nvGraphicFramePr>
        <p:xfrm>
          <a:off x="251463" y="1016000"/>
          <a:ext cx="3000000" cy="3000000"/>
        </p:xfrm>
        <a:graphic>
          <a:graphicData uri="http://schemas.openxmlformats.org/drawingml/2006/table">
            <a:tbl>
              <a:tblPr bandRow="1" firstRow="1">
                <a:noFill/>
                <a:tableStyleId>{B01C3A2E-80D2-47BE-8E92-7927E1F9FCD7}</a:tableStyleId>
              </a:tblPr>
              <a:tblGrid>
                <a:gridCol w="1348725"/>
                <a:gridCol w="8122925"/>
              </a:tblGrid>
              <a:tr h="553550">
                <a:tc>
                  <a:txBody>
                    <a:bodyPr/>
                    <a:lstStyle/>
                    <a:p>
                      <a:pPr indent="0" lvl="0" marL="0" marR="0" rtl="0" algn="l">
                        <a:spcBef>
                          <a:spcPts val="0"/>
                        </a:spcBef>
                        <a:spcAft>
                          <a:spcPts val="0"/>
                        </a:spcAft>
                        <a:buNone/>
                      </a:pPr>
                      <a:r>
                        <a:rPr b="0" lang="en-US" sz="1500">
                          <a:solidFill>
                            <a:schemeClr val="dk1"/>
                          </a:solidFill>
                        </a:rPr>
                        <a:t>Regular</a:t>
                      </a:r>
                      <a:endParaRPr/>
                    </a:p>
                    <a:p>
                      <a:pPr indent="0" lvl="0" marL="0" marR="0" rtl="0" algn="l">
                        <a:spcBef>
                          <a:spcPts val="0"/>
                        </a:spcBef>
                        <a:spcAft>
                          <a:spcPts val="0"/>
                        </a:spcAft>
                        <a:buNone/>
                      </a:pPr>
                      <a:r>
                        <a:rPr b="0" lang="en-US" sz="1500">
                          <a:solidFill>
                            <a:schemeClr val="dk1"/>
                          </a:solidFill>
                        </a:rPr>
                        <a:t>Expression</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i="0" lang="en-US" sz="1500">
                          <a:solidFill>
                            <a:schemeClr val="dk1"/>
                          </a:solidFill>
                          <a:latin typeface="Verdana"/>
                          <a:ea typeface="Verdana"/>
                          <a:cs typeface="Verdana"/>
                          <a:sym typeface="Verdana"/>
                        </a:rPr>
                        <a:t>ε - </a:t>
                      </a:r>
                      <a:r>
                        <a:rPr b="0" lang="en-US" sz="1500">
                          <a:solidFill>
                            <a:schemeClr val="dk1"/>
                          </a:solidFill>
                        </a:rPr>
                        <a:t>NFA</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0150">
                <a:tc>
                  <a:txBody>
                    <a:bodyPr/>
                    <a:lstStyle/>
                    <a:p>
                      <a:pPr indent="0" lvl="0" marL="0" marR="0" rtl="0" algn="l">
                        <a:spcBef>
                          <a:spcPts val="0"/>
                        </a:spcBef>
                        <a:spcAft>
                          <a:spcPts val="0"/>
                        </a:spcAft>
                        <a:buNone/>
                      </a:pPr>
                      <a:r>
                        <a:rPr b="0" lang="en-US" sz="1500">
                          <a:solidFill>
                            <a:schemeClr val="dk1"/>
                          </a:solidFill>
                        </a:rPr>
                        <a:t>R=R</a:t>
                      </a:r>
                      <a:r>
                        <a:rPr b="0" baseline="-25000" lang="en-US" sz="1500">
                          <a:solidFill>
                            <a:schemeClr val="dk1"/>
                          </a:solidFill>
                        </a:rPr>
                        <a:t>1</a:t>
                      </a:r>
                      <a:r>
                        <a:rPr b="0" lang="en-US" sz="1500">
                          <a:solidFill>
                            <a:schemeClr val="dk1"/>
                          </a:solidFill>
                        </a:rPr>
                        <a:t>+R</a:t>
                      </a:r>
                      <a:r>
                        <a:rPr b="0" baseline="-25000" lang="en-US" sz="1500">
                          <a:solidFill>
                            <a:schemeClr val="dk1"/>
                          </a:solidFill>
                        </a:rPr>
                        <a:t>2</a:t>
                      </a:r>
                      <a:endParaRPr b="0" baseline="-2500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Verdana"/>
                        <a:buNone/>
                      </a:pPr>
                      <a:r>
                        <a:rPr b="0" lang="en-US" sz="1600">
                          <a:solidFill>
                            <a:schemeClr val="dk1"/>
                          </a:solidFill>
                        </a:rPr>
                        <a:t>L(R</a:t>
                      </a:r>
                      <a:r>
                        <a:rPr b="0" baseline="-25000" lang="en-US" sz="1600">
                          <a:solidFill>
                            <a:schemeClr val="dk1"/>
                          </a:solidFill>
                        </a:rPr>
                        <a:t>1</a:t>
                      </a:r>
                      <a:r>
                        <a:rPr b="0" lang="en-US" sz="1600">
                          <a:solidFill>
                            <a:schemeClr val="dk1"/>
                          </a:solidFill>
                        </a:rPr>
                        <a:t>)  M</a:t>
                      </a:r>
                      <a:r>
                        <a:rPr b="0" baseline="-25000" lang="en-US" sz="1600">
                          <a:solidFill>
                            <a:schemeClr val="dk1"/>
                          </a:solidFill>
                        </a:rPr>
                        <a:t>1</a:t>
                      </a:r>
                      <a:r>
                        <a:rPr b="0" lang="en-US" sz="1600">
                          <a:solidFill>
                            <a:schemeClr val="dk1"/>
                          </a:solidFill>
                        </a:rPr>
                        <a:t> =</a:t>
                      </a:r>
                      <a:r>
                        <a:rPr lang="en-US" sz="1600">
                          <a:latin typeface="Garamond"/>
                          <a:ea typeface="Garamond"/>
                          <a:cs typeface="Garamond"/>
                          <a:sym typeface="Garamond"/>
                        </a:rPr>
                        <a:t>(</a:t>
                      </a:r>
                      <a:r>
                        <a:rPr i="1" lang="en-US" sz="1600">
                          <a:latin typeface="Garamond"/>
                          <a:ea typeface="Garamond"/>
                          <a:cs typeface="Garamond"/>
                          <a:sym typeface="Garamond"/>
                        </a:rPr>
                        <a:t>Q</a:t>
                      </a:r>
                      <a:r>
                        <a:rPr baseline="-25000" i="0" lang="en-US" sz="1600">
                          <a:latin typeface="Garamond"/>
                          <a:ea typeface="Garamond"/>
                          <a:cs typeface="Garamond"/>
                          <a:sym typeface="Garamond"/>
                        </a:rPr>
                        <a:t>1</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a:t>
                      </a:r>
                      <a:r>
                        <a:rPr baseline="-25000" lang="en-US" sz="1600">
                          <a:latin typeface="Noto Sans Symbols"/>
                          <a:ea typeface="Noto Sans Symbols"/>
                          <a:cs typeface="Noto Sans Symbols"/>
                          <a:sym typeface="Noto Sans Symbols"/>
                        </a:rPr>
                        <a:t>1</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a:t>
                      </a:r>
                      <a:r>
                        <a:rPr baseline="-25000" lang="en-US" sz="1600">
                          <a:latin typeface="Noto Sans Symbols"/>
                          <a:ea typeface="Noto Sans Symbols"/>
                          <a:cs typeface="Noto Sans Symbols"/>
                          <a:sym typeface="Noto Sans Symbols"/>
                        </a:rPr>
                        <a:t>1</a:t>
                      </a:r>
                      <a:r>
                        <a:rPr lang="en-US" sz="1600">
                          <a:latin typeface="Garamond"/>
                          <a:ea typeface="Garamond"/>
                          <a:cs typeface="Garamond"/>
                          <a:sym typeface="Garamond"/>
                        </a:rPr>
                        <a:t>, q</a:t>
                      </a:r>
                      <a:r>
                        <a:rPr baseline="-25000" lang="en-US" sz="1600">
                          <a:latin typeface="Garamond"/>
                          <a:ea typeface="Garamond"/>
                          <a:cs typeface="Garamond"/>
                          <a:sym typeface="Garamond"/>
                        </a:rPr>
                        <a:t>1</a:t>
                      </a:r>
                      <a:r>
                        <a:rPr lang="en-US" sz="1600">
                          <a:latin typeface="Garamond"/>
                          <a:ea typeface="Garamond"/>
                          <a:cs typeface="Garamond"/>
                          <a:sym typeface="Garamond"/>
                        </a:rPr>
                        <a:t>, </a:t>
                      </a:r>
                      <a:r>
                        <a:rPr i="1" lang="en-US" sz="1600">
                          <a:latin typeface="Garamond"/>
                          <a:ea typeface="Garamond"/>
                          <a:cs typeface="Garamond"/>
                          <a:sym typeface="Garamond"/>
                        </a:rPr>
                        <a:t>{</a:t>
                      </a:r>
                      <a:r>
                        <a:rPr i="0" lang="en-US" sz="1600">
                          <a:latin typeface="Garamond"/>
                          <a:ea typeface="Garamond"/>
                          <a:cs typeface="Garamond"/>
                          <a:sym typeface="Garamond"/>
                        </a:rPr>
                        <a:t>f</a:t>
                      </a:r>
                      <a:r>
                        <a:rPr baseline="-25000" i="0" lang="en-US" sz="1600">
                          <a:latin typeface="Garamond"/>
                          <a:ea typeface="Garamond"/>
                          <a:cs typeface="Garamond"/>
                          <a:sym typeface="Garamond"/>
                        </a:rPr>
                        <a:t>1</a:t>
                      </a:r>
                      <a:r>
                        <a:rPr i="1" lang="en-US" sz="1600">
                          <a:latin typeface="Garamond"/>
                          <a:ea typeface="Garamond"/>
                          <a:cs typeface="Garamond"/>
                          <a:sym typeface="Garamond"/>
                        </a:rPr>
                        <a:t>}</a:t>
                      </a:r>
                      <a:r>
                        <a:rPr lang="en-US" sz="1600">
                          <a:latin typeface="Garamond"/>
                          <a:ea typeface="Garamond"/>
                          <a:cs typeface="Garamond"/>
                          <a:sym typeface="Garamond"/>
                        </a:rPr>
                        <a:t>)        </a:t>
                      </a:r>
                      <a:endParaRPr/>
                    </a:p>
                    <a:p>
                      <a:pPr indent="0" lvl="0" marL="0" marR="0" rtl="0" algn="l">
                        <a:lnSpc>
                          <a:spcPct val="100000"/>
                        </a:lnSpc>
                        <a:spcBef>
                          <a:spcPts val="0"/>
                        </a:spcBef>
                        <a:spcAft>
                          <a:spcPts val="0"/>
                        </a:spcAft>
                        <a:buClr>
                          <a:schemeClr val="dk1"/>
                        </a:buClr>
                        <a:buSzPts val="1600"/>
                        <a:buFont typeface="Verdana"/>
                        <a:buNone/>
                      </a:pPr>
                      <a:r>
                        <a:rPr b="0" lang="en-US" sz="1600">
                          <a:solidFill>
                            <a:schemeClr val="dk1"/>
                          </a:solidFill>
                        </a:rPr>
                        <a:t>L(R</a:t>
                      </a:r>
                      <a:r>
                        <a:rPr b="0" baseline="-25000" lang="en-US" sz="1600">
                          <a:solidFill>
                            <a:schemeClr val="dk1"/>
                          </a:solidFill>
                        </a:rPr>
                        <a:t>2</a:t>
                      </a:r>
                      <a:r>
                        <a:rPr b="0" lang="en-US" sz="1600">
                          <a:solidFill>
                            <a:schemeClr val="dk1"/>
                          </a:solidFill>
                        </a:rPr>
                        <a:t>)  M</a:t>
                      </a:r>
                      <a:r>
                        <a:rPr b="0" baseline="-25000" lang="en-US" sz="1600">
                          <a:solidFill>
                            <a:schemeClr val="dk1"/>
                          </a:solidFill>
                        </a:rPr>
                        <a:t>2</a:t>
                      </a:r>
                      <a:r>
                        <a:rPr b="0" lang="en-US" sz="1600">
                          <a:solidFill>
                            <a:schemeClr val="dk1"/>
                          </a:solidFill>
                        </a:rPr>
                        <a:t> =</a:t>
                      </a:r>
                      <a:r>
                        <a:rPr lang="en-US" sz="1600">
                          <a:latin typeface="Garamond"/>
                          <a:ea typeface="Garamond"/>
                          <a:cs typeface="Garamond"/>
                          <a:sym typeface="Garamond"/>
                        </a:rPr>
                        <a:t>(</a:t>
                      </a:r>
                      <a:r>
                        <a:rPr i="1" lang="en-US" sz="1600">
                          <a:latin typeface="Garamond"/>
                          <a:ea typeface="Garamond"/>
                          <a:cs typeface="Garamond"/>
                          <a:sym typeface="Garamond"/>
                        </a:rPr>
                        <a:t>Q</a:t>
                      </a:r>
                      <a:r>
                        <a:rPr baseline="-25000" i="0" lang="en-US" sz="1600">
                          <a:latin typeface="Garamond"/>
                          <a:ea typeface="Garamond"/>
                          <a:cs typeface="Garamond"/>
                          <a:sym typeface="Garamond"/>
                        </a:rPr>
                        <a:t>2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a:t>
                      </a:r>
                      <a:r>
                        <a:rPr baseline="-25000" lang="en-US" sz="1600">
                          <a:latin typeface="Noto Sans Symbols"/>
                          <a:ea typeface="Noto Sans Symbols"/>
                          <a:cs typeface="Noto Sans Symbols"/>
                          <a:sym typeface="Noto Sans Symbols"/>
                        </a:rPr>
                        <a:t>2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a:t>
                      </a:r>
                      <a:r>
                        <a:rPr baseline="-25000" lang="en-US" sz="1600">
                          <a:latin typeface="Noto Sans Symbols"/>
                          <a:ea typeface="Noto Sans Symbols"/>
                          <a:cs typeface="Noto Sans Symbols"/>
                          <a:sym typeface="Noto Sans Symbols"/>
                        </a:rPr>
                        <a:t>2 </a:t>
                      </a:r>
                      <a:r>
                        <a:rPr lang="en-US" sz="1600">
                          <a:latin typeface="Garamond"/>
                          <a:ea typeface="Garamond"/>
                          <a:cs typeface="Garamond"/>
                          <a:sym typeface="Garamond"/>
                        </a:rPr>
                        <a:t>, q</a:t>
                      </a:r>
                      <a:r>
                        <a:rPr baseline="-25000" lang="en-US" sz="1600">
                          <a:latin typeface="Garamond"/>
                          <a:ea typeface="Garamond"/>
                          <a:cs typeface="Garamond"/>
                          <a:sym typeface="Garamond"/>
                        </a:rPr>
                        <a:t>2 </a:t>
                      </a:r>
                      <a:r>
                        <a:rPr lang="en-US" sz="1600">
                          <a:latin typeface="Garamond"/>
                          <a:ea typeface="Garamond"/>
                          <a:cs typeface="Garamond"/>
                          <a:sym typeface="Garamond"/>
                        </a:rPr>
                        <a:t>, </a:t>
                      </a:r>
                      <a:r>
                        <a:rPr i="1" lang="en-US" sz="1600">
                          <a:latin typeface="Garamond"/>
                          <a:ea typeface="Garamond"/>
                          <a:cs typeface="Garamond"/>
                          <a:sym typeface="Garamond"/>
                        </a:rPr>
                        <a:t>{</a:t>
                      </a:r>
                      <a:r>
                        <a:rPr i="0" lang="en-US" sz="1600">
                          <a:latin typeface="Garamond"/>
                          <a:ea typeface="Garamond"/>
                          <a:cs typeface="Garamond"/>
                          <a:sym typeface="Garamond"/>
                        </a:rPr>
                        <a:t>f</a:t>
                      </a:r>
                      <a:r>
                        <a:rPr baseline="-25000" i="0" lang="en-US" sz="1600">
                          <a:latin typeface="Garamond"/>
                          <a:ea typeface="Garamond"/>
                          <a:cs typeface="Garamond"/>
                          <a:sym typeface="Garamond"/>
                        </a:rPr>
                        <a:t>2</a:t>
                      </a:r>
                      <a:r>
                        <a:rPr i="1" lang="en-US" sz="1600">
                          <a:latin typeface="Garamond"/>
                          <a:ea typeface="Garamond"/>
                          <a:cs typeface="Garamond"/>
                          <a:sym typeface="Garamond"/>
                        </a:rPr>
                        <a:t>}</a:t>
                      </a:r>
                      <a:r>
                        <a:rPr lang="en-US" sz="1600">
                          <a:latin typeface="Garamond"/>
                          <a:ea typeface="Garamond"/>
                          <a:cs typeface="Garamond"/>
                          <a:sym typeface="Garamond"/>
                        </a:rPr>
                        <a:t>)</a:t>
                      </a:r>
                      <a:endParaRPr b="0" sz="1600">
                        <a:solidFill>
                          <a:schemeClr val="dk1"/>
                        </a:solidFill>
                      </a:endParaRPr>
                    </a:p>
                    <a:p>
                      <a:pPr indent="0" lvl="0" marL="0" marR="0" rtl="0" algn="l">
                        <a:spcBef>
                          <a:spcPts val="0"/>
                        </a:spcBef>
                        <a:spcAft>
                          <a:spcPts val="0"/>
                        </a:spcAft>
                        <a:buNone/>
                      </a:pPr>
                      <a:r>
                        <a:rPr b="0" lang="en-US" sz="1600">
                          <a:solidFill>
                            <a:schemeClr val="dk1"/>
                          </a:solidFill>
                        </a:rPr>
                        <a:t>L(R</a:t>
                      </a:r>
                      <a:r>
                        <a:rPr b="0" baseline="-25000" lang="en-US" sz="1600">
                          <a:solidFill>
                            <a:schemeClr val="dk1"/>
                          </a:solidFill>
                        </a:rPr>
                        <a:t>1</a:t>
                      </a:r>
                      <a:r>
                        <a:rPr b="0" lang="en-US" sz="1600">
                          <a:solidFill>
                            <a:schemeClr val="dk1"/>
                          </a:solidFill>
                        </a:rPr>
                        <a:t>+R</a:t>
                      </a:r>
                      <a:r>
                        <a:rPr b="0" baseline="-25000" lang="en-US" sz="1600">
                          <a:solidFill>
                            <a:schemeClr val="dk1"/>
                          </a:solidFill>
                        </a:rPr>
                        <a:t>2</a:t>
                      </a:r>
                      <a:r>
                        <a:rPr b="0" lang="en-US" sz="1600">
                          <a:solidFill>
                            <a:schemeClr val="dk1"/>
                          </a:solidFill>
                        </a:rPr>
                        <a:t>)  M = </a:t>
                      </a:r>
                      <a:r>
                        <a:rPr lang="en-US" sz="1600">
                          <a:latin typeface="Garamond"/>
                          <a:ea typeface="Garamond"/>
                          <a:cs typeface="Garamond"/>
                          <a:sym typeface="Garamond"/>
                        </a:rPr>
                        <a:t>( </a:t>
                      </a:r>
                      <a:r>
                        <a:rPr i="1" lang="en-US" sz="1600">
                          <a:latin typeface="Garamond"/>
                          <a:ea typeface="Garamond"/>
                          <a:cs typeface="Garamond"/>
                          <a:sym typeface="Garamond"/>
                        </a:rPr>
                        <a:t>Q </a:t>
                      </a:r>
                      <a:r>
                        <a:rPr baseline="-25000" i="0" lang="en-US" sz="1600">
                          <a:latin typeface="Garamond"/>
                          <a:ea typeface="Garamond"/>
                          <a:cs typeface="Garamond"/>
                          <a:sym typeface="Garamond"/>
                        </a:rPr>
                        <a:t>1  </a:t>
                      </a:r>
                      <a:r>
                        <a:rPr i="0" lang="en-US" sz="1600">
                          <a:latin typeface="Garamond"/>
                          <a:ea typeface="Garamond"/>
                          <a:cs typeface="Garamond"/>
                          <a:sym typeface="Garamond"/>
                        </a:rPr>
                        <a:t>U</a:t>
                      </a:r>
                      <a:r>
                        <a:rPr baseline="-25000" i="0" lang="en-US" sz="1600">
                          <a:latin typeface="Garamond"/>
                          <a:ea typeface="Garamond"/>
                          <a:cs typeface="Garamond"/>
                          <a:sym typeface="Garamond"/>
                        </a:rPr>
                        <a:t> </a:t>
                      </a:r>
                      <a:r>
                        <a:rPr i="0" lang="en-US" sz="1600">
                          <a:latin typeface="Garamond"/>
                          <a:ea typeface="Garamond"/>
                          <a:cs typeface="Garamond"/>
                          <a:sym typeface="Garamond"/>
                        </a:rPr>
                        <a:t>Q</a:t>
                      </a:r>
                      <a:r>
                        <a:rPr baseline="-25000" i="0" lang="en-US" sz="1600">
                          <a:latin typeface="Garamond"/>
                          <a:ea typeface="Garamond"/>
                          <a:cs typeface="Garamond"/>
                          <a:sym typeface="Garamond"/>
                        </a:rPr>
                        <a:t>2 </a:t>
                      </a:r>
                      <a:r>
                        <a:rPr i="0" lang="en-US" sz="1600">
                          <a:latin typeface="Garamond"/>
                          <a:ea typeface="Garamond"/>
                          <a:cs typeface="Garamond"/>
                          <a:sym typeface="Garamond"/>
                        </a:rPr>
                        <a:t>U {q</a:t>
                      </a:r>
                      <a:r>
                        <a:rPr baseline="-25000" i="0" lang="en-US" sz="1600">
                          <a:latin typeface="Garamond"/>
                          <a:ea typeface="Garamond"/>
                          <a:cs typeface="Garamond"/>
                          <a:sym typeface="Garamond"/>
                        </a:rPr>
                        <a:t>0</a:t>
                      </a:r>
                      <a:r>
                        <a:rPr i="0" lang="en-US" sz="1600">
                          <a:latin typeface="Garamond"/>
                          <a:ea typeface="Garamond"/>
                          <a:cs typeface="Garamond"/>
                          <a:sym typeface="Garamond"/>
                        </a:rPr>
                        <a:t>,  q</a:t>
                      </a:r>
                      <a:r>
                        <a:rPr baseline="-25000" i="0" lang="en-US" sz="1600">
                          <a:latin typeface="Garamond"/>
                          <a:ea typeface="Garamond"/>
                          <a:cs typeface="Garamond"/>
                          <a:sym typeface="Garamond"/>
                        </a:rPr>
                        <a:t>f</a:t>
                      </a:r>
                      <a:r>
                        <a:rPr i="0" lang="en-US" sz="1600">
                          <a:latin typeface="Garamond"/>
                          <a:ea typeface="Garamond"/>
                          <a:cs typeface="Garamond"/>
                          <a:sym typeface="Garamond"/>
                        </a:rPr>
                        <a:t>}</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a:t>
                      </a:r>
                      <a:r>
                        <a:rPr baseline="-25000" lang="en-US" sz="1600">
                          <a:latin typeface="Noto Sans Symbols"/>
                          <a:ea typeface="Noto Sans Symbols"/>
                          <a:cs typeface="Noto Sans Symbols"/>
                          <a:sym typeface="Noto Sans Symbols"/>
                        </a:rPr>
                        <a:t>1 </a:t>
                      </a:r>
                      <a:r>
                        <a:rPr lang="en-US" sz="1600" u="none">
                          <a:latin typeface="Times New Roman"/>
                          <a:ea typeface="Times New Roman"/>
                          <a:cs typeface="Times New Roman"/>
                          <a:sym typeface="Times New Roman"/>
                        </a:rPr>
                        <a:t>U </a:t>
                      </a:r>
                      <a:r>
                        <a:rPr lang="en-US" sz="1600">
                          <a:latin typeface="Noto Sans Symbols"/>
                          <a:ea typeface="Noto Sans Symbols"/>
                          <a:cs typeface="Noto Sans Symbols"/>
                          <a:sym typeface="Noto Sans Symbols"/>
                        </a:rPr>
                        <a:t>Σ</a:t>
                      </a:r>
                      <a:r>
                        <a:rPr baseline="-25000" lang="en-US" sz="1600">
                          <a:latin typeface="Noto Sans Symbols"/>
                          <a:ea typeface="Noto Sans Symbols"/>
                          <a:cs typeface="Noto Sans Symbols"/>
                          <a:sym typeface="Noto Sans Symbols"/>
                        </a:rPr>
                        <a:t>2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a:t>
                      </a:r>
                      <a:r>
                        <a:rPr lang="en-US" sz="1600">
                          <a:latin typeface="Garamond"/>
                          <a:ea typeface="Garamond"/>
                          <a:cs typeface="Garamond"/>
                          <a:sym typeface="Garamond"/>
                        </a:rPr>
                        <a:t>, q</a:t>
                      </a:r>
                      <a:r>
                        <a:rPr baseline="-25000" lang="en-US" sz="1600">
                          <a:latin typeface="Garamond"/>
                          <a:ea typeface="Garamond"/>
                          <a:cs typeface="Garamond"/>
                          <a:sym typeface="Garamond"/>
                        </a:rPr>
                        <a:t>0 </a:t>
                      </a:r>
                      <a:r>
                        <a:rPr lang="en-US" sz="1600">
                          <a:latin typeface="Garamond"/>
                          <a:ea typeface="Garamond"/>
                          <a:cs typeface="Garamond"/>
                          <a:sym typeface="Garamond"/>
                        </a:rPr>
                        <a:t>, </a:t>
                      </a:r>
                      <a:r>
                        <a:rPr i="1" lang="en-US" sz="1600">
                          <a:latin typeface="Garamond"/>
                          <a:ea typeface="Garamond"/>
                          <a:cs typeface="Garamond"/>
                          <a:sym typeface="Garamond"/>
                        </a:rPr>
                        <a:t>{</a:t>
                      </a:r>
                      <a:r>
                        <a:rPr i="0" lang="en-US" sz="1600">
                          <a:latin typeface="Garamond"/>
                          <a:ea typeface="Garamond"/>
                          <a:cs typeface="Garamond"/>
                          <a:sym typeface="Garamond"/>
                        </a:rPr>
                        <a:t>q</a:t>
                      </a:r>
                      <a:r>
                        <a:rPr baseline="-25000" i="0" lang="en-US" sz="1600">
                          <a:latin typeface="Garamond"/>
                          <a:ea typeface="Garamond"/>
                          <a:cs typeface="Garamond"/>
                          <a:sym typeface="Garamond"/>
                        </a:rPr>
                        <a:t>f</a:t>
                      </a:r>
                      <a:r>
                        <a:rPr i="1" lang="en-US" sz="1600">
                          <a:latin typeface="Garamond"/>
                          <a:ea typeface="Garamond"/>
                          <a:cs typeface="Garamond"/>
                          <a:sym typeface="Garamond"/>
                        </a:rPr>
                        <a:t>}</a:t>
                      </a:r>
                      <a:r>
                        <a:rPr lang="en-US" sz="1600">
                          <a:latin typeface="Garamond"/>
                          <a:ea typeface="Garamond"/>
                          <a:cs typeface="Garamond"/>
                          <a:sym typeface="Garamond"/>
                        </a:rPr>
                        <a:t>) </a:t>
                      </a:r>
                      <a:endParaRPr b="0" sz="16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565" name="Google Shape;1565;p96"/>
          <p:cNvSpPr/>
          <p:nvPr/>
        </p:nvSpPr>
        <p:spPr>
          <a:xfrm>
            <a:off x="6172200" y="2804458"/>
            <a:ext cx="1828800" cy="6096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1566" name="Google Shape;1566;p96"/>
          <p:cNvSpPr/>
          <p:nvPr/>
        </p:nvSpPr>
        <p:spPr>
          <a:xfrm>
            <a:off x="6272372" y="2887551"/>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67" name="Google Shape;1567;p96"/>
          <p:cNvSpPr/>
          <p:nvPr/>
        </p:nvSpPr>
        <p:spPr>
          <a:xfrm>
            <a:off x="6357938" y="2924592"/>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sp>
        <p:nvSpPr>
          <p:cNvPr id="1568" name="Google Shape;1568;p96"/>
          <p:cNvSpPr/>
          <p:nvPr/>
        </p:nvSpPr>
        <p:spPr>
          <a:xfrm>
            <a:off x="7361011" y="2887551"/>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69" name="Google Shape;1569;p96"/>
          <p:cNvSpPr/>
          <p:nvPr/>
        </p:nvSpPr>
        <p:spPr>
          <a:xfrm>
            <a:off x="7446577" y="2924592"/>
            <a:ext cx="3305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a:t>
            </a:r>
            <a:r>
              <a:rPr baseline="-25000" lang="en-US" sz="1800">
                <a:solidFill>
                  <a:schemeClr val="dk1"/>
                </a:solidFill>
                <a:latin typeface="Garamond"/>
                <a:ea typeface="Garamond"/>
                <a:cs typeface="Garamond"/>
                <a:sym typeface="Garamond"/>
              </a:rPr>
              <a:t>1</a:t>
            </a:r>
            <a:endParaRPr baseline="-25000" sz="1800">
              <a:solidFill>
                <a:schemeClr val="dk1"/>
              </a:solidFill>
              <a:latin typeface="Garamond"/>
              <a:ea typeface="Garamond"/>
              <a:cs typeface="Garamond"/>
              <a:sym typeface="Garamond"/>
            </a:endParaRPr>
          </a:p>
        </p:txBody>
      </p:sp>
      <p:sp>
        <p:nvSpPr>
          <p:cNvPr id="1570" name="Google Shape;1570;p96"/>
          <p:cNvSpPr/>
          <p:nvPr/>
        </p:nvSpPr>
        <p:spPr>
          <a:xfrm>
            <a:off x="6162674" y="4176058"/>
            <a:ext cx="1828800" cy="6096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1571" name="Google Shape;1571;p96"/>
          <p:cNvSpPr/>
          <p:nvPr/>
        </p:nvSpPr>
        <p:spPr>
          <a:xfrm>
            <a:off x="6262846" y="4259151"/>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2" name="Google Shape;1572;p96"/>
          <p:cNvSpPr/>
          <p:nvPr/>
        </p:nvSpPr>
        <p:spPr>
          <a:xfrm>
            <a:off x="6348412" y="4296192"/>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a:p>
        </p:txBody>
      </p:sp>
      <p:sp>
        <p:nvSpPr>
          <p:cNvPr id="1573" name="Google Shape;1573;p96"/>
          <p:cNvSpPr/>
          <p:nvPr/>
        </p:nvSpPr>
        <p:spPr>
          <a:xfrm>
            <a:off x="7351485" y="4259151"/>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74" name="Google Shape;1574;p96"/>
          <p:cNvSpPr/>
          <p:nvPr/>
        </p:nvSpPr>
        <p:spPr>
          <a:xfrm>
            <a:off x="7437051" y="4296192"/>
            <a:ext cx="3305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a:t>
            </a:r>
            <a:r>
              <a:rPr baseline="-25000" lang="en-US" sz="1800">
                <a:solidFill>
                  <a:schemeClr val="dk1"/>
                </a:solidFill>
                <a:latin typeface="Garamond"/>
                <a:ea typeface="Garamond"/>
                <a:cs typeface="Garamond"/>
                <a:sym typeface="Garamond"/>
              </a:rPr>
              <a:t>2</a:t>
            </a:r>
            <a:endParaRPr/>
          </a:p>
        </p:txBody>
      </p:sp>
      <p:cxnSp>
        <p:nvCxnSpPr>
          <p:cNvPr id="1575" name="Google Shape;1575;p96"/>
          <p:cNvCxnSpPr>
            <a:stCxn id="1566" idx="6"/>
            <a:endCxn id="1568" idx="2"/>
          </p:cNvCxnSpPr>
          <p:nvPr/>
        </p:nvCxnSpPr>
        <p:spPr>
          <a:xfrm>
            <a:off x="6859112" y="3109801"/>
            <a:ext cx="501900" cy="0"/>
          </a:xfrm>
          <a:prstGeom prst="straightConnector1">
            <a:avLst/>
          </a:prstGeom>
          <a:solidFill>
            <a:schemeClr val="accent1"/>
          </a:solidFill>
          <a:ln cap="flat" cmpd="sng" w="12700">
            <a:solidFill>
              <a:schemeClr val="dk1"/>
            </a:solidFill>
            <a:prstDash val="dash"/>
            <a:round/>
            <a:headEnd len="sm" w="sm" type="none"/>
            <a:tailEnd len="med" w="med" type="stealth"/>
          </a:ln>
        </p:spPr>
      </p:cxnSp>
      <p:cxnSp>
        <p:nvCxnSpPr>
          <p:cNvPr id="1576" name="Google Shape;1576;p96"/>
          <p:cNvCxnSpPr/>
          <p:nvPr/>
        </p:nvCxnSpPr>
        <p:spPr>
          <a:xfrm>
            <a:off x="6849586" y="4471876"/>
            <a:ext cx="501899" cy="0"/>
          </a:xfrm>
          <a:prstGeom prst="straightConnector1">
            <a:avLst/>
          </a:prstGeom>
          <a:solidFill>
            <a:schemeClr val="accent1"/>
          </a:solidFill>
          <a:ln cap="flat" cmpd="sng" w="12700">
            <a:solidFill>
              <a:schemeClr val="dk1"/>
            </a:solidFill>
            <a:prstDash val="dash"/>
            <a:round/>
            <a:headEnd len="sm" w="sm" type="none"/>
            <a:tailEnd len="med" w="med" type="stealth"/>
          </a:ln>
        </p:spPr>
      </p:cxnSp>
      <p:sp>
        <p:nvSpPr>
          <p:cNvPr id="1577" name="Google Shape;1577;p96"/>
          <p:cNvSpPr txBox="1"/>
          <p:nvPr/>
        </p:nvSpPr>
        <p:spPr>
          <a:xfrm>
            <a:off x="6767628" y="2471740"/>
            <a:ext cx="71365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L(R</a:t>
            </a:r>
            <a:r>
              <a:rPr baseline="-25000" lang="en-US" sz="1600">
                <a:solidFill>
                  <a:schemeClr val="dk1"/>
                </a:solidFill>
                <a:latin typeface="Verdana"/>
                <a:ea typeface="Verdana"/>
                <a:cs typeface="Verdana"/>
                <a:sym typeface="Verdana"/>
              </a:rPr>
              <a:t>1</a:t>
            </a:r>
            <a:r>
              <a:rPr lang="en-US" sz="1600">
                <a:solidFill>
                  <a:schemeClr val="dk1"/>
                </a:solidFill>
                <a:latin typeface="Verdana"/>
                <a:ea typeface="Verdana"/>
                <a:cs typeface="Verdana"/>
                <a:sym typeface="Verdana"/>
              </a:rPr>
              <a:t>)</a:t>
            </a:r>
            <a:endParaRPr sz="1600">
              <a:solidFill>
                <a:schemeClr val="dk1"/>
              </a:solidFill>
              <a:latin typeface="Verdana"/>
              <a:ea typeface="Verdana"/>
              <a:cs typeface="Verdana"/>
              <a:sym typeface="Verdana"/>
            </a:endParaRPr>
          </a:p>
        </p:txBody>
      </p:sp>
      <p:sp>
        <p:nvSpPr>
          <p:cNvPr id="1578" name="Google Shape;1578;p96"/>
          <p:cNvSpPr txBox="1"/>
          <p:nvPr/>
        </p:nvSpPr>
        <p:spPr>
          <a:xfrm>
            <a:off x="6781915" y="3869143"/>
            <a:ext cx="71365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L(R</a:t>
            </a:r>
            <a:r>
              <a:rPr baseline="-25000" lang="en-US" sz="1600">
                <a:solidFill>
                  <a:schemeClr val="dk1"/>
                </a:solidFill>
                <a:latin typeface="Verdana"/>
                <a:ea typeface="Verdana"/>
                <a:cs typeface="Verdana"/>
                <a:sym typeface="Verdana"/>
              </a:rPr>
              <a:t>2</a:t>
            </a:r>
            <a:r>
              <a:rPr lang="en-US" sz="1600">
                <a:solidFill>
                  <a:schemeClr val="dk1"/>
                </a:solidFill>
                <a:latin typeface="Verdana"/>
                <a:ea typeface="Verdana"/>
                <a:cs typeface="Verdana"/>
                <a:sym typeface="Verdana"/>
              </a:rPr>
              <a:t>)</a:t>
            </a:r>
            <a:endParaRPr sz="1600">
              <a:solidFill>
                <a:schemeClr val="dk1"/>
              </a:solidFill>
              <a:latin typeface="Verdana"/>
              <a:ea typeface="Verdana"/>
              <a:cs typeface="Verdana"/>
              <a:sym typeface="Verdana"/>
            </a:endParaRPr>
          </a:p>
        </p:txBody>
      </p:sp>
      <p:sp>
        <p:nvSpPr>
          <p:cNvPr id="1579" name="Google Shape;1579;p96"/>
          <p:cNvSpPr txBox="1"/>
          <p:nvPr/>
        </p:nvSpPr>
        <p:spPr>
          <a:xfrm>
            <a:off x="6924211" y="3361669"/>
            <a:ext cx="44435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M</a:t>
            </a:r>
            <a:r>
              <a:rPr baseline="-25000" lang="en-US" sz="1600">
                <a:solidFill>
                  <a:schemeClr val="dk1"/>
                </a:solidFill>
                <a:latin typeface="Verdana"/>
                <a:ea typeface="Verdana"/>
                <a:cs typeface="Verdana"/>
                <a:sym typeface="Verdana"/>
              </a:rPr>
              <a:t>1</a:t>
            </a:r>
            <a:endParaRPr baseline="-25000" sz="1600">
              <a:solidFill>
                <a:schemeClr val="dk1"/>
              </a:solidFill>
              <a:latin typeface="Verdana"/>
              <a:ea typeface="Verdana"/>
              <a:cs typeface="Verdana"/>
              <a:sym typeface="Verdana"/>
            </a:endParaRPr>
          </a:p>
        </p:txBody>
      </p:sp>
      <p:sp>
        <p:nvSpPr>
          <p:cNvPr id="1580" name="Google Shape;1580;p96"/>
          <p:cNvSpPr txBox="1"/>
          <p:nvPr/>
        </p:nvSpPr>
        <p:spPr>
          <a:xfrm>
            <a:off x="6916659" y="4729164"/>
            <a:ext cx="44435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M</a:t>
            </a:r>
            <a:r>
              <a:rPr baseline="-25000" lang="en-US" sz="1600">
                <a:solidFill>
                  <a:schemeClr val="dk1"/>
                </a:solidFill>
                <a:latin typeface="Verdana"/>
                <a:ea typeface="Verdana"/>
                <a:cs typeface="Verdana"/>
                <a:sym typeface="Verdana"/>
              </a:rPr>
              <a:t>2</a:t>
            </a:r>
            <a:endParaRPr/>
          </a:p>
        </p:txBody>
      </p:sp>
      <p:sp>
        <p:nvSpPr>
          <p:cNvPr id="1581" name="Google Shape;1581;p96"/>
          <p:cNvSpPr/>
          <p:nvPr/>
        </p:nvSpPr>
        <p:spPr>
          <a:xfrm>
            <a:off x="4791234" y="3380609"/>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2" name="Google Shape;1582;p96"/>
          <p:cNvSpPr/>
          <p:nvPr/>
        </p:nvSpPr>
        <p:spPr>
          <a:xfrm>
            <a:off x="4876800" y="3417650"/>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0</a:t>
            </a:r>
            <a:endParaRPr/>
          </a:p>
        </p:txBody>
      </p:sp>
      <p:sp>
        <p:nvSpPr>
          <p:cNvPr id="1583" name="Google Shape;1583;p96"/>
          <p:cNvSpPr/>
          <p:nvPr/>
        </p:nvSpPr>
        <p:spPr>
          <a:xfrm>
            <a:off x="8601234" y="3377017"/>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584" name="Google Shape;1584;p96"/>
          <p:cNvSpPr/>
          <p:nvPr/>
        </p:nvSpPr>
        <p:spPr>
          <a:xfrm>
            <a:off x="8686800" y="3414058"/>
            <a:ext cx="348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f</a:t>
            </a:r>
            <a:endParaRPr baseline="-25000" sz="1800">
              <a:solidFill>
                <a:schemeClr val="dk1"/>
              </a:solidFill>
              <a:latin typeface="Garamond"/>
              <a:ea typeface="Garamond"/>
              <a:cs typeface="Garamond"/>
              <a:sym typeface="Garamond"/>
            </a:endParaRPr>
          </a:p>
        </p:txBody>
      </p:sp>
      <p:sp>
        <p:nvSpPr>
          <p:cNvPr id="1585" name="Google Shape;1585;p96"/>
          <p:cNvSpPr/>
          <p:nvPr/>
        </p:nvSpPr>
        <p:spPr>
          <a:xfrm>
            <a:off x="8501064" y="3332051"/>
            <a:ext cx="771366" cy="5370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586" name="Google Shape;1586;p96"/>
          <p:cNvCxnSpPr>
            <a:endCxn id="1581" idx="2"/>
          </p:cNvCxnSpPr>
          <p:nvPr/>
        </p:nvCxnSpPr>
        <p:spPr>
          <a:xfrm>
            <a:off x="4267134" y="3602859"/>
            <a:ext cx="524100" cy="0"/>
          </a:xfrm>
          <a:prstGeom prst="straightConnector1">
            <a:avLst/>
          </a:prstGeom>
          <a:solidFill>
            <a:schemeClr val="accent1"/>
          </a:solidFill>
          <a:ln cap="flat" cmpd="sng" w="12700">
            <a:solidFill>
              <a:schemeClr val="dk1"/>
            </a:solidFill>
            <a:prstDash val="solid"/>
            <a:round/>
            <a:headEnd len="sm" w="sm" type="none"/>
            <a:tailEnd len="med" w="med" type="stealth"/>
          </a:ln>
        </p:spPr>
      </p:cxnSp>
      <p:cxnSp>
        <p:nvCxnSpPr>
          <p:cNvPr id="1587" name="Google Shape;1587;p96"/>
          <p:cNvCxnSpPr>
            <a:stCxn id="1581" idx="7"/>
            <a:endCxn id="1566" idx="2"/>
          </p:cNvCxnSpPr>
          <p:nvPr/>
        </p:nvCxnSpPr>
        <p:spPr>
          <a:xfrm flipH="1" rot="10800000">
            <a:off x="5292048" y="3109705"/>
            <a:ext cx="980400" cy="3360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1588" name="Google Shape;1588;p96"/>
          <p:cNvCxnSpPr>
            <a:stCxn id="1581" idx="5"/>
            <a:endCxn id="1571" idx="2"/>
          </p:cNvCxnSpPr>
          <p:nvPr/>
        </p:nvCxnSpPr>
        <p:spPr>
          <a:xfrm>
            <a:off x="5292048" y="3760013"/>
            <a:ext cx="970800" cy="7215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1589" name="Google Shape;1589;p96"/>
          <p:cNvCxnSpPr>
            <a:endCxn id="1585" idx="1"/>
          </p:cNvCxnSpPr>
          <p:nvPr/>
        </p:nvCxnSpPr>
        <p:spPr>
          <a:xfrm>
            <a:off x="7938128" y="3109206"/>
            <a:ext cx="675900" cy="3015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1590" name="Google Shape;1590;p96"/>
          <p:cNvCxnSpPr>
            <a:stCxn id="1573" idx="6"/>
            <a:endCxn id="1585" idx="3"/>
          </p:cNvCxnSpPr>
          <p:nvPr/>
        </p:nvCxnSpPr>
        <p:spPr>
          <a:xfrm flipH="1" rot="10800000">
            <a:off x="7938225" y="3790501"/>
            <a:ext cx="675900" cy="6909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591" name="Google Shape;1591;p96"/>
          <p:cNvSpPr txBox="1"/>
          <p:nvPr/>
        </p:nvSpPr>
        <p:spPr>
          <a:xfrm>
            <a:off x="5422368" y="3936385"/>
            <a:ext cx="3193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ε</a:t>
            </a:r>
            <a:endParaRPr sz="1800">
              <a:solidFill>
                <a:schemeClr val="dk1"/>
              </a:solidFill>
              <a:latin typeface="Verdana"/>
              <a:ea typeface="Verdana"/>
              <a:cs typeface="Verdana"/>
              <a:sym typeface="Verdana"/>
            </a:endParaRPr>
          </a:p>
        </p:txBody>
      </p:sp>
      <p:sp>
        <p:nvSpPr>
          <p:cNvPr id="1592" name="Google Shape;1592;p96"/>
          <p:cNvSpPr txBox="1"/>
          <p:nvPr/>
        </p:nvSpPr>
        <p:spPr>
          <a:xfrm>
            <a:off x="5462892" y="2992337"/>
            <a:ext cx="3193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ε</a:t>
            </a:r>
            <a:endParaRPr sz="1800">
              <a:solidFill>
                <a:schemeClr val="dk1"/>
              </a:solidFill>
              <a:latin typeface="Verdana"/>
              <a:ea typeface="Verdana"/>
              <a:cs typeface="Verdana"/>
              <a:sym typeface="Verdana"/>
            </a:endParaRPr>
          </a:p>
        </p:txBody>
      </p:sp>
      <p:sp>
        <p:nvSpPr>
          <p:cNvPr id="1593" name="Google Shape;1593;p96"/>
          <p:cNvSpPr txBox="1"/>
          <p:nvPr/>
        </p:nvSpPr>
        <p:spPr>
          <a:xfrm>
            <a:off x="8222878" y="3993120"/>
            <a:ext cx="3193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ε</a:t>
            </a:r>
            <a:endParaRPr sz="1800">
              <a:solidFill>
                <a:schemeClr val="dk1"/>
              </a:solidFill>
              <a:latin typeface="Verdana"/>
              <a:ea typeface="Verdana"/>
              <a:cs typeface="Verdana"/>
              <a:sym typeface="Verdana"/>
            </a:endParaRPr>
          </a:p>
        </p:txBody>
      </p:sp>
      <p:sp>
        <p:nvSpPr>
          <p:cNvPr id="1594" name="Google Shape;1594;p96"/>
          <p:cNvSpPr txBox="1"/>
          <p:nvPr/>
        </p:nvSpPr>
        <p:spPr>
          <a:xfrm>
            <a:off x="8234826" y="3006208"/>
            <a:ext cx="3193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ε</a:t>
            </a:r>
            <a:endParaRPr sz="1800">
              <a:solidFill>
                <a:schemeClr val="dk1"/>
              </a:solidFill>
              <a:latin typeface="Verdana"/>
              <a:ea typeface="Verdana"/>
              <a:cs typeface="Verdana"/>
              <a:sym typeface="Verdan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97"/>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Converting Regular Expression to Finite Automata (Contd…) </a:t>
            </a:r>
            <a:endParaRPr sz="2000"/>
          </a:p>
        </p:txBody>
      </p:sp>
      <p:sp>
        <p:nvSpPr>
          <p:cNvPr id="1600" name="Google Shape;1600;p97"/>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601" name="Google Shape;1601;p97"/>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602" name="Google Shape;1602;p97"/>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603" name="Google Shape;1603;p97"/>
          <p:cNvGraphicFramePr/>
          <p:nvPr/>
        </p:nvGraphicFramePr>
        <p:xfrm>
          <a:off x="251463" y="1016000"/>
          <a:ext cx="3000000" cy="3000000"/>
        </p:xfrm>
        <a:graphic>
          <a:graphicData uri="http://schemas.openxmlformats.org/drawingml/2006/table">
            <a:tbl>
              <a:tblPr bandRow="1" firstRow="1">
                <a:noFill/>
                <a:tableStyleId>{B01C3A2E-80D2-47BE-8E92-7927E1F9FCD7}</a:tableStyleId>
              </a:tblPr>
              <a:tblGrid>
                <a:gridCol w="1348725"/>
                <a:gridCol w="8122925"/>
              </a:tblGrid>
              <a:tr h="553550">
                <a:tc>
                  <a:txBody>
                    <a:bodyPr/>
                    <a:lstStyle/>
                    <a:p>
                      <a:pPr indent="0" lvl="0" marL="0" marR="0" rtl="0" algn="l">
                        <a:spcBef>
                          <a:spcPts val="0"/>
                        </a:spcBef>
                        <a:spcAft>
                          <a:spcPts val="0"/>
                        </a:spcAft>
                        <a:buNone/>
                      </a:pPr>
                      <a:r>
                        <a:rPr b="0" lang="en-US" sz="1500">
                          <a:solidFill>
                            <a:schemeClr val="dk1"/>
                          </a:solidFill>
                        </a:rPr>
                        <a:t>Regular</a:t>
                      </a:r>
                      <a:endParaRPr/>
                    </a:p>
                    <a:p>
                      <a:pPr indent="0" lvl="0" marL="0" marR="0" rtl="0" algn="l">
                        <a:spcBef>
                          <a:spcPts val="0"/>
                        </a:spcBef>
                        <a:spcAft>
                          <a:spcPts val="0"/>
                        </a:spcAft>
                        <a:buNone/>
                      </a:pPr>
                      <a:r>
                        <a:rPr b="0" lang="en-US" sz="1500">
                          <a:solidFill>
                            <a:schemeClr val="dk1"/>
                          </a:solidFill>
                        </a:rPr>
                        <a:t>Expression</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i="0" lang="en-US" sz="1500">
                          <a:solidFill>
                            <a:schemeClr val="dk1"/>
                          </a:solidFill>
                          <a:latin typeface="Verdana"/>
                          <a:ea typeface="Verdana"/>
                          <a:cs typeface="Verdana"/>
                          <a:sym typeface="Verdana"/>
                        </a:rPr>
                        <a:t>ε - </a:t>
                      </a:r>
                      <a:r>
                        <a:rPr b="0" lang="en-US" sz="1500">
                          <a:solidFill>
                            <a:schemeClr val="dk1"/>
                          </a:solidFill>
                        </a:rPr>
                        <a:t>NFA</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50150">
                <a:tc>
                  <a:txBody>
                    <a:bodyPr/>
                    <a:lstStyle/>
                    <a:p>
                      <a:pPr indent="0" lvl="0" marL="0" marR="0" rtl="0" algn="l">
                        <a:spcBef>
                          <a:spcPts val="0"/>
                        </a:spcBef>
                        <a:spcAft>
                          <a:spcPts val="0"/>
                        </a:spcAft>
                        <a:buNone/>
                      </a:pPr>
                      <a:r>
                        <a:rPr b="0" lang="en-US" sz="1500">
                          <a:solidFill>
                            <a:schemeClr val="dk1"/>
                          </a:solidFill>
                        </a:rPr>
                        <a:t>R = R</a:t>
                      </a:r>
                      <a:r>
                        <a:rPr b="0" baseline="-25000" lang="en-US" sz="1500">
                          <a:solidFill>
                            <a:schemeClr val="dk1"/>
                          </a:solidFill>
                        </a:rPr>
                        <a:t>1 </a:t>
                      </a:r>
                      <a:r>
                        <a:rPr b="1" lang="en-US" sz="1800">
                          <a:solidFill>
                            <a:schemeClr val="dk1"/>
                          </a:solidFill>
                        </a:rPr>
                        <a:t>.</a:t>
                      </a:r>
                      <a:r>
                        <a:rPr b="0" lang="en-US" sz="1500">
                          <a:solidFill>
                            <a:schemeClr val="dk1"/>
                          </a:solidFill>
                        </a:rPr>
                        <a:t> </a:t>
                      </a:r>
                      <a:r>
                        <a:rPr b="0" lang="en-US" sz="1500">
                          <a:solidFill>
                            <a:schemeClr val="dk1"/>
                          </a:solidFill>
                        </a:rPr>
                        <a:t>R</a:t>
                      </a:r>
                      <a:r>
                        <a:rPr b="0" baseline="-25000" lang="en-US" sz="1500">
                          <a:solidFill>
                            <a:schemeClr val="dk1"/>
                          </a:solidFill>
                        </a:rPr>
                        <a:t>2</a:t>
                      </a:r>
                      <a:endParaRPr b="0" baseline="-2500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Verdana"/>
                        <a:buNone/>
                      </a:pPr>
                      <a:r>
                        <a:rPr b="0" lang="en-US" sz="1600">
                          <a:solidFill>
                            <a:schemeClr val="dk1"/>
                          </a:solidFill>
                        </a:rPr>
                        <a:t>L(R</a:t>
                      </a:r>
                      <a:r>
                        <a:rPr b="0" baseline="-25000" lang="en-US" sz="1600">
                          <a:solidFill>
                            <a:schemeClr val="dk1"/>
                          </a:solidFill>
                        </a:rPr>
                        <a:t>1</a:t>
                      </a:r>
                      <a:r>
                        <a:rPr b="0" lang="en-US" sz="1600">
                          <a:solidFill>
                            <a:schemeClr val="dk1"/>
                          </a:solidFill>
                        </a:rPr>
                        <a:t>)  M</a:t>
                      </a:r>
                      <a:r>
                        <a:rPr b="0" baseline="-25000" lang="en-US" sz="1600">
                          <a:solidFill>
                            <a:schemeClr val="dk1"/>
                          </a:solidFill>
                        </a:rPr>
                        <a:t>1</a:t>
                      </a:r>
                      <a:r>
                        <a:rPr b="0" lang="en-US" sz="1600">
                          <a:solidFill>
                            <a:schemeClr val="dk1"/>
                          </a:solidFill>
                        </a:rPr>
                        <a:t> =</a:t>
                      </a:r>
                      <a:r>
                        <a:rPr lang="en-US" sz="1600">
                          <a:latin typeface="Garamond"/>
                          <a:ea typeface="Garamond"/>
                          <a:cs typeface="Garamond"/>
                          <a:sym typeface="Garamond"/>
                        </a:rPr>
                        <a:t>(</a:t>
                      </a:r>
                      <a:r>
                        <a:rPr i="1" lang="en-US" sz="1600">
                          <a:latin typeface="Garamond"/>
                          <a:ea typeface="Garamond"/>
                          <a:cs typeface="Garamond"/>
                          <a:sym typeface="Garamond"/>
                        </a:rPr>
                        <a:t>Q</a:t>
                      </a:r>
                      <a:r>
                        <a:rPr baseline="-25000" i="0" lang="en-US" sz="1600">
                          <a:latin typeface="Garamond"/>
                          <a:ea typeface="Garamond"/>
                          <a:cs typeface="Garamond"/>
                          <a:sym typeface="Garamond"/>
                        </a:rPr>
                        <a:t>1</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a:t>
                      </a:r>
                      <a:r>
                        <a:rPr baseline="-25000" lang="en-US" sz="1600">
                          <a:latin typeface="Noto Sans Symbols"/>
                          <a:ea typeface="Noto Sans Symbols"/>
                          <a:cs typeface="Noto Sans Symbols"/>
                          <a:sym typeface="Noto Sans Symbols"/>
                        </a:rPr>
                        <a:t>1</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a:t>
                      </a:r>
                      <a:r>
                        <a:rPr baseline="-25000" lang="en-US" sz="1600">
                          <a:latin typeface="Noto Sans Symbols"/>
                          <a:ea typeface="Noto Sans Symbols"/>
                          <a:cs typeface="Noto Sans Symbols"/>
                          <a:sym typeface="Noto Sans Symbols"/>
                        </a:rPr>
                        <a:t>1</a:t>
                      </a:r>
                      <a:r>
                        <a:rPr lang="en-US" sz="1600">
                          <a:latin typeface="Garamond"/>
                          <a:ea typeface="Garamond"/>
                          <a:cs typeface="Garamond"/>
                          <a:sym typeface="Garamond"/>
                        </a:rPr>
                        <a:t>, q</a:t>
                      </a:r>
                      <a:r>
                        <a:rPr baseline="-25000" lang="en-US" sz="1600">
                          <a:latin typeface="Garamond"/>
                          <a:ea typeface="Garamond"/>
                          <a:cs typeface="Garamond"/>
                          <a:sym typeface="Garamond"/>
                        </a:rPr>
                        <a:t>1</a:t>
                      </a:r>
                      <a:r>
                        <a:rPr lang="en-US" sz="1600">
                          <a:latin typeface="Garamond"/>
                          <a:ea typeface="Garamond"/>
                          <a:cs typeface="Garamond"/>
                          <a:sym typeface="Garamond"/>
                        </a:rPr>
                        <a:t>, </a:t>
                      </a:r>
                      <a:r>
                        <a:rPr i="1" lang="en-US" sz="1600">
                          <a:latin typeface="Garamond"/>
                          <a:ea typeface="Garamond"/>
                          <a:cs typeface="Garamond"/>
                          <a:sym typeface="Garamond"/>
                        </a:rPr>
                        <a:t>{</a:t>
                      </a:r>
                      <a:r>
                        <a:rPr i="0" lang="en-US" sz="1600">
                          <a:latin typeface="Garamond"/>
                          <a:ea typeface="Garamond"/>
                          <a:cs typeface="Garamond"/>
                          <a:sym typeface="Garamond"/>
                        </a:rPr>
                        <a:t>f</a:t>
                      </a:r>
                      <a:r>
                        <a:rPr baseline="-25000" i="0" lang="en-US" sz="1600">
                          <a:latin typeface="Garamond"/>
                          <a:ea typeface="Garamond"/>
                          <a:cs typeface="Garamond"/>
                          <a:sym typeface="Garamond"/>
                        </a:rPr>
                        <a:t>1</a:t>
                      </a:r>
                      <a:r>
                        <a:rPr i="1" lang="en-US" sz="1600">
                          <a:latin typeface="Garamond"/>
                          <a:ea typeface="Garamond"/>
                          <a:cs typeface="Garamond"/>
                          <a:sym typeface="Garamond"/>
                        </a:rPr>
                        <a:t>}</a:t>
                      </a:r>
                      <a:r>
                        <a:rPr lang="en-US" sz="1600">
                          <a:latin typeface="Garamond"/>
                          <a:ea typeface="Garamond"/>
                          <a:cs typeface="Garamond"/>
                          <a:sym typeface="Garamond"/>
                        </a:rPr>
                        <a:t>)        </a:t>
                      </a:r>
                      <a:endParaRPr/>
                    </a:p>
                    <a:p>
                      <a:pPr indent="0" lvl="0" marL="0" marR="0" rtl="0" algn="l">
                        <a:lnSpc>
                          <a:spcPct val="100000"/>
                        </a:lnSpc>
                        <a:spcBef>
                          <a:spcPts val="0"/>
                        </a:spcBef>
                        <a:spcAft>
                          <a:spcPts val="0"/>
                        </a:spcAft>
                        <a:buClr>
                          <a:schemeClr val="dk1"/>
                        </a:buClr>
                        <a:buSzPts val="1600"/>
                        <a:buFont typeface="Verdana"/>
                        <a:buNone/>
                      </a:pPr>
                      <a:r>
                        <a:rPr b="0" lang="en-US" sz="1600">
                          <a:solidFill>
                            <a:schemeClr val="dk1"/>
                          </a:solidFill>
                        </a:rPr>
                        <a:t>L(R</a:t>
                      </a:r>
                      <a:r>
                        <a:rPr b="0" baseline="-25000" lang="en-US" sz="1600">
                          <a:solidFill>
                            <a:schemeClr val="dk1"/>
                          </a:solidFill>
                        </a:rPr>
                        <a:t>2</a:t>
                      </a:r>
                      <a:r>
                        <a:rPr b="0" lang="en-US" sz="1600">
                          <a:solidFill>
                            <a:schemeClr val="dk1"/>
                          </a:solidFill>
                        </a:rPr>
                        <a:t>)  M</a:t>
                      </a:r>
                      <a:r>
                        <a:rPr b="0" baseline="-25000" lang="en-US" sz="1600">
                          <a:solidFill>
                            <a:schemeClr val="dk1"/>
                          </a:solidFill>
                        </a:rPr>
                        <a:t>2</a:t>
                      </a:r>
                      <a:r>
                        <a:rPr b="0" lang="en-US" sz="1600">
                          <a:solidFill>
                            <a:schemeClr val="dk1"/>
                          </a:solidFill>
                        </a:rPr>
                        <a:t> =</a:t>
                      </a:r>
                      <a:r>
                        <a:rPr lang="en-US" sz="1600">
                          <a:latin typeface="Garamond"/>
                          <a:ea typeface="Garamond"/>
                          <a:cs typeface="Garamond"/>
                          <a:sym typeface="Garamond"/>
                        </a:rPr>
                        <a:t>(</a:t>
                      </a:r>
                      <a:r>
                        <a:rPr i="1" lang="en-US" sz="1600">
                          <a:latin typeface="Garamond"/>
                          <a:ea typeface="Garamond"/>
                          <a:cs typeface="Garamond"/>
                          <a:sym typeface="Garamond"/>
                        </a:rPr>
                        <a:t>Q</a:t>
                      </a:r>
                      <a:r>
                        <a:rPr baseline="-25000" i="0" lang="en-US" sz="1600">
                          <a:latin typeface="Garamond"/>
                          <a:ea typeface="Garamond"/>
                          <a:cs typeface="Garamond"/>
                          <a:sym typeface="Garamond"/>
                        </a:rPr>
                        <a:t>2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a:t>
                      </a:r>
                      <a:r>
                        <a:rPr baseline="-25000" lang="en-US" sz="1600">
                          <a:latin typeface="Noto Sans Symbols"/>
                          <a:ea typeface="Noto Sans Symbols"/>
                          <a:cs typeface="Noto Sans Symbols"/>
                          <a:sym typeface="Noto Sans Symbols"/>
                        </a:rPr>
                        <a:t>2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a:t>
                      </a:r>
                      <a:r>
                        <a:rPr baseline="-25000" lang="en-US" sz="1600">
                          <a:latin typeface="Noto Sans Symbols"/>
                          <a:ea typeface="Noto Sans Symbols"/>
                          <a:cs typeface="Noto Sans Symbols"/>
                          <a:sym typeface="Noto Sans Symbols"/>
                        </a:rPr>
                        <a:t>2 </a:t>
                      </a:r>
                      <a:r>
                        <a:rPr lang="en-US" sz="1600">
                          <a:latin typeface="Garamond"/>
                          <a:ea typeface="Garamond"/>
                          <a:cs typeface="Garamond"/>
                          <a:sym typeface="Garamond"/>
                        </a:rPr>
                        <a:t>, q</a:t>
                      </a:r>
                      <a:r>
                        <a:rPr baseline="-25000" lang="en-US" sz="1600">
                          <a:latin typeface="Garamond"/>
                          <a:ea typeface="Garamond"/>
                          <a:cs typeface="Garamond"/>
                          <a:sym typeface="Garamond"/>
                        </a:rPr>
                        <a:t>2 </a:t>
                      </a:r>
                      <a:r>
                        <a:rPr lang="en-US" sz="1600">
                          <a:latin typeface="Garamond"/>
                          <a:ea typeface="Garamond"/>
                          <a:cs typeface="Garamond"/>
                          <a:sym typeface="Garamond"/>
                        </a:rPr>
                        <a:t>, </a:t>
                      </a:r>
                      <a:r>
                        <a:rPr i="1" lang="en-US" sz="1600">
                          <a:latin typeface="Garamond"/>
                          <a:ea typeface="Garamond"/>
                          <a:cs typeface="Garamond"/>
                          <a:sym typeface="Garamond"/>
                        </a:rPr>
                        <a:t>{</a:t>
                      </a:r>
                      <a:r>
                        <a:rPr i="0" lang="en-US" sz="1600">
                          <a:latin typeface="Garamond"/>
                          <a:ea typeface="Garamond"/>
                          <a:cs typeface="Garamond"/>
                          <a:sym typeface="Garamond"/>
                        </a:rPr>
                        <a:t>f</a:t>
                      </a:r>
                      <a:r>
                        <a:rPr baseline="-25000" i="0" lang="en-US" sz="1600">
                          <a:latin typeface="Garamond"/>
                          <a:ea typeface="Garamond"/>
                          <a:cs typeface="Garamond"/>
                          <a:sym typeface="Garamond"/>
                        </a:rPr>
                        <a:t>2</a:t>
                      </a:r>
                      <a:r>
                        <a:rPr i="1" lang="en-US" sz="1600">
                          <a:latin typeface="Garamond"/>
                          <a:ea typeface="Garamond"/>
                          <a:cs typeface="Garamond"/>
                          <a:sym typeface="Garamond"/>
                        </a:rPr>
                        <a:t>}</a:t>
                      </a:r>
                      <a:r>
                        <a:rPr lang="en-US" sz="1600">
                          <a:latin typeface="Garamond"/>
                          <a:ea typeface="Garamond"/>
                          <a:cs typeface="Garamond"/>
                          <a:sym typeface="Garamond"/>
                        </a:rPr>
                        <a:t>)</a:t>
                      </a:r>
                      <a:endParaRPr b="0" sz="1600">
                        <a:solidFill>
                          <a:schemeClr val="dk1"/>
                        </a:solidFill>
                      </a:endParaRPr>
                    </a:p>
                    <a:p>
                      <a:pPr indent="0" lvl="0" marL="0" marR="0" rtl="0" algn="l">
                        <a:spcBef>
                          <a:spcPts val="0"/>
                        </a:spcBef>
                        <a:spcAft>
                          <a:spcPts val="0"/>
                        </a:spcAft>
                        <a:buNone/>
                      </a:pPr>
                      <a:r>
                        <a:rPr b="0" lang="en-US" sz="1600">
                          <a:solidFill>
                            <a:schemeClr val="dk1"/>
                          </a:solidFill>
                        </a:rPr>
                        <a:t>L(R</a:t>
                      </a:r>
                      <a:r>
                        <a:rPr b="0" baseline="-25000" lang="en-US" sz="1600">
                          <a:solidFill>
                            <a:schemeClr val="dk1"/>
                          </a:solidFill>
                        </a:rPr>
                        <a:t>1 </a:t>
                      </a:r>
                      <a:r>
                        <a:rPr b="1" lang="en-US" sz="1600">
                          <a:solidFill>
                            <a:schemeClr val="dk1"/>
                          </a:solidFill>
                        </a:rPr>
                        <a:t>. </a:t>
                      </a:r>
                      <a:r>
                        <a:rPr b="0" lang="en-US" sz="1600">
                          <a:solidFill>
                            <a:schemeClr val="dk1"/>
                          </a:solidFill>
                        </a:rPr>
                        <a:t>R</a:t>
                      </a:r>
                      <a:r>
                        <a:rPr b="0" baseline="-25000" lang="en-US" sz="1600">
                          <a:solidFill>
                            <a:schemeClr val="dk1"/>
                          </a:solidFill>
                        </a:rPr>
                        <a:t>2</a:t>
                      </a:r>
                      <a:r>
                        <a:rPr b="0" lang="en-US" sz="1600">
                          <a:solidFill>
                            <a:schemeClr val="dk1"/>
                          </a:solidFill>
                        </a:rPr>
                        <a:t>) M = </a:t>
                      </a:r>
                      <a:r>
                        <a:rPr lang="en-US" sz="1600">
                          <a:latin typeface="Garamond"/>
                          <a:ea typeface="Garamond"/>
                          <a:cs typeface="Garamond"/>
                          <a:sym typeface="Garamond"/>
                        </a:rPr>
                        <a:t>( </a:t>
                      </a:r>
                      <a:r>
                        <a:rPr i="1" lang="en-US" sz="1600">
                          <a:latin typeface="Garamond"/>
                          <a:ea typeface="Garamond"/>
                          <a:cs typeface="Garamond"/>
                          <a:sym typeface="Garamond"/>
                        </a:rPr>
                        <a:t>Q</a:t>
                      </a:r>
                      <a:r>
                        <a:rPr baseline="-25000" i="0" lang="en-US" sz="1600">
                          <a:latin typeface="Garamond"/>
                          <a:ea typeface="Garamond"/>
                          <a:cs typeface="Garamond"/>
                          <a:sym typeface="Garamond"/>
                        </a:rPr>
                        <a:t>1  </a:t>
                      </a:r>
                      <a:r>
                        <a:rPr i="0" lang="en-US" sz="1600">
                          <a:latin typeface="Garamond"/>
                          <a:ea typeface="Garamond"/>
                          <a:cs typeface="Garamond"/>
                          <a:sym typeface="Garamond"/>
                        </a:rPr>
                        <a:t>U</a:t>
                      </a:r>
                      <a:r>
                        <a:rPr baseline="-25000" i="0" lang="en-US" sz="1600">
                          <a:latin typeface="Garamond"/>
                          <a:ea typeface="Garamond"/>
                          <a:cs typeface="Garamond"/>
                          <a:sym typeface="Garamond"/>
                        </a:rPr>
                        <a:t> </a:t>
                      </a:r>
                      <a:r>
                        <a:rPr i="0" lang="en-US" sz="1600">
                          <a:latin typeface="Garamond"/>
                          <a:ea typeface="Garamond"/>
                          <a:cs typeface="Garamond"/>
                          <a:sym typeface="Garamond"/>
                        </a:rPr>
                        <a:t>Q</a:t>
                      </a:r>
                      <a:r>
                        <a:rPr baseline="-25000" i="0" lang="en-US" sz="1600">
                          <a:latin typeface="Garamond"/>
                          <a:ea typeface="Garamond"/>
                          <a:cs typeface="Garamond"/>
                          <a:sym typeface="Garamond"/>
                        </a:rPr>
                        <a:t>2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a:t>
                      </a:r>
                      <a:r>
                        <a:rPr baseline="-25000" lang="en-US" sz="1600">
                          <a:latin typeface="Noto Sans Symbols"/>
                          <a:ea typeface="Noto Sans Symbols"/>
                          <a:cs typeface="Noto Sans Symbols"/>
                          <a:sym typeface="Noto Sans Symbols"/>
                        </a:rPr>
                        <a:t>1 </a:t>
                      </a:r>
                      <a:r>
                        <a:rPr lang="en-US" sz="1600" u="none">
                          <a:latin typeface="Times New Roman"/>
                          <a:ea typeface="Times New Roman"/>
                          <a:cs typeface="Times New Roman"/>
                          <a:sym typeface="Times New Roman"/>
                        </a:rPr>
                        <a:t>U </a:t>
                      </a:r>
                      <a:r>
                        <a:rPr lang="en-US" sz="1600">
                          <a:latin typeface="Noto Sans Symbols"/>
                          <a:ea typeface="Noto Sans Symbols"/>
                          <a:cs typeface="Noto Sans Symbols"/>
                          <a:sym typeface="Noto Sans Symbols"/>
                        </a:rPr>
                        <a:t>Σ</a:t>
                      </a:r>
                      <a:r>
                        <a:rPr baseline="-25000" lang="en-US" sz="1600">
                          <a:latin typeface="Noto Sans Symbols"/>
                          <a:ea typeface="Noto Sans Symbols"/>
                          <a:cs typeface="Noto Sans Symbols"/>
                          <a:sym typeface="Noto Sans Symbols"/>
                        </a:rPr>
                        <a:t>2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a:t>
                      </a:r>
                      <a:r>
                        <a:rPr lang="en-US" sz="1600">
                          <a:latin typeface="Garamond"/>
                          <a:ea typeface="Garamond"/>
                          <a:cs typeface="Garamond"/>
                          <a:sym typeface="Garamond"/>
                        </a:rPr>
                        <a:t>, q</a:t>
                      </a:r>
                      <a:r>
                        <a:rPr baseline="-25000" lang="en-US" sz="1600">
                          <a:latin typeface="Garamond"/>
                          <a:ea typeface="Garamond"/>
                          <a:cs typeface="Garamond"/>
                          <a:sym typeface="Garamond"/>
                        </a:rPr>
                        <a:t>1 </a:t>
                      </a:r>
                      <a:r>
                        <a:rPr lang="en-US" sz="1600">
                          <a:latin typeface="Garamond"/>
                          <a:ea typeface="Garamond"/>
                          <a:cs typeface="Garamond"/>
                          <a:sym typeface="Garamond"/>
                        </a:rPr>
                        <a:t>, </a:t>
                      </a:r>
                      <a:r>
                        <a:rPr i="1" lang="en-US" sz="1600">
                          <a:latin typeface="Garamond"/>
                          <a:ea typeface="Garamond"/>
                          <a:cs typeface="Garamond"/>
                          <a:sym typeface="Garamond"/>
                        </a:rPr>
                        <a:t>{</a:t>
                      </a:r>
                      <a:r>
                        <a:rPr i="0" lang="en-US" sz="1600">
                          <a:latin typeface="Garamond"/>
                          <a:ea typeface="Garamond"/>
                          <a:cs typeface="Garamond"/>
                          <a:sym typeface="Garamond"/>
                        </a:rPr>
                        <a:t>f</a:t>
                      </a:r>
                      <a:r>
                        <a:rPr baseline="-25000" i="0" lang="en-US" sz="1600">
                          <a:latin typeface="Garamond"/>
                          <a:ea typeface="Garamond"/>
                          <a:cs typeface="Garamond"/>
                          <a:sym typeface="Garamond"/>
                        </a:rPr>
                        <a:t>2</a:t>
                      </a:r>
                      <a:r>
                        <a:rPr i="1" lang="en-US" sz="1600">
                          <a:latin typeface="Garamond"/>
                          <a:ea typeface="Garamond"/>
                          <a:cs typeface="Garamond"/>
                          <a:sym typeface="Garamond"/>
                        </a:rPr>
                        <a:t>}</a:t>
                      </a:r>
                      <a:r>
                        <a:rPr lang="en-US" sz="1600">
                          <a:latin typeface="Garamond"/>
                          <a:ea typeface="Garamond"/>
                          <a:cs typeface="Garamond"/>
                          <a:sym typeface="Garamond"/>
                        </a:rPr>
                        <a:t>) </a:t>
                      </a:r>
                      <a:endParaRPr b="0" sz="16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604" name="Google Shape;1604;p97"/>
          <p:cNvSpPr/>
          <p:nvPr/>
        </p:nvSpPr>
        <p:spPr>
          <a:xfrm>
            <a:off x="2505234" y="3056603"/>
            <a:ext cx="1828800" cy="6096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1605" name="Google Shape;1605;p97"/>
          <p:cNvSpPr/>
          <p:nvPr/>
        </p:nvSpPr>
        <p:spPr>
          <a:xfrm>
            <a:off x="2605406" y="3139696"/>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6" name="Google Shape;1606;p97"/>
          <p:cNvSpPr/>
          <p:nvPr/>
        </p:nvSpPr>
        <p:spPr>
          <a:xfrm>
            <a:off x="2690972" y="3176737"/>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sp>
        <p:nvSpPr>
          <p:cNvPr id="1607" name="Google Shape;1607;p97"/>
          <p:cNvSpPr/>
          <p:nvPr/>
        </p:nvSpPr>
        <p:spPr>
          <a:xfrm>
            <a:off x="3694045" y="3139696"/>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08" name="Google Shape;1608;p97"/>
          <p:cNvSpPr/>
          <p:nvPr/>
        </p:nvSpPr>
        <p:spPr>
          <a:xfrm>
            <a:off x="3779611" y="3176737"/>
            <a:ext cx="3305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a:t>
            </a:r>
            <a:r>
              <a:rPr baseline="-25000" lang="en-US" sz="1800">
                <a:solidFill>
                  <a:schemeClr val="dk1"/>
                </a:solidFill>
                <a:latin typeface="Garamond"/>
                <a:ea typeface="Garamond"/>
                <a:cs typeface="Garamond"/>
                <a:sym typeface="Garamond"/>
              </a:rPr>
              <a:t>1</a:t>
            </a:r>
            <a:endParaRPr baseline="-25000" sz="1800">
              <a:solidFill>
                <a:schemeClr val="dk1"/>
              </a:solidFill>
              <a:latin typeface="Garamond"/>
              <a:ea typeface="Garamond"/>
              <a:cs typeface="Garamond"/>
              <a:sym typeface="Garamond"/>
            </a:endParaRPr>
          </a:p>
        </p:txBody>
      </p:sp>
      <p:sp>
        <p:nvSpPr>
          <p:cNvPr id="1609" name="Google Shape;1609;p97"/>
          <p:cNvSpPr/>
          <p:nvPr/>
        </p:nvSpPr>
        <p:spPr>
          <a:xfrm>
            <a:off x="5109696" y="3043651"/>
            <a:ext cx="1960177" cy="66674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1610" name="Google Shape;1610;p97"/>
          <p:cNvSpPr/>
          <p:nvPr/>
        </p:nvSpPr>
        <p:spPr>
          <a:xfrm>
            <a:off x="5209869" y="3126744"/>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1" name="Google Shape;1611;p97"/>
          <p:cNvSpPr/>
          <p:nvPr/>
        </p:nvSpPr>
        <p:spPr>
          <a:xfrm>
            <a:off x="5295435" y="3163785"/>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2</a:t>
            </a:r>
            <a:endParaRPr/>
          </a:p>
        </p:txBody>
      </p:sp>
      <p:sp>
        <p:nvSpPr>
          <p:cNvPr id="1612" name="Google Shape;1612;p97"/>
          <p:cNvSpPr/>
          <p:nvPr/>
        </p:nvSpPr>
        <p:spPr>
          <a:xfrm>
            <a:off x="6298508" y="3126744"/>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3" name="Google Shape;1613;p97"/>
          <p:cNvSpPr/>
          <p:nvPr/>
        </p:nvSpPr>
        <p:spPr>
          <a:xfrm>
            <a:off x="6384074" y="3163785"/>
            <a:ext cx="3305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a:t>
            </a:r>
            <a:r>
              <a:rPr baseline="-25000" lang="en-US" sz="1800">
                <a:solidFill>
                  <a:schemeClr val="dk1"/>
                </a:solidFill>
                <a:latin typeface="Garamond"/>
                <a:ea typeface="Garamond"/>
                <a:cs typeface="Garamond"/>
                <a:sym typeface="Garamond"/>
              </a:rPr>
              <a:t>2</a:t>
            </a:r>
            <a:endParaRPr/>
          </a:p>
        </p:txBody>
      </p:sp>
      <p:cxnSp>
        <p:nvCxnSpPr>
          <p:cNvPr id="1614" name="Google Shape;1614;p97"/>
          <p:cNvCxnSpPr>
            <a:stCxn id="1605" idx="6"/>
            <a:endCxn id="1607" idx="2"/>
          </p:cNvCxnSpPr>
          <p:nvPr/>
        </p:nvCxnSpPr>
        <p:spPr>
          <a:xfrm>
            <a:off x="3192146" y="3361946"/>
            <a:ext cx="501900" cy="0"/>
          </a:xfrm>
          <a:prstGeom prst="straightConnector1">
            <a:avLst/>
          </a:prstGeom>
          <a:solidFill>
            <a:schemeClr val="accent1"/>
          </a:solidFill>
          <a:ln cap="flat" cmpd="sng" w="12700">
            <a:solidFill>
              <a:schemeClr val="dk1"/>
            </a:solidFill>
            <a:prstDash val="dash"/>
            <a:round/>
            <a:headEnd len="sm" w="sm" type="none"/>
            <a:tailEnd len="med" w="med" type="stealth"/>
          </a:ln>
        </p:spPr>
      </p:cxnSp>
      <p:cxnSp>
        <p:nvCxnSpPr>
          <p:cNvPr id="1615" name="Google Shape;1615;p97"/>
          <p:cNvCxnSpPr/>
          <p:nvPr/>
        </p:nvCxnSpPr>
        <p:spPr>
          <a:xfrm>
            <a:off x="5796609" y="3339469"/>
            <a:ext cx="408927" cy="0"/>
          </a:xfrm>
          <a:prstGeom prst="straightConnector1">
            <a:avLst/>
          </a:prstGeom>
          <a:solidFill>
            <a:schemeClr val="accent1"/>
          </a:solidFill>
          <a:ln cap="flat" cmpd="sng" w="12700">
            <a:solidFill>
              <a:schemeClr val="dk1"/>
            </a:solidFill>
            <a:prstDash val="dash"/>
            <a:round/>
            <a:headEnd len="sm" w="sm" type="none"/>
            <a:tailEnd len="med" w="med" type="stealth"/>
          </a:ln>
        </p:spPr>
      </p:cxnSp>
      <p:sp>
        <p:nvSpPr>
          <p:cNvPr id="1616" name="Google Shape;1616;p97"/>
          <p:cNvSpPr txBox="1"/>
          <p:nvPr/>
        </p:nvSpPr>
        <p:spPr>
          <a:xfrm>
            <a:off x="3100662" y="2723885"/>
            <a:ext cx="71365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L(R</a:t>
            </a:r>
            <a:r>
              <a:rPr baseline="-25000" lang="en-US" sz="1600">
                <a:solidFill>
                  <a:schemeClr val="dk1"/>
                </a:solidFill>
                <a:latin typeface="Verdana"/>
                <a:ea typeface="Verdana"/>
                <a:cs typeface="Verdana"/>
                <a:sym typeface="Verdana"/>
              </a:rPr>
              <a:t>1</a:t>
            </a:r>
            <a:r>
              <a:rPr lang="en-US" sz="1600">
                <a:solidFill>
                  <a:schemeClr val="dk1"/>
                </a:solidFill>
                <a:latin typeface="Verdana"/>
                <a:ea typeface="Verdana"/>
                <a:cs typeface="Verdana"/>
                <a:sym typeface="Verdana"/>
              </a:rPr>
              <a:t>)</a:t>
            </a:r>
            <a:endParaRPr sz="1600">
              <a:solidFill>
                <a:schemeClr val="dk1"/>
              </a:solidFill>
              <a:latin typeface="Verdana"/>
              <a:ea typeface="Verdana"/>
              <a:cs typeface="Verdana"/>
              <a:sym typeface="Verdana"/>
            </a:endParaRPr>
          </a:p>
        </p:txBody>
      </p:sp>
      <p:sp>
        <p:nvSpPr>
          <p:cNvPr id="1617" name="Google Shape;1617;p97"/>
          <p:cNvSpPr txBox="1"/>
          <p:nvPr/>
        </p:nvSpPr>
        <p:spPr>
          <a:xfrm>
            <a:off x="5728938" y="2736736"/>
            <a:ext cx="71365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L(R</a:t>
            </a:r>
            <a:r>
              <a:rPr baseline="-25000" lang="en-US" sz="1600">
                <a:solidFill>
                  <a:schemeClr val="dk1"/>
                </a:solidFill>
                <a:latin typeface="Verdana"/>
                <a:ea typeface="Verdana"/>
                <a:cs typeface="Verdana"/>
                <a:sym typeface="Verdana"/>
              </a:rPr>
              <a:t>2</a:t>
            </a:r>
            <a:r>
              <a:rPr lang="en-US" sz="1600">
                <a:solidFill>
                  <a:schemeClr val="dk1"/>
                </a:solidFill>
                <a:latin typeface="Verdana"/>
                <a:ea typeface="Verdana"/>
                <a:cs typeface="Verdana"/>
                <a:sym typeface="Verdana"/>
              </a:rPr>
              <a:t>)</a:t>
            </a:r>
            <a:endParaRPr sz="1600">
              <a:solidFill>
                <a:schemeClr val="dk1"/>
              </a:solidFill>
              <a:latin typeface="Verdana"/>
              <a:ea typeface="Verdana"/>
              <a:cs typeface="Verdana"/>
              <a:sym typeface="Verdana"/>
            </a:endParaRPr>
          </a:p>
        </p:txBody>
      </p:sp>
      <p:sp>
        <p:nvSpPr>
          <p:cNvPr id="1618" name="Google Shape;1618;p97"/>
          <p:cNvSpPr txBox="1"/>
          <p:nvPr/>
        </p:nvSpPr>
        <p:spPr>
          <a:xfrm>
            <a:off x="3257245" y="3613814"/>
            <a:ext cx="44435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M</a:t>
            </a:r>
            <a:r>
              <a:rPr baseline="-25000" lang="en-US" sz="1600">
                <a:solidFill>
                  <a:schemeClr val="dk1"/>
                </a:solidFill>
                <a:latin typeface="Verdana"/>
                <a:ea typeface="Verdana"/>
                <a:cs typeface="Verdana"/>
                <a:sym typeface="Verdana"/>
              </a:rPr>
              <a:t>1</a:t>
            </a:r>
            <a:endParaRPr baseline="-25000" sz="1600">
              <a:solidFill>
                <a:schemeClr val="dk1"/>
              </a:solidFill>
              <a:latin typeface="Verdana"/>
              <a:ea typeface="Verdana"/>
              <a:cs typeface="Verdana"/>
              <a:sym typeface="Verdana"/>
            </a:endParaRPr>
          </a:p>
        </p:txBody>
      </p:sp>
      <p:sp>
        <p:nvSpPr>
          <p:cNvPr id="1619" name="Google Shape;1619;p97"/>
          <p:cNvSpPr txBox="1"/>
          <p:nvPr/>
        </p:nvSpPr>
        <p:spPr>
          <a:xfrm>
            <a:off x="5863682" y="3661946"/>
            <a:ext cx="44435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M</a:t>
            </a:r>
            <a:r>
              <a:rPr baseline="-25000" lang="en-US" sz="1600">
                <a:solidFill>
                  <a:schemeClr val="dk1"/>
                </a:solidFill>
                <a:latin typeface="Verdana"/>
                <a:ea typeface="Verdana"/>
                <a:cs typeface="Verdana"/>
                <a:sym typeface="Verdana"/>
              </a:rPr>
              <a:t>2</a:t>
            </a:r>
            <a:endParaRPr/>
          </a:p>
        </p:txBody>
      </p:sp>
      <p:cxnSp>
        <p:nvCxnSpPr>
          <p:cNvPr id="1620" name="Google Shape;1620;p97"/>
          <p:cNvCxnSpPr/>
          <p:nvPr/>
        </p:nvCxnSpPr>
        <p:spPr>
          <a:xfrm>
            <a:off x="1981200" y="3416468"/>
            <a:ext cx="524034" cy="0"/>
          </a:xfrm>
          <a:prstGeom prst="straightConnector1">
            <a:avLst/>
          </a:prstGeom>
          <a:solidFill>
            <a:schemeClr val="accent1"/>
          </a:solidFill>
          <a:ln cap="flat" cmpd="sng" w="12700">
            <a:solidFill>
              <a:schemeClr val="dk1"/>
            </a:solidFill>
            <a:prstDash val="solid"/>
            <a:round/>
            <a:headEnd len="sm" w="sm" type="none"/>
            <a:tailEnd len="med" w="med" type="stealth"/>
          </a:ln>
        </p:spPr>
      </p:cxnSp>
      <p:cxnSp>
        <p:nvCxnSpPr>
          <p:cNvPr id="1621" name="Google Shape;1621;p97"/>
          <p:cNvCxnSpPr/>
          <p:nvPr/>
        </p:nvCxnSpPr>
        <p:spPr>
          <a:xfrm>
            <a:off x="4285547" y="3361403"/>
            <a:ext cx="910341" cy="543"/>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622" name="Google Shape;1622;p97"/>
          <p:cNvSpPr txBox="1"/>
          <p:nvPr/>
        </p:nvSpPr>
        <p:spPr>
          <a:xfrm>
            <a:off x="4581058" y="3047136"/>
            <a:ext cx="3193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ε</a:t>
            </a:r>
            <a:endParaRPr sz="1800">
              <a:solidFill>
                <a:schemeClr val="dk1"/>
              </a:solidFill>
              <a:latin typeface="Verdana"/>
              <a:ea typeface="Verdana"/>
              <a:cs typeface="Verdana"/>
              <a:sym typeface="Verdana"/>
            </a:endParaRPr>
          </a:p>
        </p:txBody>
      </p:sp>
      <p:sp>
        <p:nvSpPr>
          <p:cNvPr id="1623" name="Google Shape;1623;p97"/>
          <p:cNvSpPr/>
          <p:nvPr/>
        </p:nvSpPr>
        <p:spPr>
          <a:xfrm>
            <a:off x="6205536" y="3089576"/>
            <a:ext cx="771366" cy="5370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98"/>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2000"/>
              <a:t>Converting Regular Expression to Finite Automata (Contd…) </a:t>
            </a:r>
            <a:endParaRPr sz="2000"/>
          </a:p>
        </p:txBody>
      </p:sp>
      <p:sp>
        <p:nvSpPr>
          <p:cNvPr id="1629" name="Google Shape;1629;p98"/>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630" name="Google Shape;1630;p98"/>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631" name="Google Shape;1631;p98"/>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632" name="Google Shape;1632;p98"/>
          <p:cNvGraphicFramePr/>
          <p:nvPr/>
        </p:nvGraphicFramePr>
        <p:xfrm>
          <a:off x="251463" y="1016000"/>
          <a:ext cx="3000000" cy="3000000"/>
        </p:xfrm>
        <a:graphic>
          <a:graphicData uri="http://schemas.openxmlformats.org/drawingml/2006/table">
            <a:tbl>
              <a:tblPr bandRow="1" firstRow="1">
                <a:noFill/>
                <a:tableStyleId>{B01C3A2E-80D2-47BE-8E92-7927E1F9FCD7}</a:tableStyleId>
              </a:tblPr>
              <a:tblGrid>
                <a:gridCol w="1348725"/>
                <a:gridCol w="8122925"/>
              </a:tblGrid>
              <a:tr h="473275">
                <a:tc>
                  <a:txBody>
                    <a:bodyPr/>
                    <a:lstStyle/>
                    <a:p>
                      <a:pPr indent="0" lvl="0" marL="0" marR="0" rtl="0" algn="l">
                        <a:spcBef>
                          <a:spcPts val="0"/>
                        </a:spcBef>
                        <a:spcAft>
                          <a:spcPts val="0"/>
                        </a:spcAft>
                        <a:buNone/>
                      </a:pPr>
                      <a:r>
                        <a:rPr b="0" lang="en-US" sz="1500">
                          <a:solidFill>
                            <a:schemeClr val="dk1"/>
                          </a:solidFill>
                        </a:rPr>
                        <a:t>Regular</a:t>
                      </a:r>
                      <a:endParaRPr/>
                    </a:p>
                    <a:p>
                      <a:pPr indent="0" lvl="0" marL="0" marR="0" rtl="0" algn="l">
                        <a:spcBef>
                          <a:spcPts val="0"/>
                        </a:spcBef>
                        <a:spcAft>
                          <a:spcPts val="0"/>
                        </a:spcAft>
                        <a:buNone/>
                      </a:pPr>
                      <a:r>
                        <a:rPr b="0" lang="en-US" sz="1500">
                          <a:solidFill>
                            <a:schemeClr val="dk1"/>
                          </a:solidFill>
                        </a:rPr>
                        <a:t>Expression</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i="0" lang="en-US" sz="1500">
                          <a:solidFill>
                            <a:schemeClr val="dk1"/>
                          </a:solidFill>
                          <a:latin typeface="Verdana"/>
                          <a:ea typeface="Verdana"/>
                          <a:cs typeface="Verdana"/>
                          <a:sym typeface="Verdana"/>
                        </a:rPr>
                        <a:t>ε - </a:t>
                      </a:r>
                      <a:r>
                        <a:rPr b="0" lang="en-US" sz="1500">
                          <a:solidFill>
                            <a:schemeClr val="dk1"/>
                          </a:solidFill>
                        </a:rPr>
                        <a:t>NFA</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120825">
                <a:tc>
                  <a:txBody>
                    <a:bodyPr/>
                    <a:lstStyle/>
                    <a:p>
                      <a:pPr indent="0" lvl="0" marL="0" marR="0" rtl="0" algn="l">
                        <a:spcBef>
                          <a:spcPts val="0"/>
                        </a:spcBef>
                        <a:spcAft>
                          <a:spcPts val="0"/>
                        </a:spcAft>
                        <a:buNone/>
                      </a:pPr>
                      <a:r>
                        <a:rPr b="0" lang="en-US" sz="1500">
                          <a:solidFill>
                            <a:schemeClr val="dk1"/>
                          </a:solidFill>
                        </a:rPr>
                        <a:t>R= (R</a:t>
                      </a:r>
                      <a:r>
                        <a:rPr b="0" baseline="-25000" lang="en-US" sz="1500">
                          <a:solidFill>
                            <a:schemeClr val="dk1"/>
                          </a:solidFill>
                        </a:rPr>
                        <a:t>1</a:t>
                      </a:r>
                      <a:r>
                        <a:rPr b="0" lang="en-US" sz="1500">
                          <a:solidFill>
                            <a:schemeClr val="dk1"/>
                          </a:solidFill>
                        </a:rPr>
                        <a:t>)*</a:t>
                      </a:r>
                      <a:endParaRPr b="0" baseline="-2500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Verdana"/>
                        <a:buNone/>
                      </a:pPr>
                      <a:r>
                        <a:rPr b="0" lang="en-US" sz="1600">
                          <a:solidFill>
                            <a:schemeClr val="dk1"/>
                          </a:solidFill>
                        </a:rPr>
                        <a:t>L(R</a:t>
                      </a:r>
                      <a:r>
                        <a:rPr b="0" baseline="-25000" lang="en-US" sz="1600">
                          <a:solidFill>
                            <a:schemeClr val="dk1"/>
                          </a:solidFill>
                        </a:rPr>
                        <a:t>1</a:t>
                      </a:r>
                      <a:r>
                        <a:rPr b="0" lang="en-US" sz="1600">
                          <a:solidFill>
                            <a:schemeClr val="dk1"/>
                          </a:solidFill>
                        </a:rPr>
                        <a:t>)  M</a:t>
                      </a:r>
                      <a:r>
                        <a:rPr b="0" baseline="-25000" lang="en-US" sz="1600">
                          <a:solidFill>
                            <a:schemeClr val="dk1"/>
                          </a:solidFill>
                        </a:rPr>
                        <a:t>1</a:t>
                      </a:r>
                      <a:r>
                        <a:rPr b="0" lang="en-US" sz="1600">
                          <a:solidFill>
                            <a:schemeClr val="dk1"/>
                          </a:solidFill>
                        </a:rPr>
                        <a:t> =</a:t>
                      </a:r>
                      <a:r>
                        <a:rPr lang="en-US" sz="1600">
                          <a:latin typeface="Garamond"/>
                          <a:ea typeface="Garamond"/>
                          <a:cs typeface="Garamond"/>
                          <a:sym typeface="Garamond"/>
                        </a:rPr>
                        <a:t>(</a:t>
                      </a:r>
                      <a:r>
                        <a:rPr i="1" lang="en-US" sz="1600">
                          <a:latin typeface="Garamond"/>
                          <a:ea typeface="Garamond"/>
                          <a:cs typeface="Garamond"/>
                          <a:sym typeface="Garamond"/>
                        </a:rPr>
                        <a:t>Q </a:t>
                      </a:r>
                      <a:r>
                        <a:rPr baseline="-25000" i="0" lang="en-US" sz="1600">
                          <a:latin typeface="Garamond"/>
                          <a:ea typeface="Garamond"/>
                          <a:cs typeface="Garamond"/>
                          <a:sym typeface="Garamond"/>
                        </a:rPr>
                        <a:t>1</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a:t>
                      </a:r>
                      <a:r>
                        <a:rPr baseline="-25000" lang="en-US" sz="1600">
                          <a:latin typeface="Noto Sans Symbols"/>
                          <a:ea typeface="Noto Sans Symbols"/>
                          <a:cs typeface="Noto Sans Symbols"/>
                          <a:sym typeface="Noto Sans Symbols"/>
                        </a:rPr>
                        <a:t>1</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a:t>
                      </a:r>
                      <a:r>
                        <a:rPr baseline="-25000" lang="en-US" sz="1600">
                          <a:latin typeface="Noto Sans Symbols"/>
                          <a:ea typeface="Noto Sans Symbols"/>
                          <a:cs typeface="Noto Sans Symbols"/>
                          <a:sym typeface="Noto Sans Symbols"/>
                        </a:rPr>
                        <a:t>1</a:t>
                      </a:r>
                      <a:r>
                        <a:rPr lang="en-US" sz="1600">
                          <a:latin typeface="Garamond"/>
                          <a:ea typeface="Garamond"/>
                          <a:cs typeface="Garamond"/>
                          <a:sym typeface="Garamond"/>
                        </a:rPr>
                        <a:t>, q</a:t>
                      </a:r>
                      <a:r>
                        <a:rPr baseline="-25000" lang="en-US" sz="1600">
                          <a:latin typeface="Garamond"/>
                          <a:ea typeface="Garamond"/>
                          <a:cs typeface="Garamond"/>
                          <a:sym typeface="Garamond"/>
                        </a:rPr>
                        <a:t>1</a:t>
                      </a:r>
                      <a:r>
                        <a:rPr lang="en-US" sz="1600">
                          <a:latin typeface="Garamond"/>
                          <a:ea typeface="Garamond"/>
                          <a:cs typeface="Garamond"/>
                          <a:sym typeface="Garamond"/>
                        </a:rPr>
                        <a:t>, </a:t>
                      </a:r>
                      <a:r>
                        <a:rPr i="1" lang="en-US" sz="1600">
                          <a:latin typeface="Garamond"/>
                          <a:ea typeface="Garamond"/>
                          <a:cs typeface="Garamond"/>
                          <a:sym typeface="Garamond"/>
                        </a:rPr>
                        <a:t>{</a:t>
                      </a:r>
                      <a:r>
                        <a:rPr i="0" lang="en-US" sz="1600">
                          <a:latin typeface="Garamond"/>
                          <a:ea typeface="Garamond"/>
                          <a:cs typeface="Garamond"/>
                          <a:sym typeface="Garamond"/>
                        </a:rPr>
                        <a:t>f</a:t>
                      </a:r>
                      <a:r>
                        <a:rPr baseline="-25000" i="0" lang="en-US" sz="1600">
                          <a:latin typeface="Garamond"/>
                          <a:ea typeface="Garamond"/>
                          <a:cs typeface="Garamond"/>
                          <a:sym typeface="Garamond"/>
                        </a:rPr>
                        <a:t>1</a:t>
                      </a:r>
                      <a:r>
                        <a:rPr i="1" lang="en-US" sz="1600">
                          <a:latin typeface="Garamond"/>
                          <a:ea typeface="Garamond"/>
                          <a:cs typeface="Garamond"/>
                          <a:sym typeface="Garamond"/>
                        </a:rPr>
                        <a:t>}</a:t>
                      </a:r>
                      <a:r>
                        <a:rPr lang="en-US" sz="1600">
                          <a:latin typeface="Garamond"/>
                          <a:ea typeface="Garamond"/>
                          <a:cs typeface="Garamond"/>
                          <a:sym typeface="Garamond"/>
                        </a:rPr>
                        <a:t>)        </a:t>
                      </a:r>
                      <a:endParaRPr/>
                    </a:p>
                    <a:p>
                      <a:pPr indent="0" lvl="0" marL="0" marR="0" rtl="0" algn="l">
                        <a:spcBef>
                          <a:spcPts val="0"/>
                        </a:spcBef>
                        <a:spcAft>
                          <a:spcPts val="0"/>
                        </a:spcAft>
                        <a:buNone/>
                      </a:pPr>
                      <a:r>
                        <a:t/>
                      </a:r>
                      <a:endParaRPr b="0" sz="1600">
                        <a:solidFill>
                          <a:schemeClr val="dk1"/>
                        </a:solidFill>
                      </a:endParaRPr>
                    </a:p>
                    <a:p>
                      <a:pPr indent="0" lvl="0" marL="0" marR="0" rtl="0" algn="l">
                        <a:spcBef>
                          <a:spcPts val="0"/>
                        </a:spcBef>
                        <a:spcAft>
                          <a:spcPts val="0"/>
                        </a:spcAft>
                        <a:buNone/>
                      </a:pPr>
                      <a:r>
                        <a:rPr b="0" lang="en-US" sz="1600">
                          <a:solidFill>
                            <a:schemeClr val="dk1"/>
                          </a:solidFill>
                        </a:rPr>
                        <a:t>L(R</a:t>
                      </a:r>
                      <a:r>
                        <a:rPr b="0" baseline="-25000" lang="en-US" sz="1600">
                          <a:solidFill>
                            <a:schemeClr val="dk1"/>
                          </a:solidFill>
                        </a:rPr>
                        <a:t>1</a:t>
                      </a:r>
                      <a:r>
                        <a:rPr b="0" baseline="30000" lang="en-US" sz="1600">
                          <a:solidFill>
                            <a:schemeClr val="dk1"/>
                          </a:solidFill>
                        </a:rPr>
                        <a:t>*</a:t>
                      </a:r>
                      <a:r>
                        <a:rPr b="0" lang="en-US" sz="1600">
                          <a:solidFill>
                            <a:schemeClr val="dk1"/>
                          </a:solidFill>
                        </a:rPr>
                        <a:t>) = </a:t>
                      </a:r>
                      <a:r>
                        <a:rPr lang="en-US" sz="1600">
                          <a:latin typeface="Garamond"/>
                          <a:ea typeface="Garamond"/>
                          <a:cs typeface="Garamond"/>
                          <a:sym typeface="Garamond"/>
                        </a:rPr>
                        <a:t>( </a:t>
                      </a:r>
                      <a:r>
                        <a:rPr i="1" lang="en-US" sz="1600">
                          <a:latin typeface="Garamond"/>
                          <a:ea typeface="Garamond"/>
                          <a:cs typeface="Garamond"/>
                          <a:sym typeface="Garamond"/>
                        </a:rPr>
                        <a:t>Q </a:t>
                      </a:r>
                      <a:r>
                        <a:rPr baseline="-25000" i="0" lang="en-US" sz="1600">
                          <a:latin typeface="Garamond"/>
                          <a:ea typeface="Garamond"/>
                          <a:cs typeface="Garamond"/>
                          <a:sym typeface="Garamond"/>
                        </a:rPr>
                        <a:t>1  </a:t>
                      </a:r>
                      <a:r>
                        <a:rPr i="0" lang="en-US" sz="1600">
                          <a:latin typeface="Garamond"/>
                          <a:ea typeface="Garamond"/>
                          <a:cs typeface="Garamond"/>
                          <a:sym typeface="Garamond"/>
                        </a:rPr>
                        <a:t>U</a:t>
                      </a:r>
                      <a:r>
                        <a:rPr baseline="-25000" i="0" lang="en-US" sz="1600">
                          <a:latin typeface="Garamond"/>
                          <a:ea typeface="Garamond"/>
                          <a:cs typeface="Garamond"/>
                          <a:sym typeface="Garamond"/>
                        </a:rPr>
                        <a:t> </a:t>
                      </a:r>
                      <a:r>
                        <a:rPr i="0" lang="en-US" sz="1600">
                          <a:latin typeface="Garamond"/>
                          <a:ea typeface="Garamond"/>
                          <a:cs typeface="Garamond"/>
                          <a:sym typeface="Garamond"/>
                        </a:rPr>
                        <a:t>{q</a:t>
                      </a:r>
                      <a:r>
                        <a:rPr baseline="-25000" i="0" lang="en-US" sz="1600">
                          <a:latin typeface="Garamond"/>
                          <a:ea typeface="Garamond"/>
                          <a:cs typeface="Garamond"/>
                          <a:sym typeface="Garamond"/>
                        </a:rPr>
                        <a:t>0</a:t>
                      </a:r>
                      <a:r>
                        <a:rPr i="0" lang="en-US" sz="1600">
                          <a:latin typeface="Garamond"/>
                          <a:ea typeface="Garamond"/>
                          <a:cs typeface="Garamond"/>
                          <a:sym typeface="Garamond"/>
                        </a:rPr>
                        <a:t>,  f</a:t>
                      </a:r>
                      <a:r>
                        <a:rPr baseline="-25000" i="0" lang="en-US" sz="1600">
                          <a:latin typeface="Garamond"/>
                          <a:ea typeface="Garamond"/>
                          <a:cs typeface="Garamond"/>
                          <a:sym typeface="Garamond"/>
                        </a:rPr>
                        <a:t>0</a:t>
                      </a:r>
                      <a:r>
                        <a:rPr i="0" lang="en-US" sz="1600">
                          <a:latin typeface="Garamond"/>
                          <a:ea typeface="Garamond"/>
                          <a:cs typeface="Garamond"/>
                          <a:sym typeface="Garamond"/>
                        </a:rPr>
                        <a:t>}</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Σ</a:t>
                      </a:r>
                      <a:r>
                        <a:rPr baseline="-25000" lang="en-US" sz="1600">
                          <a:latin typeface="Noto Sans Symbols"/>
                          <a:ea typeface="Noto Sans Symbols"/>
                          <a:cs typeface="Noto Sans Symbols"/>
                          <a:sym typeface="Noto Sans Symbols"/>
                        </a:rPr>
                        <a:t>1 </a:t>
                      </a:r>
                      <a:r>
                        <a:rPr lang="en-US" sz="1600">
                          <a:latin typeface="Garamond"/>
                          <a:ea typeface="Garamond"/>
                          <a:cs typeface="Garamond"/>
                          <a:sym typeface="Garamond"/>
                        </a:rPr>
                        <a:t>, </a:t>
                      </a:r>
                      <a:r>
                        <a:rPr lang="en-US" sz="1600">
                          <a:latin typeface="Noto Sans Symbols"/>
                          <a:ea typeface="Noto Sans Symbols"/>
                          <a:cs typeface="Noto Sans Symbols"/>
                          <a:sym typeface="Noto Sans Symbols"/>
                        </a:rPr>
                        <a:t>δ</a:t>
                      </a:r>
                      <a:r>
                        <a:rPr lang="en-US" sz="1600">
                          <a:latin typeface="Garamond"/>
                          <a:ea typeface="Garamond"/>
                          <a:cs typeface="Garamond"/>
                          <a:sym typeface="Garamond"/>
                        </a:rPr>
                        <a:t>, q</a:t>
                      </a:r>
                      <a:r>
                        <a:rPr baseline="-25000" lang="en-US" sz="1600">
                          <a:latin typeface="Garamond"/>
                          <a:ea typeface="Garamond"/>
                          <a:cs typeface="Garamond"/>
                          <a:sym typeface="Garamond"/>
                        </a:rPr>
                        <a:t>0 </a:t>
                      </a:r>
                      <a:r>
                        <a:rPr lang="en-US" sz="1600">
                          <a:latin typeface="Garamond"/>
                          <a:ea typeface="Garamond"/>
                          <a:cs typeface="Garamond"/>
                          <a:sym typeface="Garamond"/>
                        </a:rPr>
                        <a:t>, </a:t>
                      </a:r>
                      <a:r>
                        <a:rPr i="1" lang="en-US" sz="1600">
                          <a:latin typeface="Garamond"/>
                          <a:ea typeface="Garamond"/>
                          <a:cs typeface="Garamond"/>
                          <a:sym typeface="Garamond"/>
                        </a:rPr>
                        <a:t>{</a:t>
                      </a:r>
                      <a:r>
                        <a:rPr i="0" lang="en-US" sz="1600">
                          <a:latin typeface="Garamond"/>
                          <a:ea typeface="Garamond"/>
                          <a:cs typeface="Garamond"/>
                          <a:sym typeface="Garamond"/>
                        </a:rPr>
                        <a:t>q</a:t>
                      </a:r>
                      <a:r>
                        <a:rPr baseline="-25000" i="0" lang="en-US" sz="1600">
                          <a:latin typeface="Garamond"/>
                          <a:ea typeface="Garamond"/>
                          <a:cs typeface="Garamond"/>
                          <a:sym typeface="Garamond"/>
                        </a:rPr>
                        <a:t>f</a:t>
                      </a:r>
                      <a:r>
                        <a:rPr i="1" lang="en-US" sz="1600">
                          <a:latin typeface="Garamond"/>
                          <a:ea typeface="Garamond"/>
                          <a:cs typeface="Garamond"/>
                          <a:sym typeface="Garamond"/>
                        </a:rPr>
                        <a:t>}</a:t>
                      </a:r>
                      <a:r>
                        <a:rPr lang="en-US" sz="1600">
                          <a:latin typeface="Garamond"/>
                          <a:ea typeface="Garamond"/>
                          <a:cs typeface="Garamond"/>
                          <a:sym typeface="Garamond"/>
                        </a:rPr>
                        <a:t>) </a:t>
                      </a:r>
                      <a:endParaRPr b="0" sz="16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p>
                      <a:pPr indent="0" lvl="0" marL="0" marR="0" rtl="0" algn="l">
                        <a:spcBef>
                          <a:spcPts val="0"/>
                        </a:spcBef>
                        <a:spcAft>
                          <a:spcPts val="0"/>
                        </a:spcAft>
                        <a:buNone/>
                      </a:pPr>
                      <a:r>
                        <a:t/>
                      </a:r>
                      <a:endParaRPr b="0" sz="1500">
                        <a:solidFill>
                          <a:schemeClr val="dk1"/>
                        </a:solidFill>
                      </a:endParaRPr>
                    </a:p>
                  </a:txBody>
                  <a:tcPr marT="38100" marB="38100" marR="100575" marL="100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633" name="Google Shape;1633;p98"/>
          <p:cNvSpPr/>
          <p:nvPr/>
        </p:nvSpPr>
        <p:spPr>
          <a:xfrm>
            <a:off x="6172200" y="2804458"/>
            <a:ext cx="1828800" cy="6096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1634" name="Google Shape;1634;p98"/>
          <p:cNvSpPr/>
          <p:nvPr/>
        </p:nvSpPr>
        <p:spPr>
          <a:xfrm>
            <a:off x="6272372" y="2887551"/>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5" name="Google Shape;1635;p98"/>
          <p:cNvSpPr/>
          <p:nvPr/>
        </p:nvSpPr>
        <p:spPr>
          <a:xfrm>
            <a:off x="6357938" y="2924592"/>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1</a:t>
            </a:r>
            <a:endParaRPr/>
          </a:p>
        </p:txBody>
      </p:sp>
      <p:sp>
        <p:nvSpPr>
          <p:cNvPr id="1636" name="Google Shape;1636;p98"/>
          <p:cNvSpPr/>
          <p:nvPr/>
        </p:nvSpPr>
        <p:spPr>
          <a:xfrm>
            <a:off x="7361011" y="2887551"/>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37" name="Google Shape;1637;p98"/>
          <p:cNvSpPr/>
          <p:nvPr/>
        </p:nvSpPr>
        <p:spPr>
          <a:xfrm>
            <a:off x="7446577" y="2924592"/>
            <a:ext cx="3305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a:t>
            </a:r>
            <a:r>
              <a:rPr baseline="-25000" lang="en-US" sz="1800">
                <a:solidFill>
                  <a:schemeClr val="dk1"/>
                </a:solidFill>
                <a:latin typeface="Garamond"/>
                <a:ea typeface="Garamond"/>
                <a:cs typeface="Garamond"/>
                <a:sym typeface="Garamond"/>
              </a:rPr>
              <a:t>1</a:t>
            </a:r>
            <a:endParaRPr baseline="-25000" sz="1800">
              <a:solidFill>
                <a:schemeClr val="dk1"/>
              </a:solidFill>
              <a:latin typeface="Garamond"/>
              <a:ea typeface="Garamond"/>
              <a:cs typeface="Garamond"/>
              <a:sym typeface="Garamond"/>
            </a:endParaRPr>
          </a:p>
        </p:txBody>
      </p:sp>
      <p:cxnSp>
        <p:nvCxnSpPr>
          <p:cNvPr id="1638" name="Google Shape;1638;p98"/>
          <p:cNvCxnSpPr>
            <a:stCxn id="1634" idx="6"/>
            <a:endCxn id="1636" idx="2"/>
          </p:cNvCxnSpPr>
          <p:nvPr/>
        </p:nvCxnSpPr>
        <p:spPr>
          <a:xfrm>
            <a:off x="6859112" y="3109801"/>
            <a:ext cx="501900" cy="0"/>
          </a:xfrm>
          <a:prstGeom prst="straightConnector1">
            <a:avLst/>
          </a:prstGeom>
          <a:solidFill>
            <a:schemeClr val="accent1"/>
          </a:solidFill>
          <a:ln cap="flat" cmpd="sng" w="12700">
            <a:solidFill>
              <a:schemeClr val="dk1"/>
            </a:solidFill>
            <a:prstDash val="dash"/>
            <a:round/>
            <a:headEnd len="sm" w="sm" type="none"/>
            <a:tailEnd len="med" w="med" type="stealth"/>
          </a:ln>
        </p:spPr>
      </p:cxnSp>
      <p:sp>
        <p:nvSpPr>
          <p:cNvPr id="1639" name="Google Shape;1639;p98"/>
          <p:cNvSpPr txBox="1"/>
          <p:nvPr/>
        </p:nvSpPr>
        <p:spPr>
          <a:xfrm>
            <a:off x="6767628" y="2471740"/>
            <a:ext cx="71365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L(R</a:t>
            </a:r>
            <a:r>
              <a:rPr baseline="-25000" lang="en-US" sz="1600">
                <a:solidFill>
                  <a:schemeClr val="dk1"/>
                </a:solidFill>
                <a:latin typeface="Verdana"/>
                <a:ea typeface="Verdana"/>
                <a:cs typeface="Verdana"/>
                <a:sym typeface="Verdana"/>
              </a:rPr>
              <a:t>1</a:t>
            </a:r>
            <a:r>
              <a:rPr lang="en-US" sz="1600">
                <a:solidFill>
                  <a:schemeClr val="dk1"/>
                </a:solidFill>
                <a:latin typeface="Verdana"/>
                <a:ea typeface="Verdana"/>
                <a:cs typeface="Verdana"/>
                <a:sym typeface="Verdana"/>
              </a:rPr>
              <a:t>)</a:t>
            </a:r>
            <a:endParaRPr sz="1600">
              <a:solidFill>
                <a:schemeClr val="dk1"/>
              </a:solidFill>
              <a:latin typeface="Verdana"/>
              <a:ea typeface="Verdana"/>
              <a:cs typeface="Verdana"/>
              <a:sym typeface="Verdana"/>
            </a:endParaRPr>
          </a:p>
        </p:txBody>
      </p:sp>
      <p:sp>
        <p:nvSpPr>
          <p:cNvPr id="1640" name="Google Shape;1640;p98"/>
          <p:cNvSpPr txBox="1"/>
          <p:nvPr/>
        </p:nvSpPr>
        <p:spPr>
          <a:xfrm>
            <a:off x="6924211" y="3361669"/>
            <a:ext cx="44435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Verdana"/>
                <a:ea typeface="Verdana"/>
                <a:cs typeface="Verdana"/>
                <a:sym typeface="Verdana"/>
              </a:rPr>
              <a:t>M</a:t>
            </a:r>
            <a:r>
              <a:rPr baseline="-25000" lang="en-US" sz="1600">
                <a:solidFill>
                  <a:schemeClr val="dk1"/>
                </a:solidFill>
                <a:latin typeface="Verdana"/>
                <a:ea typeface="Verdana"/>
                <a:cs typeface="Verdana"/>
                <a:sym typeface="Verdana"/>
              </a:rPr>
              <a:t>1</a:t>
            </a:r>
            <a:endParaRPr baseline="-25000" sz="1600">
              <a:solidFill>
                <a:schemeClr val="dk1"/>
              </a:solidFill>
              <a:latin typeface="Verdana"/>
              <a:ea typeface="Verdana"/>
              <a:cs typeface="Verdana"/>
              <a:sym typeface="Verdana"/>
            </a:endParaRPr>
          </a:p>
        </p:txBody>
      </p:sp>
      <p:sp>
        <p:nvSpPr>
          <p:cNvPr id="1641" name="Google Shape;1641;p98"/>
          <p:cNvSpPr/>
          <p:nvPr/>
        </p:nvSpPr>
        <p:spPr>
          <a:xfrm>
            <a:off x="4495800" y="2870200"/>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2" name="Google Shape;1642;p98"/>
          <p:cNvSpPr/>
          <p:nvPr/>
        </p:nvSpPr>
        <p:spPr>
          <a:xfrm>
            <a:off x="4581366" y="2907241"/>
            <a:ext cx="370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0</a:t>
            </a:r>
            <a:endParaRPr/>
          </a:p>
        </p:txBody>
      </p:sp>
      <p:sp>
        <p:nvSpPr>
          <p:cNvPr id="1643" name="Google Shape;1643;p98"/>
          <p:cNvSpPr/>
          <p:nvPr/>
        </p:nvSpPr>
        <p:spPr>
          <a:xfrm>
            <a:off x="8777604" y="2902466"/>
            <a:ext cx="586740" cy="4445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44" name="Google Shape;1644;p98"/>
          <p:cNvSpPr/>
          <p:nvPr/>
        </p:nvSpPr>
        <p:spPr>
          <a:xfrm>
            <a:off x="8863170" y="2939507"/>
            <a:ext cx="348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q</a:t>
            </a:r>
            <a:r>
              <a:rPr baseline="-25000" lang="en-US" sz="1800">
                <a:solidFill>
                  <a:schemeClr val="dk1"/>
                </a:solidFill>
                <a:latin typeface="Garamond"/>
                <a:ea typeface="Garamond"/>
                <a:cs typeface="Garamond"/>
                <a:sym typeface="Garamond"/>
              </a:rPr>
              <a:t>f</a:t>
            </a:r>
            <a:endParaRPr baseline="-25000" sz="1800">
              <a:solidFill>
                <a:schemeClr val="dk1"/>
              </a:solidFill>
              <a:latin typeface="Garamond"/>
              <a:ea typeface="Garamond"/>
              <a:cs typeface="Garamond"/>
              <a:sym typeface="Garamond"/>
            </a:endParaRPr>
          </a:p>
        </p:txBody>
      </p:sp>
      <p:sp>
        <p:nvSpPr>
          <p:cNvPr id="1645" name="Google Shape;1645;p98"/>
          <p:cNvSpPr/>
          <p:nvPr/>
        </p:nvSpPr>
        <p:spPr>
          <a:xfrm>
            <a:off x="8677434" y="2857500"/>
            <a:ext cx="771366" cy="5370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646" name="Google Shape;1646;p98"/>
          <p:cNvCxnSpPr/>
          <p:nvPr/>
        </p:nvCxnSpPr>
        <p:spPr>
          <a:xfrm>
            <a:off x="4010025" y="3080066"/>
            <a:ext cx="524034" cy="0"/>
          </a:xfrm>
          <a:prstGeom prst="straightConnector1">
            <a:avLst/>
          </a:prstGeom>
          <a:solidFill>
            <a:schemeClr val="accent1"/>
          </a:solidFill>
          <a:ln cap="flat" cmpd="sng" w="12700">
            <a:solidFill>
              <a:schemeClr val="dk1"/>
            </a:solidFill>
            <a:prstDash val="solid"/>
            <a:round/>
            <a:headEnd len="sm" w="sm" type="none"/>
            <a:tailEnd len="med" w="med" type="stealth"/>
          </a:ln>
        </p:spPr>
      </p:cxnSp>
      <p:cxnSp>
        <p:nvCxnSpPr>
          <p:cNvPr id="1647" name="Google Shape;1647;p98"/>
          <p:cNvCxnSpPr>
            <a:endCxn id="1633" idx="1"/>
          </p:cNvCxnSpPr>
          <p:nvPr/>
        </p:nvCxnSpPr>
        <p:spPr>
          <a:xfrm>
            <a:off x="5061300" y="3069658"/>
            <a:ext cx="1110900" cy="39600"/>
          </a:xfrm>
          <a:prstGeom prst="straightConnector1">
            <a:avLst/>
          </a:prstGeom>
          <a:solidFill>
            <a:schemeClr val="accent1"/>
          </a:solidFill>
          <a:ln cap="flat" cmpd="sng" w="9525">
            <a:solidFill>
              <a:schemeClr val="dk1"/>
            </a:solidFill>
            <a:prstDash val="solid"/>
            <a:round/>
            <a:headEnd len="sm" w="sm" type="none"/>
            <a:tailEnd len="med" w="med" type="stealth"/>
          </a:ln>
        </p:spPr>
      </p:cxnSp>
      <p:cxnSp>
        <p:nvCxnSpPr>
          <p:cNvPr id="1648" name="Google Shape;1648;p98"/>
          <p:cNvCxnSpPr>
            <a:endCxn id="1645" idx="2"/>
          </p:cNvCxnSpPr>
          <p:nvPr/>
        </p:nvCxnSpPr>
        <p:spPr>
          <a:xfrm>
            <a:off x="8000934" y="3112846"/>
            <a:ext cx="676500" cy="13200"/>
          </a:xfrm>
          <a:prstGeom prst="straightConnector1">
            <a:avLst/>
          </a:prstGeom>
          <a:solidFill>
            <a:schemeClr val="accent1"/>
          </a:solidFill>
          <a:ln cap="flat" cmpd="sng" w="9525">
            <a:solidFill>
              <a:schemeClr val="dk1"/>
            </a:solidFill>
            <a:prstDash val="solid"/>
            <a:round/>
            <a:headEnd len="sm" w="sm" type="none"/>
            <a:tailEnd len="med" w="med" type="stealth"/>
          </a:ln>
        </p:spPr>
      </p:cxnSp>
      <p:sp>
        <p:nvSpPr>
          <p:cNvPr id="1649" name="Google Shape;1649;p98"/>
          <p:cNvSpPr txBox="1"/>
          <p:nvPr/>
        </p:nvSpPr>
        <p:spPr>
          <a:xfrm>
            <a:off x="5450380" y="3030690"/>
            <a:ext cx="3193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ε</a:t>
            </a:r>
            <a:endParaRPr sz="1800">
              <a:solidFill>
                <a:schemeClr val="dk1"/>
              </a:solidFill>
              <a:latin typeface="Verdana"/>
              <a:ea typeface="Verdana"/>
              <a:cs typeface="Verdana"/>
              <a:sym typeface="Verdana"/>
            </a:endParaRPr>
          </a:p>
        </p:txBody>
      </p:sp>
      <p:sp>
        <p:nvSpPr>
          <p:cNvPr id="1650" name="Google Shape;1650;p98"/>
          <p:cNvSpPr txBox="1"/>
          <p:nvPr/>
        </p:nvSpPr>
        <p:spPr>
          <a:xfrm>
            <a:off x="8191962" y="3086100"/>
            <a:ext cx="3193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ε</a:t>
            </a:r>
            <a:endParaRPr sz="1800">
              <a:solidFill>
                <a:schemeClr val="dk1"/>
              </a:solidFill>
              <a:latin typeface="Verdana"/>
              <a:ea typeface="Verdana"/>
              <a:cs typeface="Verdana"/>
              <a:sym typeface="Verdana"/>
            </a:endParaRPr>
          </a:p>
        </p:txBody>
      </p:sp>
      <p:sp>
        <p:nvSpPr>
          <p:cNvPr id="1651" name="Google Shape;1651;p98"/>
          <p:cNvSpPr/>
          <p:nvPr/>
        </p:nvSpPr>
        <p:spPr>
          <a:xfrm>
            <a:off x="4951980" y="3270766"/>
            <a:ext cx="3906270" cy="772597"/>
          </a:xfrm>
          <a:custGeom>
            <a:rect b="b" l="l" r="r" t="t"/>
            <a:pathLst>
              <a:path extrusionOk="0" h="714375" w="3886200">
                <a:moveTo>
                  <a:pt x="0" y="0"/>
                </a:moveTo>
                <a:cubicBezTo>
                  <a:pt x="42863" y="42862"/>
                  <a:pt x="80095" y="92217"/>
                  <a:pt x="128588" y="128587"/>
                </a:cubicBezTo>
                <a:cubicBezTo>
                  <a:pt x="147638" y="142875"/>
                  <a:pt x="167658" y="155953"/>
                  <a:pt x="185738" y="171450"/>
                </a:cubicBezTo>
                <a:cubicBezTo>
                  <a:pt x="201079" y="184599"/>
                  <a:pt x="213078" y="201377"/>
                  <a:pt x="228600" y="214312"/>
                </a:cubicBezTo>
                <a:cubicBezTo>
                  <a:pt x="265528" y="245085"/>
                  <a:pt x="271368" y="242855"/>
                  <a:pt x="314325" y="257175"/>
                </a:cubicBezTo>
                <a:cubicBezTo>
                  <a:pt x="381473" y="324321"/>
                  <a:pt x="340375" y="288828"/>
                  <a:pt x="442913" y="357187"/>
                </a:cubicBezTo>
                <a:cubicBezTo>
                  <a:pt x="457200" y="366712"/>
                  <a:pt x="469116" y="381597"/>
                  <a:pt x="485775" y="385762"/>
                </a:cubicBezTo>
                <a:cubicBezTo>
                  <a:pt x="632480" y="422439"/>
                  <a:pt x="450638" y="372587"/>
                  <a:pt x="600075" y="428625"/>
                </a:cubicBezTo>
                <a:cubicBezTo>
                  <a:pt x="618461" y="435520"/>
                  <a:pt x="638417" y="437270"/>
                  <a:pt x="657225" y="442912"/>
                </a:cubicBezTo>
                <a:cubicBezTo>
                  <a:pt x="686075" y="451567"/>
                  <a:pt x="714375" y="461962"/>
                  <a:pt x="742950" y="471487"/>
                </a:cubicBezTo>
                <a:cubicBezTo>
                  <a:pt x="757238" y="476250"/>
                  <a:pt x="773282" y="477421"/>
                  <a:pt x="785813" y="485775"/>
                </a:cubicBezTo>
                <a:cubicBezTo>
                  <a:pt x="800100" y="495300"/>
                  <a:pt x="812538" y="508482"/>
                  <a:pt x="828675" y="514350"/>
                </a:cubicBezTo>
                <a:cubicBezTo>
                  <a:pt x="865583" y="527771"/>
                  <a:pt x="942975" y="542925"/>
                  <a:pt x="942975" y="542925"/>
                </a:cubicBezTo>
                <a:cubicBezTo>
                  <a:pt x="957263" y="552450"/>
                  <a:pt x="970146" y="564526"/>
                  <a:pt x="985838" y="571500"/>
                </a:cubicBezTo>
                <a:cubicBezTo>
                  <a:pt x="1030564" y="591378"/>
                  <a:pt x="1081214" y="602488"/>
                  <a:pt x="1128713" y="614362"/>
                </a:cubicBezTo>
                <a:cubicBezTo>
                  <a:pt x="1227467" y="663739"/>
                  <a:pt x="1143509" y="628763"/>
                  <a:pt x="1271588" y="657225"/>
                </a:cubicBezTo>
                <a:cubicBezTo>
                  <a:pt x="1286290" y="660492"/>
                  <a:pt x="1299776" y="668126"/>
                  <a:pt x="1314450" y="671512"/>
                </a:cubicBezTo>
                <a:cubicBezTo>
                  <a:pt x="1519378" y="718803"/>
                  <a:pt x="1396587" y="679840"/>
                  <a:pt x="1500188" y="714375"/>
                </a:cubicBezTo>
                <a:lnTo>
                  <a:pt x="2128838" y="700087"/>
                </a:lnTo>
                <a:cubicBezTo>
                  <a:pt x="2200546" y="697219"/>
                  <a:pt x="2209089" y="682898"/>
                  <a:pt x="2271713" y="671512"/>
                </a:cubicBezTo>
                <a:cubicBezTo>
                  <a:pt x="2348908" y="657477"/>
                  <a:pt x="2437988" y="650598"/>
                  <a:pt x="2514600" y="642937"/>
                </a:cubicBezTo>
                <a:cubicBezTo>
                  <a:pt x="2693749" y="598150"/>
                  <a:pt x="2589727" y="617160"/>
                  <a:pt x="2828925" y="600075"/>
                </a:cubicBezTo>
                <a:cubicBezTo>
                  <a:pt x="2847975" y="595312"/>
                  <a:pt x="2866820" y="589638"/>
                  <a:pt x="2886075" y="585787"/>
                </a:cubicBezTo>
                <a:cubicBezTo>
                  <a:pt x="2914482" y="580106"/>
                  <a:pt x="2944317" y="580661"/>
                  <a:pt x="2971800" y="571500"/>
                </a:cubicBezTo>
                <a:cubicBezTo>
                  <a:pt x="2988090" y="566070"/>
                  <a:pt x="2998880" y="549689"/>
                  <a:pt x="3014663" y="542925"/>
                </a:cubicBezTo>
                <a:cubicBezTo>
                  <a:pt x="3032712" y="535190"/>
                  <a:pt x="3053005" y="534280"/>
                  <a:pt x="3071813" y="528637"/>
                </a:cubicBezTo>
                <a:cubicBezTo>
                  <a:pt x="3100663" y="519982"/>
                  <a:pt x="3128963" y="509587"/>
                  <a:pt x="3157538" y="500062"/>
                </a:cubicBezTo>
                <a:lnTo>
                  <a:pt x="3200400" y="485775"/>
                </a:lnTo>
                <a:cubicBezTo>
                  <a:pt x="3268326" y="440492"/>
                  <a:pt x="3226971" y="462631"/>
                  <a:pt x="3328988" y="428625"/>
                </a:cubicBezTo>
                <a:cubicBezTo>
                  <a:pt x="3343275" y="423862"/>
                  <a:pt x="3359319" y="422691"/>
                  <a:pt x="3371850" y="414337"/>
                </a:cubicBezTo>
                <a:cubicBezTo>
                  <a:pt x="3470106" y="348833"/>
                  <a:pt x="3424994" y="368047"/>
                  <a:pt x="3500438" y="342900"/>
                </a:cubicBezTo>
                <a:lnTo>
                  <a:pt x="3586163" y="285750"/>
                </a:lnTo>
                <a:cubicBezTo>
                  <a:pt x="3600450" y="276225"/>
                  <a:pt x="3612735" y="262605"/>
                  <a:pt x="3629025" y="257175"/>
                </a:cubicBezTo>
                <a:cubicBezTo>
                  <a:pt x="3671984" y="242855"/>
                  <a:pt x="3677820" y="245087"/>
                  <a:pt x="3714750" y="214312"/>
                </a:cubicBezTo>
                <a:cubicBezTo>
                  <a:pt x="3730272" y="201377"/>
                  <a:pt x="3741664" y="183855"/>
                  <a:pt x="3757613" y="171450"/>
                </a:cubicBezTo>
                <a:cubicBezTo>
                  <a:pt x="3784722" y="150366"/>
                  <a:pt x="3843338" y="114300"/>
                  <a:pt x="3843338" y="114300"/>
                </a:cubicBezTo>
                <a:cubicBezTo>
                  <a:pt x="3874555" y="67474"/>
                  <a:pt x="3854741" y="71437"/>
                  <a:pt x="3886200" y="71437"/>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1652" name="Google Shape;1652;p98"/>
          <p:cNvSpPr txBox="1"/>
          <p:nvPr/>
        </p:nvSpPr>
        <p:spPr>
          <a:xfrm>
            <a:off x="6745456" y="3935968"/>
            <a:ext cx="3193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ε</a:t>
            </a:r>
            <a:endParaRPr sz="1800">
              <a:solidFill>
                <a:schemeClr val="dk1"/>
              </a:solidFill>
              <a:latin typeface="Verdana"/>
              <a:ea typeface="Verdana"/>
              <a:cs typeface="Verdana"/>
              <a:sym typeface="Verdana"/>
            </a:endParaRPr>
          </a:p>
        </p:txBody>
      </p:sp>
      <p:sp>
        <p:nvSpPr>
          <p:cNvPr id="1653" name="Google Shape;1653;p98"/>
          <p:cNvSpPr/>
          <p:nvPr/>
        </p:nvSpPr>
        <p:spPr>
          <a:xfrm>
            <a:off x="6415088" y="2143125"/>
            <a:ext cx="1371600" cy="742950"/>
          </a:xfrm>
          <a:custGeom>
            <a:rect b="b" l="l" r="r" t="t"/>
            <a:pathLst>
              <a:path extrusionOk="0" h="742950" w="1371600">
                <a:moveTo>
                  <a:pt x="1343025" y="742950"/>
                </a:moveTo>
                <a:cubicBezTo>
                  <a:pt x="1347787" y="671513"/>
                  <a:pt x="1349406" y="599796"/>
                  <a:pt x="1357312" y="528638"/>
                </a:cubicBezTo>
                <a:cubicBezTo>
                  <a:pt x="1358975" y="513670"/>
                  <a:pt x="1371600" y="500836"/>
                  <a:pt x="1371600" y="485775"/>
                </a:cubicBezTo>
                <a:cubicBezTo>
                  <a:pt x="1371600" y="418930"/>
                  <a:pt x="1365122" y="352137"/>
                  <a:pt x="1357312" y="285750"/>
                </a:cubicBezTo>
                <a:cubicBezTo>
                  <a:pt x="1355552" y="270793"/>
                  <a:pt x="1352666" y="254458"/>
                  <a:pt x="1343025" y="242888"/>
                </a:cubicBezTo>
                <a:cubicBezTo>
                  <a:pt x="1327781" y="224595"/>
                  <a:pt x="1305383" y="213681"/>
                  <a:pt x="1285875" y="200025"/>
                </a:cubicBezTo>
                <a:cubicBezTo>
                  <a:pt x="1191372" y="133873"/>
                  <a:pt x="1229144" y="150123"/>
                  <a:pt x="1143000" y="128588"/>
                </a:cubicBezTo>
                <a:cubicBezTo>
                  <a:pt x="1123950" y="119063"/>
                  <a:pt x="1105426" y="108403"/>
                  <a:pt x="1085850" y="100013"/>
                </a:cubicBezTo>
                <a:cubicBezTo>
                  <a:pt x="1072007" y="94080"/>
                  <a:pt x="1057468" y="89862"/>
                  <a:pt x="1042987" y="85725"/>
                </a:cubicBezTo>
                <a:cubicBezTo>
                  <a:pt x="982029" y="68308"/>
                  <a:pt x="980667" y="71876"/>
                  <a:pt x="914400" y="57150"/>
                </a:cubicBezTo>
                <a:cubicBezTo>
                  <a:pt x="895231" y="52890"/>
                  <a:pt x="876450" y="46977"/>
                  <a:pt x="857250" y="42863"/>
                </a:cubicBezTo>
                <a:cubicBezTo>
                  <a:pt x="680695" y="5030"/>
                  <a:pt x="766315" y="31602"/>
                  <a:pt x="671512" y="0"/>
                </a:cubicBezTo>
                <a:cubicBezTo>
                  <a:pt x="552450" y="4763"/>
                  <a:pt x="433180" y="5798"/>
                  <a:pt x="314325" y="14288"/>
                </a:cubicBezTo>
                <a:cubicBezTo>
                  <a:pt x="299303" y="15361"/>
                  <a:pt x="285943" y="24438"/>
                  <a:pt x="271462" y="28575"/>
                </a:cubicBezTo>
                <a:cubicBezTo>
                  <a:pt x="252581" y="33969"/>
                  <a:pt x="233362" y="38100"/>
                  <a:pt x="214312" y="42863"/>
                </a:cubicBezTo>
                <a:cubicBezTo>
                  <a:pt x="200025" y="57150"/>
                  <a:pt x="186972" y="72790"/>
                  <a:pt x="171450" y="85725"/>
                </a:cubicBezTo>
                <a:cubicBezTo>
                  <a:pt x="110145" y="136812"/>
                  <a:pt x="142647" y="88856"/>
                  <a:pt x="85725" y="157163"/>
                </a:cubicBezTo>
                <a:cubicBezTo>
                  <a:pt x="58500" y="189833"/>
                  <a:pt x="54069" y="203665"/>
                  <a:pt x="42862" y="242888"/>
                </a:cubicBezTo>
                <a:cubicBezTo>
                  <a:pt x="25813" y="302559"/>
                  <a:pt x="25513" y="318411"/>
                  <a:pt x="14287" y="385763"/>
                </a:cubicBezTo>
                <a:cubicBezTo>
                  <a:pt x="9525" y="466725"/>
                  <a:pt x="0" y="547548"/>
                  <a:pt x="0" y="628650"/>
                </a:cubicBezTo>
                <a:cubicBezTo>
                  <a:pt x="0" y="652934"/>
                  <a:pt x="8397" y="676529"/>
                  <a:pt x="14287" y="700088"/>
                </a:cubicBezTo>
                <a:cubicBezTo>
                  <a:pt x="17940" y="714699"/>
                  <a:pt x="28575" y="742950"/>
                  <a:pt x="28575" y="74295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Verdana"/>
              <a:ea typeface="Verdana"/>
              <a:cs typeface="Verdana"/>
              <a:sym typeface="Verdana"/>
            </a:endParaRPr>
          </a:p>
        </p:txBody>
      </p:sp>
      <p:sp>
        <p:nvSpPr>
          <p:cNvPr id="1654" name="Google Shape;1654;p98"/>
          <p:cNvSpPr txBox="1"/>
          <p:nvPr/>
        </p:nvSpPr>
        <p:spPr>
          <a:xfrm>
            <a:off x="6859112" y="1830945"/>
            <a:ext cx="3193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ε</a:t>
            </a:r>
            <a:endParaRPr sz="1800">
              <a:solidFill>
                <a:schemeClr val="dk1"/>
              </a:solidFill>
              <a:latin typeface="Verdana"/>
              <a:ea typeface="Verdana"/>
              <a:cs typeface="Verdana"/>
              <a:sym typeface="Verdan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99"/>
          <p:cNvSpPr txBox="1"/>
          <p:nvPr>
            <p:ph type="title"/>
          </p:nvPr>
        </p:nvSpPr>
        <p:spPr>
          <a:xfrm>
            <a:off x="632143" y="127000"/>
            <a:ext cx="8801100" cy="63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660" name="Google Shape;1660;p99"/>
          <p:cNvSpPr txBox="1"/>
          <p:nvPr>
            <p:ph idx="1" type="body"/>
          </p:nvPr>
        </p:nvSpPr>
        <p:spPr>
          <a:xfrm>
            <a:off x="623412" y="1016000"/>
            <a:ext cx="8801100" cy="41910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a:p>
        </p:txBody>
      </p:sp>
      <p:sp>
        <p:nvSpPr>
          <p:cNvPr id="1661" name="Google Shape;1661;p99"/>
          <p:cNvSpPr txBox="1"/>
          <p:nvPr>
            <p:ph idx="10" type="dt"/>
          </p:nvPr>
        </p:nvSpPr>
        <p:spPr>
          <a:xfrm>
            <a:off x="670560" y="5335324"/>
            <a:ext cx="2179320" cy="2659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 September 2022</a:t>
            </a:r>
            <a:endParaRPr/>
          </a:p>
        </p:txBody>
      </p:sp>
      <p:sp>
        <p:nvSpPr>
          <p:cNvPr id="1662" name="Google Shape;1662;p99"/>
          <p:cNvSpPr txBox="1"/>
          <p:nvPr>
            <p:ph idx="11" type="ftr"/>
          </p:nvPr>
        </p:nvSpPr>
        <p:spPr>
          <a:xfrm>
            <a:off x="3436620" y="5334003"/>
            <a:ext cx="3185160" cy="26722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000000"/>
                </a:solidFill>
              </a:rPr>
              <a:t>CSE, BMSCE</a:t>
            </a:r>
            <a:endParaRPr>
              <a:solidFill>
                <a:srgbClr val="000000"/>
              </a:solidFill>
            </a:endParaRPr>
          </a:p>
        </p:txBody>
      </p:sp>
      <p:sp>
        <p:nvSpPr>
          <p:cNvPr id="1663" name="Google Shape;1663;p99"/>
          <p:cNvSpPr txBox="1"/>
          <p:nvPr>
            <p:ph idx="12" type="sldNum"/>
          </p:nvPr>
        </p:nvSpPr>
        <p:spPr>
          <a:xfrm>
            <a:off x="7208520" y="5334003"/>
            <a:ext cx="2179320" cy="26722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64" name="Google Shape;1664;p99"/>
          <p:cNvPicPr preferRelativeResize="0"/>
          <p:nvPr/>
        </p:nvPicPr>
        <p:blipFill rotWithShape="1">
          <a:blip r:embed="rId3">
            <a:alphaModFix/>
          </a:blip>
          <a:srcRect b="0" l="7582" r="0" t="0"/>
          <a:stretch/>
        </p:blipFill>
        <p:spPr>
          <a:xfrm>
            <a:off x="712470" y="183613"/>
            <a:ext cx="5657850" cy="50106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1">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2014-08-21T09:14:34Z</dcterms:created>
  <dc:creator>System</dc:creator>
</cp:coreProperties>
</file>